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7" r:id="rId6"/>
    <p:sldId id="260" r:id="rId7"/>
    <p:sldId id="261" r:id="rId8"/>
    <p:sldId id="262" r:id="rId9"/>
    <p:sldId id="263" r:id="rId10"/>
    <p:sldId id="290" r:id="rId11"/>
    <p:sldId id="288" r:id="rId12"/>
    <p:sldId id="289" r:id="rId13"/>
    <p:sldId id="264" r:id="rId14"/>
    <p:sldId id="265" r:id="rId15"/>
    <p:sldId id="266" r:id="rId16"/>
    <p:sldId id="267" r:id="rId17"/>
    <p:sldId id="268" r:id="rId18"/>
    <p:sldId id="291" r:id="rId19"/>
    <p:sldId id="292" r:id="rId20"/>
    <p:sldId id="293" r:id="rId21"/>
    <p:sldId id="294" r:id="rId22"/>
    <p:sldId id="282" r:id="rId23"/>
    <p:sldId id="283" r:id="rId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02" y="-2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10A5EC7-BE44-4B5D-9FDF-9034245188C8}" type="datetimeFigureOut">
              <a:rPr lang="id-ID" smtClean="0"/>
              <a:t>10/01/2017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2005943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0A5EC7-BE44-4B5D-9FDF-9034245188C8}" type="datetimeFigureOut">
              <a:rPr lang="id-ID" smtClean="0"/>
              <a:t>10/01/2017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3842394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0A5EC7-BE44-4B5D-9FDF-9034245188C8}" type="datetimeFigureOut">
              <a:rPr lang="id-ID" smtClean="0"/>
              <a:t>10/01/2017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150643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54A07A-7410-47F4-AF97-83C34EDA44B2}" type="slidenum">
              <a:rPr lang="en-US"/>
              <a:pPr>
                <a:defRPr/>
              </a:pPr>
              <a:t>‹#›</a:t>
            </a:fld>
            <a:endParaRPr lang="en-US"/>
          </a:p>
        </p:txBody>
      </p:sp>
    </p:spTree>
    <p:extLst>
      <p:ext uri="{BB962C8B-B14F-4D97-AF65-F5344CB8AC3E}">
        <p14:creationId xmlns:p14="http://schemas.microsoft.com/office/powerpoint/2010/main" val="121135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10A5EC7-BE44-4B5D-9FDF-9034245188C8}" type="datetimeFigureOut">
              <a:rPr lang="id-ID" smtClean="0"/>
              <a:t>10/01/2017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3474784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0A5EC7-BE44-4B5D-9FDF-9034245188C8}" type="datetimeFigureOut">
              <a:rPr lang="id-ID" smtClean="0"/>
              <a:t>10/01/2017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408312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10A5EC7-BE44-4B5D-9FDF-9034245188C8}" type="datetimeFigureOut">
              <a:rPr lang="id-ID" smtClean="0"/>
              <a:t>10/01/2017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337386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10A5EC7-BE44-4B5D-9FDF-9034245188C8}" type="datetimeFigureOut">
              <a:rPr lang="id-ID" smtClean="0"/>
              <a:t>10/01/2017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694970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10A5EC7-BE44-4B5D-9FDF-9034245188C8}" type="datetimeFigureOut">
              <a:rPr lang="id-ID" smtClean="0"/>
              <a:t>10/01/2017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81227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A5EC7-BE44-4B5D-9FDF-9034245188C8}" type="datetimeFigureOut">
              <a:rPr lang="id-ID" smtClean="0"/>
              <a:t>10/01/2017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93379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0A5EC7-BE44-4B5D-9FDF-9034245188C8}" type="datetimeFigureOut">
              <a:rPr lang="id-ID" smtClean="0"/>
              <a:t>10/01/2017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3473612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0A5EC7-BE44-4B5D-9FDF-9034245188C8}" type="datetimeFigureOut">
              <a:rPr lang="id-ID" smtClean="0"/>
              <a:t>10/01/2017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41EFCC-575A-4824-B918-E99C88211E6F}" type="slidenum">
              <a:rPr lang="id-ID" smtClean="0"/>
              <a:t>‹#›</a:t>
            </a:fld>
            <a:endParaRPr lang="id-ID"/>
          </a:p>
        </p:txBody>
      </p:sp>
    </p:spTree>
    <p:extLst>
      <p:ext uri="{BB962C8B-B14F-4D97-AF65-F5344CB8AC3E}">
        <p14:creationId xmlns:p14="http://schemas.microsoft.com/office/powerpoint/2010/main" val="2538201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0A5EC7-BE44-4B5D-9FDF-9034245188C8}" type="datetimeFigureOut">
              <a:rPr lang="id-ID" smtClean="0"/>
              <a:t>10/01/2017</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1EFCC-575A-4824-B918-E99C88211E6F}" type="slidenum">
              <a:rPr lang="id-ID" smtClean="0"/>
              <a:t>‹#›</a:t>
            </a:fld>
            <a:endParaRPr lang="id-ID"/>
          </a:p>
        </p:txBody>
      </p:sp>
    </p:spTree>
    <p:extLst>
      <p:ext uri="{BB962C8B-B14F-4D97-AF65-F5344CB8AC3E}">
        <p14:creationId xmlns:p14="http://schemas.microsoft.com/office/powerpoint/2010/main" val="1803517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http://www.pitt.edu/~super1/lecture/lec12691/img006.GIF" TargetMode="External"/><Relationship Id="rId2" Type="http://schemas.openxmlformats.org/officeDocument/2006/relationships/image" Target="../media/image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id-ID" b="1" i="1" dirty="0" smtClean="0"/>
              <a:t>TRANSISI EPIDEMIOLOGI</a:t>
            </a:r>
            <a:r>
              <a:rPr lang="id-ID" altLang="id-ID" b="1" i="1" dirty="0" smtClean="0"/>
              <a:t/>
            </a:r>
            <a:br>
              <a:rPr lang="id-ID" altLang="id-ID" b="1" i="1" dirty="0" smtClean="0"/>
            </a:br>
            <a:endParaRPr lang="id-ID" dirty="0"/>
          </a:p>
        </p:txBody>
      </p:sp>
      <p:sp>
        <p:nvSpPr>
          <p:cNvPr id="3" name="Subtitle 2"/>
          <p:cNvSpPr>
            <a:spLocks noGrp="1"/>
          </p:cNvSpPr>
          <p:nvPr>
            <p:ph type="subTitle" idx="1"/>
          </p:nvPr>
        </p:nvSpPr>
        <p:spPr/>
        <p:txBody>
          <a:bodyPr/>
          <a:lstStyle/>
          <a:p>
            <a:r>
              <a:rPr lang="id-ID" dirty="0" smtClean="0"/>
              <a:t>Pertemuan 7,8..</a:t>
            </a:r>
            <a:endParaRPr lang="id-ID" dirty="0"/>
          </a:p>
        </p:txBody>
      </p:sp>
    </p:spTree>
    <p:extLst>
      <p:ext uri="{BB962C8B-B14F-4D97-AF65-F5344CB8AC3E}">
        <p14:creationId xmlns:p14="http://schemas.microsoft.com/office/powerpoint/2010/main" val="38964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1496" t="9625" r="15280" b="5368"/>
          <a:stretch/>
        </p:blipFill>
        <p:spPr bwMode="auto">
          <a:xfrm>
            <a:off x="467544" y="667726"/>
            <a:ext cx="8208912" cy="5569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68506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6366" t="20040" r="11893" b="19675"/>
          <a:stretch/>
        </p:blipFill>
        <p:spPr bwMode="auto">
          <a:xfrm>
            <a:off x="102916" y="116632"/>
            <a:ext cx="9041084" cy="6741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587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Noor (2008) pada transisi epidemiologi akan terjadi pergeseran pola penyakit dan pola penyebab penyakit dalam masyarakat yang ditandai dengan menurunnya angka kematian penyakit menular tertentu dan meningkatnya angka penyakit tidak menular. </a:t>
            </a:r>
          </a:p>
        </p:txBody>
      </p:sp>
    </p:spTree>
    <p:extLst>
      <p:ext uri="{BB962C8B-B14F-4D97-AF65-F5344CB8AC3E}">
        <p14:creationId xmlns:p14="http://schemas.microsoft.com/office/powerpoint/2010/main" val="4024032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fi-FI" altLang="id-ID" sz="3200" smtClean="0"/>
              <a:t>Peralihan keadaan demografi biasanya dibagi menjadi 4 tahap,</a:t>
            </a:r>
            <a:r>
              <a:rPr lang="en-US" altLang="id-ID" sz="4000" smtClean="0"/>
              <a:t> </a:t>
            </a:r>
          </a:p>
        </p:txBody>
      </p:sp>
      <p:sp>
        <p:nvSpPr>
          <p:cNvPr id="9219" name="Rectangle 3"/>
          <p:cNvSpPr>
            <a:spLocks noGrp="1" noChangeArrowheads="1"/>
          </p:cNvSpPr>
          <p:nvPr>
            <p:ph type="body" idx="1"/>
          </p:nvPr>
        </p:nvSpPr>
        <p:spPr/>
        <p:txBody>
          <a:bodyPr/>
          <a:lstStyle/>
          <a:p>
            <a:pPr marL="609600" indent="-609600" algn="just" eaLnBrk="1" hangingPunct="1">
              <a:buFontTx/>
              <a:buAutoNum type="arabicPeriod"/>
            </a:pPr>
            <a:r>
              <a:rPr lang="fi-FI" altLang="id-ID" sz="2800" smtClean="0"/>
              <a:t>tahap I: </a:t>
            </a:r>
          </a:p>
          <a:p>
            <a:pPr marL="609600" indent="-609600" algn="just" eaLnBrk="1" hangingPunct="1">
              <a:buFontTx/>
              <a:buNone/>
            </a:pPr>
            <a:r>
              <a:rPr lang="fi-FI" altLang="id-ID" sz="2800" smtClean="0"/>
              <a:t>      Angka kelahiran dan kematian yang tinggi sekitar 40 – 50. Pada tahap ini, kelahiran tidak terkendali, kematian bervariasi tiap tahunnya, kelaparan merajalela bersamaan dengan penyakit menular yang menimbulkan kematian. Tahap ini identik dengan ”masa penyakit pes” dan kelaparan merajalela pada transisi epidemiologi</a:t>
            </a:r>
            <a:endParaRPr lang="en-US" altLang="id-ID" sz="2800" smtClean="0"/>
          </a:p>
          <a:p>
            <a:pPr marL="609600" indent="-609600" eaLnBrk="1" hangingPunct="1"/>
            <a:endParaRPr lang="en-US" altLang="id-ID" sz="2800" smtClean="0"/>
          </a:p>
        </p:txBody>
      </p:sp>
    </p:spTree>
    <p:extLst>
      <p:ext uri="{BB962C8B-B14F-4D97-AF65-F5344CB8AC3E}">
        <p14:creationId xmlns:p14="http://schemas.microsoft.com/office/powerpoint/2010/main" val="209791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id-ID" altLang="id-ID" smtClean="0"/>
          </a:p>
        </p:txBody>
      </p:sp>
      <p:sp>
        <p:nvSpPr>
          <p:cNvPr id="10243" name="Rectangle 3"/>
          <p:cNvSpPr>
            <a:spLocks noGrp="1" noChangeArrowheads="1"/>
          </p:cNvSpPr>
          <p:nvPr>
            <p:ph type="body" idx="1"/>
          </p:nvPr>
        </p:nvSpPr>
        <p:spPr/>
        <p:txBody>
          <a:bodyPr/>
          <a:lstStyle/>
          <a:p>
            <a:pPr marL="609600" indent="-609600" algn="just" eaLnBrk="1" hangingPunct="1">
              <a:buFontTx/>
              <a:buNone/>
            </a:pPr>
            <a:r>
              <a:rPr lang="fi-FI" altLang="id-ID" smtClean="0"/>
              <a:t>2. Tahap II</a:t>
            </a:r>
          </a:p>
          <a:p>
            <a:pPr marL="609600" indent="-609600" algn="just" eaLnBrk="1" hangingPunct="1">
              <a:buFontTx/>
              <a:buNone/>
            </a:pPr>
            <a:r>
              <a:rPr lang="fi-FI" altLang="id-ID" smtClean="0"/>
              <a:t>     Angka kematian menurun akibat adanya penemuan obat baru dan anggaran kesehatan diperbesar. Namun angka kelahiran tetap tinggi sehingga pertumbuhan penduduk meningkat dengan pesat.</a:t>
            </a:r>
            <a:endParaRPr lang="en-US" altLang="id-ID" smtClean="0"/>
          </a:p>
          <a:p>
            <a:pPr marL="609600" indent="-609600" eaLnBrk="1" hangingPunct="1"/>
            <a:endParaRPr lang="en-US" altLang="id-ID" smtClean="0"/>
          </a:p>
        </p:txBody>
      </p:sp>
    </p:spTree>
    <p:extLst>
      <p:ext uri="{BB962C8B-B14F-4D97-AF65-F5344CB8AC3E}">
        <p14:creationId xmlns:p14="http://schemas.microsoft.com/office/powerpoint/2010/main" val="1726675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457200" y="914400"/>
            <a:ext cx="8229600" cy="5211763"/>
          </a:xfrm>
        </p:spPr>
        <p:txBody>
          <a:bodyPr/>
          <a:lstStyle/>
          <a:p>
            <a:pPr eaLnBrk="1" hangingPunct="1">
              <a:lnSpc>
                <a:spcPct val="90000"/>
              </a:lnSpc>
              <a:buFontTx/>
              <a:buNone/>
            </a:pPr>
            <a:r>
              <a:rPr lang="fi-FI" altLang="id-ID" smtClean="0"/>
              <a:t>3.Tahap III</a:t>
            </a:r>
          </a:p>
          <a:p>
            <a:pPr eaLnBrk="1" hangingPunct="1">
              <a:lnSpc>
                <a:spcPct val="90000"/>
              </a:lnSpc>
              <a:buFontTx/>
              <a:buNone/>
            </a:pPr>
            <a:r>
              <a:rPr lang="fi-FI" altLang="id-ID" smtClean="0"/>
              <a:t>   Angka kematian terus menurun tetapi tidak secepat pada tahap II. Angka kelahiran mulai menurun akibat urbanisasi, pendidikan, dan peralatan kontrasepsi yang makin maju. </a:t>
            </a:r>
          </a:p>
          <a:p>
            <a:pPr eaLnBrk="1" hangingPunct="1">
              <a:lnSpc>
                <a:spcPct val="90000"/>
              </a:lnSpc>
              <a:buFontTx/>
              <a:buNone/>
            </a:pPr>
            <a:endParaRPr lang="fi-FI" altLang="id-ID" smtClean="0"/>
          </a:p>
          <a:p>
            <a:pPr eaLnBrk="1" hangingPunct="1">
              <a:lnSpc>
                <a:spcPct val="90000"/>
              </a:lnSpc>
              <a:buFontTx/>
              <a:buNone/>
            </a:pPr>
            <a:r>
              <a:rPr lang="fi-FI" altLang="id-ID" smtClean="0"/>
              <a:t>Tahap II dan III identik dengan ”masa ketika pandemi dan penyakit menular mulai menghilang” pada transisi epidemiologi</a:t>
            </a:r>
            <a:endParaRPr lang="en-US" altLang="id-ID" smtClean="0"/>
          </a:p>
        </p:txBody>
      </p:sp>
    </p:spTree>
    <p:extLst>
      <p:ext uri="{BB962C8B-B14F-4D97-AF65-F5344CB8AC3E}">
        <p14:creationId xmlns:p14="http://schemas.microsoft.com/office/powerpoint/2010/main" val="325478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p:txBody>
          <a:bodyPr/>
          <a:lstStyle/>
          <a:p>
            <a:pPr marL="609600" indent="-609600" eaLnBrk="1" hangingPunct="1">
              <a:buFontTx/>
              <a:buNone/>
            </a:pPr>
            <a:r>
              <a:rPr lang="fi-FI" altLang="id-ID" smtClean="0"/>
              <a:t>4. Tahap IV </a:t>
            </a:r>
          </a:p>
          <a:p>
            <a:pPr marL="609600" indent="-609600" eaLnBrk="1" hangingPunct="1">
              <a:buFontTx/>
              <a:buNone/>
            </a:pPr>
            <a:r>
              <a:rPr lang="fi-FI" altLang="id-ID" smtClean="0"/>
              <a:t>     Angka kelahiran dan kematian mencapai tingkat rendah dan pertumbuhan penduduk kembali ke tahap I, yaitu mendekati nol. Tahap ini identik dengan ”masa penyakit degeneratif dan penyakit buatan manusia” pada transisi epidemiologi. </a:t>
            </a:r>
            <a:endParaRPr lang="en-US" altLang="id-ID" smtClean="0"/>
          </a:p>
        </p:txBody>
      </p:sp>
    </p:spTree>
    <p:extLst>
      <p:ext uri="{BB962C8B-B14F-4D97-AF65-F5344CB8AC3E}">
        <p14:creationId xmlns:p14="http://schemas.microsoft.com/office/powerpoint/2010/main" val="35462337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23" name="Group 179"/>
          <p:cNvGraphicFramePr>
            <a:graphicFrameLocks noGrp="1"/>
          </p:cNvGraphicFramePr>
          <p:nvPr>
            <p:ph type="tbl" idx="1"/>
          </p:nvPr>
        </p:nvGraphicFramePr>
        <p:xfrm>
          <a:off x="457200" y="685800"/>
          <a:ext cx="8382000" cy="5648325"/>
        </p:xfrm>
        <a:graphic>
          <a:graphicData uri="http://schemas.openxmlformats.org/drawingml/2006/table">
            <a:tbl>
              <a:tblPr/>
              <a:tblGrid>
                <a:gridCol w="1984375"/>
                <a:gridCol w="1292225"/>
                <a:gridCol w="1066800"/>
                <a:gridCol w="1828800"/>
                <a:gridCol w="2209800"/>
              </a:tblGrid>
              <a:tr h="8017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Tahap</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Perkembangan so</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sioekonomi</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Umur Harapan Hidup</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Perubahan pada kategori penyakit secara luas</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Perubahan dalam kategori penyakit (proporsi mortalitas)</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449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1. Tahap/Masa infeksi dan kekeringan</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~30</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Infeksi</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Defisiensi nutrisi</a:t>
                      </a:r>
                      <a:endParaRPr kumimoji="0" lang="en-US" sz="1400" b="0" i="0" u="none" strike="noStrike" cap="none" normalizeH="0" baseline="0" smtClean="0">
                        <a:ln>
                          <a:noFill/>
                        </a:ln>
                        <a:solidFill>
                          <a:schemeClr val="tx1"/>
                        </a:solidFill>
                        <a:effectLst/>
                        <a:latin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CVD: 5-10% berhubungan dengan nutrisi/infeksi (mis: RHD, Chagas)</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449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2. Tahap/Masa pandemik berkurang</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(negara sedang berkembang)</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30-50</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Sanitasi membaik:</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 infeksi,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 diet (salt),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 aging</a:t>
                      </a:r>
                      <a:endPar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CVD: 10-35% penyakit jantung hipertensif, stroke, RHD, dan CHF</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850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3. Tahap/Masa penyakit degeneratif dan penyakit yang dibuat oleh manusia</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(negara dalam transisi) </a:t>
                      </a:r>
                      <a:endParaRPr kumimoji="0" lang="en-US" sz="1400" b="0" i="0" u="none" strike="noStrike" cap="none" normalizeH="0" baseline="0" smtClean="0">
                        <a:ln>
                          <a:noFill/>
                        </a:ln>
                        <a:solidFill>
                          <a:schemeClr val="tx1"/>
                        </a:solidFill>
                        <a:effectLst/>
                        <a:latin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50-55</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 aging,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 </a:t>
                      </a:r>
                      <a:r>
                        <a:rPr kumimoji="0" lang="en-US" sz="1400" b="0" i="1"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lifestyle</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 berhubungan dengan status soail ekonomi tinggi (diet, aktivitas, adiksi/ ketergantungan obat/NAPZA) </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CVD: 35-65%. Obesitas, dislipidemia, tekanan darah tinggi, merokok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 CHD, stroke, sering pada usia awal/dini (pertama kali pada status sosial ekonomi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sym typeface="Symbol" pitchFamily="18" charset="2"/>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71677">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14300" algn="l"/>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4. Masa penyakit degeneratif melambat</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(negara-negara barat)</a:t>
                      </a:r>
                      <a:endParaRPr kumimoji="0" lang="en-US" sz="1400" b="0" i="0" u="none" strike="noStrike" cap="none" normalizeH="0" baseline="0" smtClean="0">
                        <a:ln>
                          <a:noFill/>
                        </a:ln>
                        <a:solidFill>
                          <a:schemeClr val="tx1"/>
                        </a:solidFill>
                        <a:effectLst/>
                        <a:latin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~70</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smtClean="0">
                          <a:ln>
                            <a:noFill/>
                          </a:ln>
                          <a:solidFill>
                            <a:schemeClr val="tx1"/>
                          </a:solidFill>
                          <a:effectLst/>
                          <a:latin typeface="Arial" charset="0"/>
                          <a:ea typeface="Times New Roman" pitchFamily="18" charset="0"/>
                          <a:cs typeface="Arial" charset="0"/>
                        </a:rPr>
                        <a:t>Perilaku berisiko berkurang dalam populasi (pencegahan dan promosi kesehatan) dan terapi baru </a:t>
                      </a:r>
                      <a:r>
                        <a:rPr kumimoji="0" lang="en-US" sz="1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ea typeface="Times New Roman" pitchFamily="18" charset="0"/>
                          <a:cs typeface="Arial" charset="0"/>
                        </a:rPr>
                        <a:t>CVD: &lt;50% (penurunan CVD total karena populasi aging dan peningkatan prevalensi karena terapi yang membaik) </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marT="45723" marB="4572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1474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r>
            <a:br>
              <a:rPr lang="id-ID" dirty="0" smtClean="0"/>
            </a:br>
            <a:r>
              <a:rPr lang="id-ID" b="1" dirty="0" smtClean="0"/>
              <a:t>Akibat dari Transisi Epidemiologi </a:t>
            </a:r>
            <a:r>
              <a:rPr lang="id-ID" dirty="0" smtClean="0"/>
              <a:t/>
            </a:r>
            <a:br>
              <a:rPr lang="id-ID" dirty="0" smtClean="0"/>
            </a:br>
            <a:endParaRPr lang="id-ID" dirty="0"/>
          </a:p>
        </p:txBody>
      </p:sp>
      <p:sp>
        <p:nvSpPr>
          <p:cNvPr id="4" name="Rectangle 3"/>
          <p:cNvSpPr/>
          <p:nvPr/>
        </p:nvSpPr>
        <p:spPr>
          <a:xfrm>
            <a:off x="107504" y="1443840"/>
            <a:ext cx="8856984" cy="5509200"/>
          </a:xfrm>
          <a:prstGeom prst="rect">
            <a:avLst/>
          </a:prstGeom>
        </p:spPr>
        <p:txBody>
          <a:bodyPr wrap="square">
            <a:spAutoFit/>
          </a:bodyPr>
          <a:lstStyle/>
          <a:p>
            <a:pPr marL="514350" indent="-514350">
              <a:buAutoNum type="alphaLcPeriod"/>
            </a:pPr>
            <a:r>
              <a:rPr lang="id-ID" sz="3200" dirty="0" smtClean="0"/>
              <a:t>Gangguan </a:t>
            </a:r>
            <a:r>
              <a:rPr lang="id-ID" sz="3200" dirty="0"/>
              <a:t>bersamaan pada penyakit menular, yaitu masih ditemukan penyakit menular di daerah pedesaan (rural) dan pemukian kumuh perkotaan, serta masih ditemukan penyakit menular lama dan timbulnya penyakit menular baru </a:t>
            </a:r>
            <a:endParaRPr lang="id-ID" sz="3200" dirty="0" smtClean="0"/>
          </a:p>
          <a:p>
            <a:pPr marL="514350" indent="-514350">
              <a:buAutoNum type="alphaLcPeriod"/>
            </a:pPr>
            <a:r>
              <a:rPr lang="id-ID" sz="3200" dirty="0" smtClean="0"/>
              <a:t>Masalah </a:t>
            </a:r>
            <a:r>
              <a:rPr lang="id-ID" sz="3200" dirty="0"/>
              <a:t>gizi ganda, yaitu masalah gizi yang berkaitan dengan penyakit infeksi dan kemiskinan, serta masalah gizi lebih </a:t>
            </a:r>
            <a:r>
              <a:rPr lang="id-ID" sz="3200" i="1" dirty="0"/>
              <a:t>(over nutrition)</a:t>
            </a:r>
            <a:r>
              <a:rPr lang="id-ID" sz="3200" dirty="0"/>
              <a:t>. </a:t>
            </a:r>
          </a:p>
          <a:p>
            <a:endParaRPr lang="id-ID" sz="3200" dirty="0"/>
          </a:p>
        </p:txBody>
      </p:sp>
    </p:spTree>
    <p:extLst>
      <p:ext uri="{BB962C8B-B14F-4D97-AF65-F5344CB8AC3E}">
        <p14:creationId xmlns:p14="http://schemas.microsoft.com/office/powerpoint/2010/main" val="35415381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Akibat dari Transisi Epidemiologi</a:t>
            </a:r>
            <a:endParaRPr lang="id-ID" dirty="0"/>
          </a:p>
        </p:txBody>
      </p:sp>
      <p:sp>
        <p:nvSpPr>
          <p:cNvPr id="4" name="Rectangle 3"/>
          <p:cNvSpPr/>
          <p:nvPr/>
        </p:nvSpPr>
        <p:spPr>
          <a:xfrm>
            <a:off x="467544" y="1556792"/>
            <a:ext cx="8280920" cy="4031873"/>
          </a:xfrm>
          <a:prstGeom prst="rect">
            <a:avLst/>
          </a:prstGeom>
        </p:spPr>
        <p:txBody>
          <a:bodyPr wrap="square">
            <a:spAutoFit/>
          </a:bodyPr>
          <a:lstStyle/>
          <a:p>
            <a:r>
              <a:rPr lang="id-ID" sz="3200" dirty="0" smtClean="0"/>
              <a:t>c. </a:t>
            </a:r>
            <a:r>
              <a:rPr lang="id-ID" sz="3200" dirty="0" smtClean="0"/>
              <a:t> Gangguan kesehatan pada masyarakat jompo akibat meningkatnya umur harapan hidup. </a:t>
            </a:r>
          </a:p>
          <a:p>
            <a:endParaRPr lang="id-ID" sz="3200" dirty="0"/>
          </a:p>
          <a:p>
            <a:r>
              <a:rPr lang="id-ID" sz="3200" dirty="0" smtClean="0"/>
              <a:t>d. Kecenderungan </a:t>
            </a:r>
            <a:r>
              <a:rPr lang="id-ID" sz="3200" dirty="0"/>
              <a:t>perubahan pola penyakit dari penyakit menular yang mudah disembuhkan ke penyakit tidak menular yang kronis dan sulit disembuhkan. </a:t>
            </a:r>
            <a:endParaRPr lang="id-ID" sz="3200" dirty="0" smtClean="0"/>
          </a:p>
          <a:p>
            <a:endParaRPr lang="id-ID" sz="3200" dirty="0"/>
          </a:p>
        </p:txBody>
      </p:sp>
    </p:spTree>
    <p:extLst>
      <p:ext uri="{BB962C8B-B14F-4D97-AF65-F5344CB8AC3E}">
        <p14:creationId xmlns:p14="http://schemas.microsoft.com/office/powerpoint/2010/main" val="1358256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467544" y="0"/>
            <a:ext cx="8229600" cy="1108720"/>
          </a:xfrm>
        </p:spPr>
        <p:txBody>
          <a:bodyPr>
            <a:noAutofit/>
          </a:bodyPr>
          <a:lstStyle/>
          <a:p>
            <a:pPr algn="ctr" eaLnBrk="1" hangingPunct="1">
              <a:buFontTx/>
              <a:buNone/>
            </a:pPr>
            <a:r>
              <a:rPr lang="en-US" altLang="id-ID" sz="2800" b="1" i="1" dirty="0" smtClean="0"/>
              <a:t>TRANSISI EPIDEMIOLOGI</a:t>
            </a:r>
            <a:endParaRPr lang="id-ID" altLang="id-ID" sz="2800" b="1" i="1" dirty="0" smtClean="0"/>
          </a:p>
          <a:p>
            <a:pPr algn="ctr" eaLnBrk="1" hangingPunct="1">
              <a:buFontTx/>
              <a:buNone/>
            </a:pPr>
            <a:endParaRPr lang="en-US" altLang="id-ID" sz="2800" b="1" i="1" dirty="0" smtClean="0"/>
          </a:p>
        </p:txBody>
      </p:sp>
      <p:sp>
        <p:nvSpPr>
          <p:cNvPr id="2" name="Rectangle 1"/>
          <p:cNvSpPr/>
          <p:nvPr/>
        </p:nvSpPr>
        <p:spPr>
          <a:xfrm>
            <a:off x="683568" y="1052736"/>
            <a:ext cx="8136904" cy="4524315"/>
          </a:xfrm>
          <a:prstGeom prst="rect">
            <a:avLst/>
          </a:prstGeom>
        </p:spPr>
        <p:txBody>
          <a:bodyPr wrap="square">
            <a:spAutoFit/>
          </a:bodyPr>
          <a:lstStyle/>
          <a:p>
            <a:r>
              <a:rPr lang="id-ID" sz="3200" dirty="0"/>
              <a:t>Konsep transisi epidemiologi timbul karena adanya perubahan pola kesehatan dan pola penyakit pada masyarakat yang rumit, salah satunya transisi demografi yang terjadi melalui proses yang panjang (Bustan, 2012). </a:t>
            </a:r>
            <a:endParaRPr lang="id-ID" sz="3200" dirty="0" smtClean="0"/>
          </a:p>
          <a:p>
            <a:endParaRPr lang="id-ID" sz="3200" dirty="0"/>
          </a:p>
          <a:p>
            <a:r>
              <a:rPr lang="id-ID" sz="3200" dirty="0" smtClean="0"/>
              <a:t>Konsep </a:t>
            </a:r>
            <a:r>
              <a:rPr lang="id-ID" sz="3200" dirty="0"/>
              <a:t>ini menyebabkan pergeseran perhatian masalah kesehatan dari penyakit menular kepada penyakit tidak menular. </a:t>
            </a:r>
          </a:p>
        </p:txBody>
      </p:sp>
    </p:spTree>
    <p:extLst>
      <p:ext uri="{BB962C8B-B14F-4D97-AF65-F5344CB8AC3E}">
        <p14:creationId xmlns:p14="http://schemas.microsoft.com/office/powerpoint/2010/main" val="2530804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3999" cy="692696"/>
          </a:xfrm>
          <a:solidFill>
            <a:schemeClr val="accent4">
              <a:lumMod val="20000"/>
              <a:lumOff val="80000"/>
            </a:schemeClr>
          </a:solidFill>
        </p:spPr>
        <p:txBody>
          <a:bodyPr>
            <a:normAutofit/>
          </a:bodyPr>
          <a:lstStyle/>
          <a:p>
            <a:r>
              <a:rPr lang="id-ID" sz="2800" dirty="0" smtClean="0"/>
              <a:t>Di Indonesia, transisi epidemiologi mengakibatkan</a:t>
            </a:r>
            <a:endParaRPr lang="id-ID" sz="2800" dirty="0"/>
          </a:p>
        </p:txBody>
      </p:sp>
      <p:sp>
        <p:nvSpPr>
          <p:cNvPr id="4" name="Rectangle 3"/>
          <p:cNvSpPr/>
          <p:nvPr/>
        </p:nvSpPr>
        <p:spPr>
          <a:xfrm>
            <a:off x="0" y="692696"/>
            <a:ext cx="9144000" cy="5693866"/>
          </a:xfrm>
          <a:prstGeom prst="rect">
            <a:avLst/>
          </a:prstGeom>
        </p:spPr>
        <p:txBody>
          <a:bodyPr wrap="square">
            <a:spAutoFit/>
          </a:bodyPr>
          <a:lstStyle/>
          <a:p>
            <a:r>
              <a:rPr lang="id-ID" sz="2800" dirty="0" smtClean="0"/>
              <a:t>1</a:t>
            </a:r>
            <a:r>
              <a:rPr lang="id-ID" sz="2800" dirty="0"/>
              <a:t>. Peningkatan prevalensi penyakit tidak menular </a:t>
            </a:r>
          </a:p>
          <a:p>
            <a:r>
              <a:rPr lang="id-ID" sz="2800" dirty="0" smtClean="0"/>
              <a:t>Keadaan </a:t>
            </a:r>
            <a:r>
              <a:rPr lang="id-ID" sz="2800" dirty="0"/>
              <a:t>ini ditandai dengan munculnya empat besar penyakit tidak menular penyebab kematian yakni cardiovascular, cancer, diabetes, dan penyakit paru obstruksi kronis. </a:t>
            </a:r>
            <a:endParaRPr lang="id-ID" sz="2800" dirty="0" smtClean="0"/>
          </a:p>
          <a:p>
            <a:endParaRPr lang="id-ID" sz="2800" dirty="0" smtClean="0"/>
          </a:p>
          <a:p>
            <a:r>
              <a:rPr lang="id-ID" sz="2800" dirty="0" smtClean="0"/>
              <a:t>2</a:t>
            </a:r>
            <a:r>
              <a:rPr lang="id-ID" sz="2800" dirty="0"/>
              <a:t>. Swastanisasi di bidang pelayanan kesehatan </a:t>
            </a:r>
          </a:p>
          <a:p>
            <a:r>
              <a:rPr lang="id-ID" sz="2800" dirty="0" smtClean="0"/>
              <a:t>Pelayanan </a:t>
            </a:r>
            <a:r>
              <a:rPr lang="id-ID" sz="2800" dirty="0"/>
              <a:t>kesehatan yang semula disediakan oleh pemerintah berangsur-angsur dilayani oleh swasta dengan kualitas pelayanan yang lebih baik</a:t>
            </a:r>
            <a:r>
              <a:rPr lang="id-ID" sz="2800" dirty="0" smtClean="0"/>
              <a:t>.</a:t>
            </a:r>
          </a:p>
          <a:p>
            <a:r>
              <a:rPr lang="id-ID" sz="2800" dirty="0" smtClean="0"/>
              <a:t>Swastanisasi </a:t>
            </a:r>
            <a:r>
              <a:rPr lang="id-ID" sz="2800" dirty="0"/>
              <a:t>bukan hanya dalam pelayanan kesehatan, tetapi juga dalam program kesehatan lainnya, antara lain pengelolaan sampah, penyediaan air bersih, dan abatisasi (pencegahan DBD). </a:t>
            </a:r>
          </a:p>
        </p:txBody>
      </p:sp>
    </p:spTree>
    <p:extLst>
      <p:ext uri="{BB962C8B-B14F-4D97-AF65-F5344CB8AC3E}">
        <p14:creationId xmlns:p14="http://schemas.microsoft.com/office/powerpoint/2010/main" val="16370729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pPr algn="l"/>
            <a:r>
              <a:rPr lang="es-ES" sz="3200" dirty="0" smtClean="0"/>
              <a:t>3. </a:t>
            </a:r>
            <a:r>
              <a:rPr lang="es-ES" sz="3200" dirty="0" err="1" smtClean="0"/>
              <a:t>Upaya</a:t>
            </a:r>
            <a:r>
              <a:rPr lang="es-ES" sz="3200" dirty="0" smtClean="0"/>
              <a:t> </a:t>
            </a:r>
            <a:r>
              <a:rPr lang="es-ES" sz="3200" dirty="0" err="1" smtClean="0"/>
              <a:t>promotif</a:t>
            </a:r>
            <a:r>
              <a:rPr lang="es-ES" sz="3200" dirty="0" smtClean="0"/>
              <a:t> dan </a:t>
            </a:r>
            <a:r>
              <a:rPr lang="es-ES" sz="3200" dirty="0" err="1" smtClean="0"/>
              <a:t>preventif</a:t>
            </a:r>
            <a:r>
              <a:rPr lang="es-ES" sz="3200" dirty="0" smtClean="0"/>
              <a:t> </a:t>
            </a:r>
            <a:r>
              <a:rPr lang="es-ES" sz="3200" dirty="0" err="1" smtClean="0"/>
              <a:t>menjadi</a:t>
            </a:r>
            <a:r>
              <a:rPr lang="es-ES" sz="3200" dirty="0" smtClean="0"/>
              <a:t> </a:t>
            </a:r>
            <a:r>
              <a:rPr lang="es-ES" sz="3200" dirty="0" err="1" smtClean="0"/>
              <a:t>prioritas</a:t>
            </a:r>
            <a:r>
              <a:rPr lang="es-ES" sz="3200" dirty="0" smtClean="0"/>
              <a:t> </a:t>
            </a:r>
            <a:r>
              <a:rPr lang="es-ES" sz="3200" dirty="0" err="1" smtClean="0"/>
              <a:t>utama</a:t>
            </a:r>
            <a:r>
              <a:rPr lang="es-ES" sz="3200" dirty="0" smtClean="0"/>
              <a:t> </a:t>
            </a:r>
            <a:br>
              <a:rPr lang="es-ES" sz="3200" dirty="0" smtClean="0"/>
            </a:br>
            <a:endParaRPr lang="id-ID" sz="3200" dirty="0"/>
          </a:p>
        </p:txBody>
      </p:sp>
      <p:sp>
        <p:nvSpPr>
          <p:cNvPr id="3" name="Content Placeholder 2"/>
          <p:cNvSpPr>
            <a:spLocks noGrp="1"/>
          </p:cNvSpPr>
          <p:nvPr>
            <p:ph idx="1"/>
          </p:nvPr>
        </p:nvSpPr>
        <p:spPr>
          <a:xfrm>
            <a:off x="395536" y="1124744"/>
            <a:ext cx="8568952" cy="5616624"/>
          </a:xfrm>
        </p:spPr>
        <p:txBody>
          <a:bodyPr>
            <a:normAutofit/>
          </a:bodyPr>
          <a:lstStyle/>
          <a:p>
            <a:r>
              <a:rPr lang="id-ID" dirty="0" smtClean="0"/>
              <a:t>Transisi epidemiologi menghasilkan kesadaran bahwa upaya peningkatan dan pencegahan kesehatan memberikan keuntungan lebih besar dibanding upaya pengobatan dan pemulihan. </a:t>
            </a:r>
          </a:p>
          <a:p>
            <a:r>
              <a:rPr lang="id-ID" dirty="0" smtClean="0"/>
              <a:t>Di Indonesia hal ini sudah dicanangkan pemerintah dengan program-program yang mengarah ke promotif dan preventif, seperti: alokasi anggaran kesehatan yang lebih besar ditujukan untuk upaya pencegahan, promosi Perilaku Hidup Besih dan Sehat (PHBS), </a:t>
            </a:r>
          </a:p>
          <a:p>
            <a:endParaRPr lang="id-ID" dirty="0"/>
          </a:p>
        </p:txBody>
      </p:sp>
    </p:spTree>
    <p:extLst>
      <p:ext uri="{BB962C8B-B14F-4D97-AF65-F5344CB8AC3E}">
        <p14:creationId xmlns:p14="http://schemas.microsoft.com/office/powerpoint/2010/main" val="3364804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id-ID" sz="2800" b="1" smtClean="0"/>
              <a:t>Diagram transisi kesehatan atau transisi epidemiologi akibat dari  transisi demografi</a:t>
            </a:r>
            <a:r>
              <a:rPr lang="en-US" altLang="id-ID" sz="2800" smtClean="0"/>
              <a:t> </a:t>
            </a:r>
          </a:p>
        </p:txBody>
      </p:sp>
      <p:sp>
        <p:nvSpPr>
          <p:cNvPr id="27651" name="Text Box 3"/>
          <p:cNvSpPr txBox="1">
            <a:spLocks noChangeArrowheads="1"/>
          </p:cNvSpPr>
          <p:nvPr/>
        </p:nvSpPr>
        <p:spPr bwMode="auto">
          <a:xfrm>
            <a:off x="381000" y="1676400"/>
            <a:ext cx="1143000" cy="838200"/>
          </a:xfrm>
          <a:prstGeom prst="rect">
            <a:avLst/>
          </a:prstGeom>
          <a:solidFill>
            <a:srgbClr val="FFFFFF"/>
          </a:solidFill>
          <a:ln w="9525">
            <a:solidFill>
              <a:srgbClr val="FF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pPr>
            <a:r>
              <a:rPr lang="en-US" altLang="id-ID" sz="1400">
                <a:solidFill>
                  <a:srgbClr val="FF00FF"/>
                </a:solidFill>
              </a:rPr>
              <a:t>Industrialisasi &amp; urbanisasi</a:t>
            </a:r>
            <a:endParaRPr lang="en-US" altLang="id-ID" sz="1400"/>
          </a:p>
        </p:txBody>
      </p:sp>
      <p:sp>
        <p:nvSpPr>
          <p:cNvPr id="27652" name="Text Box 4"/>
          <p:cNvSpPr txBox="1">
            <a:spLocks noChangeArrowheads="1"/>
          </p:cNvSpPr>
          <p:nvPr/>
        </p:nvSpPr>
        <p:spPr bwMode="auto">
          <a:xfrm>
            <a:off x="1981200" y="1676400"/>
            <a:ext cx="1257300" cy="1066800"/>
          </a:xfrm>
          <a:prstGeom prst="rect">
            <a:avLst/>
          </a:prstGeom>
          <a:solidFill>
            <a:srgbClr val="FFFFFF"/>
          </a:solidFill>
          <a:ln w="9525">
            <a:solidFill>
              <a:srgbClr val="FF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pPr>
            <a:r>
              <a:rPr lang="en-US" altLang="id-ID" sz="1400">
                <a:solidFill>
                  <a:srgbClr val="FF00FF"/>
                </a:solidFill>
              </a:rPr>
              <a:t>Perubahan ekonomi, sosial, lingkungan</a:t>
            </a:r>
            <a:endParaRPr lang="en-US" altLang="id-ID" sz="1400"/>
          </a:p>
        </p:txBody>
      </p:sp>
      <p:sp>
        <p:nvSpPr>
          <p:cNvPr id="27653" name="Text Box 5"/>
          <p:cNvSpPr txBox="1">
            <a:spLocks noChangeArrowheads="1"/>
          </p:cNvSpPr>
          <p:nvPr/>
        </p:nvSpPr>
        <p:spPr bwMode="auto">
          <a:xfrm>
            <a:off x="3733800" y="1676400"/>
            <a:ext cx="1257300" cy="1143000"/>
          </a:xfrm>
          <a:prstGeom prst="rect">
            <a:avLst/>
          </a:prstGeom>
          <a:solidFill>
            <a:srgbClr val="FFFFFF"/>
          </a:solidFill>
          <a:ln w="9525">
            <a:solidFill>
              <a:srgbClr val="FF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pPr>
            <a:r>
              <a:rPr lang="fi-FI" altLang="id-ID" sz="1400">
                <a:solidFill>
                  <a:srgbClr val="FF00FF"/>
                </a:solidFill>
              </a:rPr>
              <a:t>Sanitasi umum, perumahan, pelayanan kesehatan </a:t>
            </a:r>
            <a:r>
              <a:rPr lang="en-US" altLang="id-ID" sz="1400">
                <a:solidFill>
                  <a:srgbClr val="FF00FF"/>
                </a:solidFill>
                <a:sym typeface="Symbol" pitchFamily="18" charset="2"/>
              </a:rPr>
              <a:t></a:t>
            </a:r>
            <a:r>
              <a:rPr lang="fi-FI" altLang="id-ID" sz="1400">
                <a:solidFill>
                  <a:srgbClr val="FF00FF"/>
                </a:solidFill>
              </a:rPr>
              <a:t> </a:t>
            </a:r>
            <a:endParaRPr lang="en-US" altLang="id-ID" sz="1400"/>
          </a:p>
        </p:txBody>
      </p:sp>
      <p:sp>
        <p:nvSpPr>
          <p:cNvPr id="27654" name="Text Box 6"/>
          <p:cNvSpPr txBox="1">
            <a:spLocks noChangeArrowheads="1"/>
          </p:cNvSpPr>
          <p:nvPr/>
        </p:nvSpPr>
        <p:spPr bwMode="auto">
          <a:xfrm>
            <a:off x="5486400" y="1676400"/>
            <a:ext cx="1143000" cy="1028700"/>
          </a:xfrm>
          <a:prstGeom prst="rect">
            <a:avLst/>
          </a:prstGeom>
          <a:solidFill>
            <a:srgbClr val="FFFFFF"/>
          </a:solidFill>
          <a:ln w="9525">
            <a:solidFill>
              <a:srgbClr val="00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i-FI" altLang="id-ID" sz="1200">
                <a:solidFill>
                  <a:srgbClr val="0000FF"/>
                </a:solidFill>
              </a:rPr>
              <a:t>Nutrisi </a:t>
            </a:r>
            <a:r>
              <a:rPr lang="en-US" altLang="id-ID" sz="1200">
                <a:solidFill>
                  <a:srgbClr val="0000FF"/>
                </a:solidFill>
                <a:sym typeface="Symbol" pitchFamily="18" charset="2"/>
              </a:rPr>
              <a:t></a:t>
            </a:r>
            <a:r>
              <a:rPr lang="fi-FI" altLang="id-ID" sz="1200">
                <a:solidFill>
                  <a:srgbClr val="0000FF"/>
                </a:solidFill>
              </a:rPr>
              <a:t>, Teknologi untuk  pelayanan kesehatan </a:t>
            </a:r>
            <a:r>
              <a:rPr lang="en-US" altLang="id-ID" sz="1200">
                <a:solidFill>
                  <a:srgbClr val="0000FF"/>
                </a:solidFill>
                <a:sym typeface="Symbol" pitchFamily="18" charset="2"/>
              </a:rPr>
              <a:t></a:t>
            </a:r>
            <a:endParaRPr lang="en-US" altLang="id-ID"/>
          </a:p>
        </p:txBody>
      </p:sp>
      <p:sp>
        <p:nvSpPr>
          <p:cNvPr id="27655" name="Text Box 7"/>
          <p:cNvSpPr txBox="1">
            <a:spLocks noChangeArrowheads="1"/>
          </p:cNvSpPr>
          <p:nvPr/>
        </p:nvSpPr>
        <p:spPr bwMode="auto">
          <a:xfrm>
            <a:off x="7162800" y="1676400"/>
            <a:ext cx="1485900" cy="1143000"/>
          </a:xfrm>
          <a:prstGeom prst="rect">
            <a:avLst/>
          </a:prstGeom>
          <a:solidFill>
            <a:srgbClr val="FFFFFF"/>
          </a:solidFill>
          <a:ln w="9525">
            <a:solidFill>
              <a:srgbClr val="00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id-ID" sz="1200" b="1">
                <a:solidFill>
                  <a:srgbClr val="0000FF"/>
                </a:solidFill>
              </a:rPr>
              <a:t>Mortalitas </a:t>
            </a:r>
            <a:r>
              <a:rPr lang="en-US" altLang="id-ID" sz="1200" b="1">
                <a:solidFill>
                  <a:srgbClr val="0000FF"/>
                </a:solidFill>
                <a:sym typeface="Symbol" pitchFamily="18" charset="2"/>
              </a:rPr>
              <a:t></a:t>
            </a:r>
            <a:r>
              <a:rPr lang="en-US" altLang="id-ID" sz="1200" b="1">
                <a:solidFill>
                  <a:srgbClr val="0000FF"/>
                </a:solidFill>
              </a:rPr>
              <a:t>,</a:t>
            </a:r>
            <a:r>
              <a:rPr lang="en-US" altLang="id-ID" sz="1200">
                <a:solidFill>
                  <a:srgbClr val="0000FF"/>
                </a:solidFill>
              </a:rPr>
              <a:t> (mortalitas bayi </a:t>
            </a:r>
            <a:r>
              <a:rPr lang="en-US" altLang="id-ID" sz="1200">
                <a:solidFill>
                  <a:srgbClr val="0000FF"/>
                </a:solidFill>
                <a:sym typeface="Symbol" pitchFamily="18" charset="2"/>
              </a:rPr>
              <a:t></a:t>
            </a:r>
            <a:r>
              <a:rPr lang="en-US" altLang="id-ID" sz="1200">
                <a:solidFill>
                  <a:srgbClr val="0000FF"/>
                </a:solidFill>
              </a:rPr>
              <a:t>)</a:t>
            </a:r>
          </a:p>
          <a:p>
            <a:pPr eaLnBrk="1" hangingPunct="1"/>
            <a:r>
              <a:rPr lang="en-US" altLang="id-ID" sz="1200">
                <a:solidFill>
                  <a:srgbClr val="0000FF"/>
                </a:solidFill>
              </a:rPr>
              <a:t>Umur harapan hidup </a:t>
            </a:r>
            <a:r>
              <a:rPr lang="en-US" altLang="id-ID" sz="1200">
                <a:solidFill>
                  <a:srgbClr val="0000FF"/>
                </a:solidFill>
                <a:sym typeface="Symbol" pitchFamily="18" charset="2"/>
              </a:rPr>
              <a:t></a:t>
            </a:r>
            <a:r>
              <a:rPr lang="en-US" altLang="id-ID" sz="1200">
                <a:solidFill>
                  <a:srgbClr val="0000FF"/>
                </a:solidFill>
              </a:rPr>
              <a:t>, </a:t>
            </a:r>
          </a:p>
          <a:p>
            <a:pPr eaLnBrk="1" hangingPunct="1"/>
            <a:r>
              <a:rPr lang="en-US" altLang="id-ID" sz="1200" b="1">
                <a:solidFill>
                  <a:srgbClr val="0000FF"/>
                </a:solidFill>
              </a:rPr>
              <a:t>fertilitas </a:t>
            </a:r>
            <a:r>
              <a:rPr lang="en-US" altLang="id-ID" sz="1200" b="1">
                <a:solidFill>
                  <a:srgbClr val="0000FF"/>
                </a:solidFill>
                <a:sym typeface="Symbol" pitchFamily="18" charset="2"/>
              </a:rPr>
              <a:t></a:t>
            </a:r>
            <a:endParaRPr lang="en-US" altLang="id-ID"/>
          </a:p>
        </p:txBody>
      </p:sp>
      <p:sp>
        <p:nvSpPr>
          <p:cNvPr id="27656" name="Text Box 8"/>
          <p:cNvSpPr txBox="1">
            <a:spLocks noChangeArrowheads="1"/>
          </p:cNvSpPr>
          <p:nvPr/>
        </p:nvSpPr>
        <p:spPr bwMode="auto">
          <a:xfrm>
            <a:off x="381000" y="3048000"/>
            <a:ext cx="1600200" cy="457200"/>
          </a:xfrm>
          <a:prstGeom prst="rect">
            <a:avLst/>
          </a:prstGeom>
          <a:solidFill>
            <a:srgbClr val="FFFFFF"/>
          </a:solidFill>
          <a:ln w="9525">
            <a:solidFill>
              <a:srgbClr val="FF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id-ID" sz="1200">
                <a:solidFill>
                  <a:srgbClr val="FF00FF"/>
                </a:solidFill>
              </a:rPr>
              <a:t>Income percapita </a:t>
            </a:r>
            <a:r>
              <a:rPr lang="en-US" altLang="id-ID" sz="1200">
                <a:solidFill>
                  <a:srgbClr val="FF00FF"/>
                </a:solidFill>
                <a:sym typeface="Symbol" pitchFamily="18" charset="2"/>
              </a:rPr>
              <a:t></a:t>
            </a:r>
            <a:r>
              <a:rPr lang="en-US" altLang="id-ID" sz="1200">
                <a:solidFill>
                  <a:srgbClr val="FF00FF"/>
                </a:solidFill>
              </a:rPr>
              <a:t>,</a:t>
            </a:r>
          </a:p>
          <a:p>
            <a:pPr eaLnBrk="1" hangingPunct="1"/>
            <a:r>
              <a:rPr lang="en-US" altLang="id-ID" sz="1200">
                <a:solidFill>
                  <a:srgbClr val="FF00FF"/>
                </a:solidFill>
              </a:rPr>
              <a:t>Kesejahteraan </a:t>
            </a:r>
            <a:r>
              <a:rPr lang="en-US" altLang="id-ID" sz="1200">
                <a:solidFill>
                  <a:srgbClr val="FF00FF"/>
                </a:solidFill>
                <a:sym typeface="Symbol" pitchFamily="18" charset="2"/>
              </a:rPr>
              <a:t></a:t>
            </a:r>
            <a:endParaRPr lang="en-US" altLang="id-ID"/>
          </a:p>
        </p:txBody>
      </p:sp>
      <p:sp>
        <p:nvSpPr>
          <p:cNvPr id="27657" name="Text Box 9"/>
          <p:cNvSpPr txBox="1">
            <a:spLocks noChangeArrowheads="1"/>
          </p:cNvSpPr>
          <p:nvPr/>
        </p:nvSpPr>
        <p:spPr bwMode="auto">
          <a:xfrm>
            <a:off x="457200" y="4038600"/>
            <a:ext cx="1957388" cy="685800"/>
          </a:xfrm>
          <a:prstGeom prst="rect">
            <a:avLst/>
          </a:prstGeom>
          <a:solidFill>
            <a:srgbClr val="FFFFFF"/>
          </a:solidFill>
          <a:ln w="9525">
            <a:solidFill>
              <a:srgbClr val="00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pPr>
            <a:r>
              <a:rPr lang="fi-FI" altLang="id-ID" sz="1200" b="1">
                <a:solidFill>
                  <a:srgbClr val="0000FF"/>
                </a:solidFill>
              </a:rPr>
              <a:t>Tingkat Faktor risiko </a:t>
            </a:r>
            <a:r>
              <a:rPr lang="en-US" altLang="id-ID" sz="1200" b="1">
                <a:solidFill>
                  <a:srgbClr val="0000FF"/>
                </a:solidFill>
                <a:sym typeface="Symbol" pitchFamily="18" charset="2"/>
              </a:rPr>
              <a:t></a:t>
            </a:r>
            <a:r>
              <a:rPr lang="fi-FI" altLang="id-ID" sz="1200" b="1">
                <a:solidFill>
                  <a:srgbClr val="0000FF"/>
                </a:solidFill>
              </a:rPr>
              <a:t>: lemak, kalori, rokok, kebiasaan kurang gerak</a:t>
            </a:r>
          </a:p>
          <a:p>
            <a:pPr eaLnBrk="1" hangingPunct="1"/>
            <a:r>
              <a:rPr lang="fi-FI" altLang="id-ID" sz="1200"/>
              <a:t> </a:t>
            </a:r>
            <a:endParaRPr lang="en-US" altLang="id-ID"/>
          </a:p>
        </p:txBody>
      </p:sp>
      <p:sp>
        <p:nvSpPr>
          <p:cNvPr id="27658" name="Text Box 10"/>
          <p:cNvSpPr txBox="1">
            <a:spLocks noChangeArrowheads="1"/>
          </p:cNvSpPr>
          <p:nvPr/>
        </p:nvSpPr>
        <p:spPr bwMode="auto">
          <a:xfrm>
            <a:off x="3124200" y="3962400"/>
            <a:ext cx="1600200" cy="800100"/>
          </a:xfrm>
          <a:prstGeom prst="rect">
            <a:avLst/>
          </a:prstGeom>
          <a:solidFill>
            <a:srgbClr val="FFFFFF"/>
          </a:solidFill>
          <a:ln w="9525">
            <a:solidFill>
              <a:srgbClr val="FF0000"/>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id-ID" sz="1300" b="1">
                <a:solidFill>
                  <a:srgbClr val="FF0000"/>
                </a:solidFill>
              </a:rPr>
              <a:t>Penyakit tidak menular </a:t>
            </a:r>
            <a:r>
              <a:rPr lang="en-US" altLang="id-ID" sz="1300" b="1">
                <a:solidFill>
                  <a:srgbClr val="FF0000"/>
                </a:solidFill>
                <a:sym typeface="Symbol" pitchFamily="18" charset="2"/>
              </a:rPr>
              <a:t></a:t>
            </a:r>
            <a:endParaRPr lang="en-US" altLang="id-ID" sz="1300" b="1">
              <a:solidFill>
                <a:srgbClr val="FF0000"/>
              </a:solidFill>
            </a:endParaRPr>
          </a:p>
          <a:p>
            <a:pPr eaLnBrk="1" hangingPunct="1"/>
            <a:r>
              <a:rPr lang="en-US" altLang="id-ID" sz="1300" b="1">
                <a:solidFill>
                  <a:srgbClr val="008000"/>
                </a:solidFill>
              </a:rPr>
              <a:t>Penyakit infeksi </a:t>
            </a:r>
            <a:r>
              <a:rPr lang="en-US" altLang="id-ID" sz="1300" b="1">
                <a:solidFill>
                  <a:srgbClr val="008000"/>
                </a:solidFill>
                <a:sym typeface="Symbol" pitchFamily="18" charset="2"/>
              </a:rPr>
              <a:t></a:t>
            </a:r>
            <a:r>
              <a:rPr lang="en-US" altLang="id-ID" sz="1200" b="1">
                <a:solidFill>
                  <a:srgbClr val="008000"/>
                </a:solidFill>
              </a:rPr>
              <a:t> </a:t>
            </a:r>
            <a:endParaRPr lang="en-US" altLang="id-ID"/>
          </a:p>
        </p:txBody>
      </p:sp>
      <p:sp>
        <p:nvSpPr>
          <p:cNvPr id="27659" name="Text Box 11"/>
          <p:cNvSpPr txBox="1">
            <a:spLocks noChangeArrowheads="1"/>
          </p:cNvSpPr>
          <p:nvPr/>
        </p:nvSpPr>
        <p:spPr bwMode="auto">
          <a:xfrm>
            <a:off x="5410200" y="3886200"/>
            <a:ext cx="1257300" cy="1023938"/>
          </a:xfrm>
          <a:prstGeom prst="rect">
            <a:avLst/>
          </a:prstGeom>
          <a:solidFill>
            <a:srgbClr val="FFFFFF"/>
          </a:solidFill>
          <a:ln w="9525">
            <a:solidFill>
              <a:srgbClr val="00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Aft>
                <a:spcPts val="600"/>
              </a:spcAft>
            </a:pPr>
            <a:r>
              <a:rPr lang="en-US" altLang="id-ID" sz="1200" b="1">
                <a:solidFill>
                  <a:srgbClr val="0000FF"/>
                </a:solidFill>
              </a:rPr>
              <a:t>Orang yang terpapar risiko terkena penyakit tidak menular </a:t>
            </a:r>
            <a:r>
              <a:rPr lang="en-US" altLang="id-ID" sz="1200" b="1">
                <a:solidFill>
                  <a:srgbClr val="0000FF"/>
                </a:solidFill>
                <a:sym typeface="Symbol" pitchFamily="18" charset="2"/>
              </a:rPr>
              <a:t></a:t>
            </a:r>
            <a:endParaRPr lang="en-US" altLang="id-ID"/>
          </a:p>
        </p:txBody>
      </p:sp>
      <p:sp>
        <p:nvSpPr>
          <p:cNvPr id="27660" name="Text Box 12"/>
          <p:cNvSpPr txBox="1">
            <a:spLocks noChangeArrowheads="1"/>
          </p:cNvSpPr>
          <p:nvPr/>
        </p:nvSpPr>
        <p:spPr bwMode="auto">
          <a:xfrm>
            <a:off x="7277100" y="3810000"/>
            <a:ext cx="1028700" cy="1023938"/>
          </a:xfrm>
          <a:prstGeom prst="rect">
            <a:avLst/>
          </a:prstGeom>
          <a:solidFill>
            <a:srgbClr val="FFFFFF"/>
          </a:solidFill>
          <a:ln w="9525">
            <a:solidFill>
              <a:srgbClr val="0000FF"/>
            </a:solidFill>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id-ID" sz="1400">
                <a:solidFill>
                  <a:srgbClr val="0000FF"/>
                </a:solidFill>
              </a:rPr>
              <a:t>Populasi meningkat dan menua</a:t>
            </a:r>
            <a:endParaRPr lang="en-US" altLang="id-ID"/>
          </a:p>
        </p:txBody>
      </p:sp>
      <p:sp>
        <p:nvSpPr>
          <p:cNvPr id="27661" name="Line 13"/>
          <p:cNvSpPr>
            <a:spLocks noChangeShapeType="1"/>
          </p:cNvSpPr>
          <p:nvPr/>
        </p:nvSpPr>
        <p:spPr bwMode="auto">
          <a:xfrm flipV="1">
            <a:off x="1524000" y="2155825"/>
            <a:ext cx="533400" cy="14288"/>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2" name="Line 14"/>
          <p:cNvSpPr>
            <a:spLocks noChangeShapeType="1"/>
          </p:cNvSpPr>
          <p:nvPr/>
        </p:nvSpPr>
        <p:spPr bwMode="auto">
          <a:xfrm flipV="1">
            <a:off x="3200400" y="2133600"/>
            <a:ext cx="533400" cy="14288"/>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3" name="Line 15"/>
          <p:cNvSpPr>
            <a:spLocks noChangeShapeType="1"/>
          </p:cNvSpPr>
          <p:nvPr/>
        </p:nvSpPr>
        <p:spPr bwMode="auto">
          <a:xfrm flipV="1">
            <a:off x="6629400" y="2133600"/>
            <a:ext cx="457200" cy="0"/>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4" name="Line 16"/>
          <p:cNvSpPr>
            <a:spLocks noChangeShapeType="1"/>
          </p:cNvSpPr>
          <p:nvPr/>
        </p:nvSpPr>
        <p:spPr bwMode="auto">
          <a:xfrm flipV="1">
            <a:off x="5029200" y="2133600"/>
            <a:ext cx="457200" cy="0"/>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5" name="Line 17"/>
          <p:cNvSpPr>
            <a:spLocks noChangeShapeType="1"/>
          </p:cNvSpPr>
          <p:nvPr/>
        </p:nvSpPr>
        <p:spPr bwMode="auto">
          <a:xfrm>
            <a:off x="7772400" y="2895600"/>
            <a:ext cx="0" cy="800100"/>
          </a:xfrm>
          <a:prstGeom prst="line">
            <a:avLst/>
          </a:prstGeom>
          <a:noFill/>
          <a:ln w="317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6" name="Line 18"/>
          <p:cNvSpPr>
            <a:spLocks noChangeShapeType="1"/>
          </p:cNvSpPr>
          <p:nvPr/>
        </p:nvSpPr>
        <p:spPr bwMode="auto">
          <a:xfrm flipH="1">
            <a:off x="6781800" y="4267200"/>
            <a:ext cx="457200" cy="0"/>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7" name="Line 19"/>
          <p:cNvSpPr>
            <a:spLocks noChangeShapeType="1"/>
          </p:cNvSpPr>
          <p:nvPr/>
        </p:nvSpPr>
        <p:spPr bwMode="auto">
          <a:xfrm flipH="1">
            <a:off x="4876800" y="4267200"/>
            <a:ext cx="457200" cy="0"/>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8" name="Line 20"/>
          <p:cNvSpPr>
            <a:spLocks noChangeShapeType="1"/>
          </p:cNvSpPr>
          <p:nvPr/>
        </p:nvSpPr>
        <p:spPr bwMode="auto">
          <a:xfrm flipH="1">
            <a:off x="2590800" y="4343400"/>
            <a:ext cx="457200" cy="0"/>
          </a:xfrm>
          <a:prstGeom prst="line">
            <a:avLst/>
          </a:prstGeom>
          <a:noFill/>
          <a:ln w="2540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69" name="Line 21"/>
          <p:cNvSpPr>
            <a:spLocks noChangeShapeType="1"/>
          </p:cNvSpPr>
          <p:nvPr/>
        </p:nvSpPr>
        <p:spPr bwMode="auto">
          <a:xfrm flipH="1">
            <a:off x="1066800" y="2514600"/>
            <a:ext cx="14288" cy="457200"/>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70" name="Line 22"/>
          <p:cNvSpPr>
            <a:spLocks noChangeShapeType="1"/>
          </p:cNvSpPr>
          <p:nvPr/>
        </p:nvSpPr>
        <p:spPr bwMode="auto">
          <a:xfrm flipH="1">
            <a:off x="1066800" y="3657600"/>
            <a:ext cx="14288" cy="400050"/>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id-ID"/>
          </a:p>
        </p:txBody>
      </p:sp>
      <p:sp>
        <p:nvSpPr>
          <p:cNvPr id="27671" name="Line 23"/>
          <p:cNvSpPr>
            <a:spLocks noChangeShapeType="1"/>
          </p:cNvSpPr>
          <p:nvPr/>
        </p:nvSpPr>
        <p:spPr bwMode="auto">
          <a:xfrm flipV="1">
            <a:off x="2057400" y="2743200"/>
            <a:ext cx="609600" cy="1143000"/>
          </a:xfrm>
          <a:prstGeom prst="line">
            <a:avLst/>
          </a:prstGeom>
          <a:noFill/>
          <a:ln w="3175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id-ID"/>
          </a:p>
        </p:txBody>
      </p:sp>
    </p:spTree>
    <p:extLst>
      <p:ext uri="{BB962C8B-B14F-4D97-AF65-F5344CB8AC3E}">
        <p14:creationId xmlns:p14="http://schemas.microsoft.com/office/powerpoint/2010/main" val="6292140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pPr eaLnBrk="1" hangingPunct="1"/>
            <a:r>
              <a:rPr lang="fi-FI" altLang="id-ID" sz="2800" b="1" smtClean="0"/>
              <a:t>Konsekuensi dari Transisi Kesehatan terhadap Peningkatan Penyakit Tidak Menular di Negara Sedang Berkembang</a:t>
            </a:r>
            <a:endParaRPr lang="en-US" altLang="id-ID" sz="2800" b="1" smtClean="0"/>
          </a:p>
        </p:txBody>
      </p:sp>
      <p:sp>
        <p:nvSpPr>
          <p:cNvPr id="28675" name="Rectangle 3"/>
          <p:cNvSpPr>
            <a:spLocks noGrp="1" noChangeArrowheads="1"/>
          </p:cNvSpPr>
          <p:nvPr>
            <p:ph type="body" idx="1"/>
          </p:nvPr>
        </p:nvSpPr>
        <p:spPr/>
        <p:txBody>
          <a:bodyPr/>
          <a:lstStyle/>
          <a:p>
            <a:pPr marL="457200" indent="-457200" eaLnBrk="1" hangingPunct="1">
              <a:lnSpc>
                <a:spcPct val="90000"/>
              </a:lnSpc>
              <a:buFont typeface="+mj-lt"/>
              <a:buAutoNum type="arabicPeriod"/>
            </a:pPr>
            <a:r>
              <a:rPr lang="sv-SE" altLang="id-ID" sz="2400" b="1" dirty="0" smtClean="0"/>
              <a:t> </a:t>
            </a:r>
            <a:r>
              <a:rPr lang="sv-SE" altLang="id-ID" sz="2400" dirty="0" smtClean="0"/>
              <a:t>Beban yang meningkat dan tinggi pada kelompok usia produktif.</a:t>
            </a:r>
          </a:p>
          <a:p>
            <a:pPr marL="457200" indent="-457200" eaLnBrk="1" hangingPunct="1">
              <a:lnSpc>
                <a:spcPct val="90000"/>
              </a:lnSpc>
              <a:buFont typeface="+mj-lt"/>
              <a:buAutoNum type="arabicPeriod"/>
            </a:pPr>
            <a:r>
              <a:rPr lang="sv-SE" altLang="id-ID" sz="2400" dirty="0" smtClean="0"/>
              <a:t>Dampak </a:t>
            </a:r>
            <a:r>
              <a:rPr lang="sv-SE" altLang="id-ID" sz="2400" dirty="0" smtClean="0"/>
              <a:t>negatif pada ekonomi mikro: kesehatan pada rumah tangga, dampak tidak langsung pada pelayanan kesehatan anak, biaya kesehatan.</a:t>
            </a:r>
          </a:p>
          <a:p>
            <a:pPr marL="457200" indent="-457200" eaLnBrk="1" hangingPunct="1">
              <a:lnSpc>
                <a:spcPct val="90000"/>
              </a:lnSpc>
              <a:buFont typeface="+mj-lt"/>
              <a:buAutoNum type="arabicPeriod"/>
            </a:pPr>
            <a:r>
              <a:rPr lang="sv-SE" altLang="id-ID" sz="2400" dirty="0" smtClean="0"/>
              <a:t>Dampak </a:t>
            </a:r>
            <a:r>
              <a:rPr lang="sv-SE" altLang="id-ID" sz="2400" dirty="0" smtClean="0"/>
              <a:t>negatif makro ekonomi: dampak jangka pendek pada biaya, dampak jangka panjang pada produksi, eskalasi biaya jangka panjang.</a:t>
            </a:r>
          </a:p>
          <a:p>
            <a:pPr marL="457200" indent="-457200" eaLnBrk="1" hangingPunct="1">
              <a:lnSpc>
                <a:spcPct val="90000"/>
              </a:lnSpc>
              <a:buFont typeface="+mj-lt"/>
              <a:buAutoNum type="arabicPeriod"/>
            </a:pPr>
            <a:r>
              <a:rPr lang="sv-SE" altLang="id-ID" sz="2400" dirty="0" smtClean="0"/>
              <a:t>Implikasi </a:t>
            </a:r>
            <a:r>
              <a:rPr lang="sv-SE" altLang="id-ID" sz="2400" dirty="0" smtClean="0"/>
              <a:t>negatif dari keseimbangan: akses dan informasi terhadap faktor risiko dan terapi.</a:t>
            </a:r>
            <a:endParaRPr lang="fi-FI" altLang="id-ID" sz="2400" dirty="0" smtClean="0"/>
          </a:p>
          <a:p>
            <a:pPr marL="457200" indent="-457200" eaLnBrk="1" hangingPunct="1">
              <a:lnSpc>
                <a:spcPct val="90000"/>
              </a:lnSpc>
              <a:buFont typeface="+mj-lt"/>
              <a:buAutoNum type="arabicPeriod"/>
            </a:pPr>
            <a:r>
              <a:rPr lang="fi-FI" altLang="id-ID" sz="2400" dirty="0" smtClean="0"/>
              <a:t>Isue </a:t>
            </a:r>
            <a:r>
              <a:rPr lang="fi-FI" altLang="id-ID" sz="2400" dirty="0" smtClean="0"/>
              <a:t>efisiensi alokasi sumber daya: intervensi bersifat pencegahan dan kuratif.</a:t>
            </a:r>
            <a:endParaRPr lang="en-US" altLang="id-ID" sz="2400" dirty="0" smtClean="0"/>
          </a:p>
        </p:txBody>
      </p:sp>
    </p:spTree>
    <p:extLst>
      <p:ext uri="{BB962C8B-B14F-4D97-AF65-F5344CB8AC3E}">
        <p14:creationId xmlns:p14="http://schemas.microsoft.com/office/powerpoint/2010/main" val="191896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1"/>
          </p:nvPr>
        </p:nvSpPr>
        <p:spPr>
          <a:xfrm>
            <a:off x="457200" y="685800"/>
            <a:ext cx="8229600" cy="5440363"/>
          </a:xfrm>
        </p:spPr>
        <p:txBody>
          <a:bodyPr/>
          <a:lstStyle/>
          <a:p>
            <a:pPr eaLnBrk="1" hangingPunct="1">
              <a:buFontTx/>
              <a:buNone/>
            </a:pPr>
            <a:r>
              <a:rPr lang="en-US" altLang="id-ID" smtClean="0"/>
              <a:t>   </a:t>
            </a:r>
          </a:p>
          <a:p>
            <a:pPr eaLnBrk="1" hangingPunct="1">
              <a:buFontTx/>
              <a:buNone/>
            </a:pPr>
            <a:r>
              <a:rPr lang="en-US" altLang="id-ID" smtClean="0"/>
              <a:t>   Kemajuan pembangunan yang telah dicapai secara menyeluruh telah mempengaruhi berbagai perkembangan dalam kehidupan manusia.  </a:t>
            </a:r>
          </a:p>
          <a:p>
            <a:pPr eaLnBrk="1" hangingPunct="1">
              <a:buFontTx/>
              <a:buNone/>
            </a:pPr>
            <a:r>
              <a:rPr lang="en-US" altLang="id-ID" smtClean="0"/>
              <a:t> </a:t>
            </a:r>
          </a:p>
          <a:p>
            <a:pPr eaLnBrk="1" hangingPunct="1">
              <a:buFontTx/>
              <a:buNone/>
            </a:pPr>
            <a:r>
              <a:rPr lang="en-US" altLang="id-ID" smtClean="0"/>
              <a:t>   Kondisi infrastruktur yang membaik serta berkembangnya tehnologi kedokteran dan kesehatan menyebabkan angka kematian dan kelahiran yang tinggi menjadi rendah. </a:t>
            </a:r>
          </a:p>
        </p:txBody>
      </p:sp>
    </p:spTree>
    <p:extLst>
      <p:ext uri="{BB962C8B-B14F-4D97-AF65-F5344CB8AC3E}">
        <p14:creationId xmlns:p14="http://schemas.microsoft.com/office/powerpoint/2010/main" val="306967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p:txBody>
          <a:bodyPr/>
          <a:lstStyle/>
          <a:p>
            <a:pPr eaLnBrk="1" hangingPunct="1">
              <a:buFontTx/>
              <a:buNone/>
            </a:pPr>
            <a:r>
              <a:rPr lang="en-US" altLang="id-ID" smtClean="0"/>
              <a:t>   Hal tersebut mengakibatkan terjadi perubahan struktur umur penduduk, dan perubahan struktur umur yang diikuti dengan meningkatnya umur harapan hidup membawa struktur penduduk menjadi kearah struktur penduduk umur tua. </a:t>
            </a:r>
          </a:p>
        </p:txBody>
      </p:sp>
    </p:spTree>
    <p:extLst>
      <p:ext uri="{BB962C8B-B14F-4D97-AF65-F5344CB8AC3E}">
        <p14:creationId xmlns:p14="http://schemas.microsoft.com/office/powerpoint/2010/main" val="1507113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Bustan (2012) menggambarkan transisi epidemiologi adalah terjadinya perubahan distribusi dan faktor-faktor penyebab terkait yang melahirkan masalah epidemiologi baru yang ditandai dengan perubahan pola frekuensi penyakit. </a:t>
            </a:r>
          </a:p>
        </p:txBody>
      </p:sp>
    </p:spTree>
    <p:extLst>
      <p:ext uri="{BB962C8B-B14F-4D97-AF65-F5344CB8AC3E}">
        <p14:creationId xmlns:p14="http://schemas.microsoft.com/office/powerpoint/2010/main" val="3742079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762000"/>
            <a:ext cx="8229600" cy="5364163"/>
          </a:xfrm>
        </p:spPr>
        <p:txBody>
          <a:bodyPr/>
          <a:lstStyle/>
          <a:p>
            <a:pPr eaLnBrk="1" hangingPunct="1"/>
            <a:r>
              <a:rPr lang="en-US" altLang="id-ID" smtClean="0"/>
              <a:t>Perubahan tersebut mengakibatkan terjadi pergeseran pola penyakit serta tingkat kesehatan yang ada di masyarakat dengan determinan yang mempengaruhinya. </a:t>
            </a:r>
          </a:p>
          <a:p>
            <a:pPr eaLnBrk="1" hangingPunct="1"/>
            <a:endParaRPr lang="en-US" altLang="id-ID" smtClean="0"/>
          </a:p>
          <a:p>
            <a:pPr eaLnBrk="1" hangingPunct="1"/>
            <a:r>
              <a:rPr lang="fi-FI" altLang="id-ID" smtClean="0"/>
              <a:t>Terjadi pergeseran urutan penyakit menunjukkan terjadinya perubahan status kesehatan masyarakat. </a:t>
            </a:r>
            <a:r>
              <a:rPr lang="en-US" altLang="id-ID" smtClean="0"/>
              <a:t>Keadaan tersebut dikatakan dengan transisi epidemiologi.</a:t>
            </a:r>
          </a:p>
        </p:txBody>
      </p:sp>
    </p:spTree>
    <p:extLst>
      <p:ext uri="{BB962C8B-B14F-4D97-AF65-F5344CB8AC3E}">
        <p14:creationId xmlns:p14="http://schemas.microsoft.com/office/powerpoint/2010/main" val="18075307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457200" y="533400"/>
            <a:ext cx="8229600" cy="6019800"/>
          </a:xfrm>
        </p:spPr>
        <p:txBody>
          <a:bodyPr/>
          <a:lstStyle/>
          <a:p>
            <a:pPr eaLnBrk="1" hangingPunct="1">
              <a:lnSpc>
                <a:spcPct val="90000"/>
              </a:lnSpc>
              <a:buFontTx/>
              <a:buNone/>
            </a:pPr>
            <a:r>
              <a:rPr lang="sv-SE" altLang="id-ID" sz="2400" smtClean="0"/>
              <a:t>Transisi epidemiologi maka tidak lepas dari transisi kesehatan. </a:t>
            </a:r>
            <a:r>
              <a:rPr lang="sv-SE" altLang="id-ID" sz="2400" b="1" smtClean="0"/>
              <a:t>Pertama kali, transisi kesehatan  digamba</a:t>
            </a:r>
            <a:r>
              <a:rPr lang="fi-FI" altLang="id-ID" sz="2400" b="1" smtClean="0"/>
              <a:t>rkan pada tahun 1970-an oleh Omran, kemudian Olshanky, Ault:</a:t>
            </a:r>
          </a:p>
          <a:p>
            <a:pPr eaLnBrk="1" hangingPunct="1">
              <a:lnSpc>
                <a:spcPct val="90000"/>
              </a:lnSpc>
              <a:buFontTx/>
              <a:buNone/>
            </a:pPr>
            <a:endParaRPr lang="fi-FI" altLang="id-ID" sz="2400" b="1" smtClean="0"/>
          </a:p>
          <a:p>
            <a:pPr eaLnBrk="1" hangingPunct="1">
              <a:lnSpc>
                <a:spcPct val="90000"/>
              </a:lnSpc>
              <a:buFontTx/>
              <a:buNone/>
            </a:pPr>
            <a:r>
              <a:rPr lang="fi-FI" altLang="id-ID" sz="2400" smtClean="0"/>
              <a:t>1. Karena perkembangan sosio-ekonomi, terjadi pergeseran angka mortalitas dan fertilitas yang tinggi menjadi rendah, populasi menjadi lebih besar dan lebih tua, pola penyakit bergeser dari penyakit yang didominasi penyakit infeksi, penyakit perinatal dan kelainan nutrisi menjadi pola penyakit yang didominasi penyakit tidak menular.</a:t>
            </a:r>
          </a:p>
          <a:p>
            <a:pPr eaLnBrk="1" hangingPunct="1">
              <a:lnSpc>
                <a:spcPct val="90000"/>
              </a:lnSpc>
            </a:pPr>
            <a:endParaRPr lang="fi-FI" altLang="id-ID" sz="2400" smtClean="0"/>
          </a:p>
          <a:p>
            <a:pPr eaLnBrk="1" hangingPunct="1">
              <a:lnSpc>
                <a:spcPct val="90000"/>
              </a:lnSpc>
              <a:buFontTx/>
              <a:buNone/>
            </a:pPr>
            <a:r>
              <a:rPr lang="fi-FI" altLang="id-ID" sz="2400" smtClean="0"/>
              <a:t>2. Klasifikasi konvensional dari 4 tahap yang berhubungan dengan perkembangan sosioekonomi dan pola penyakit.</a:t>
            </a:r>
            <a:r>
              <a:rPr lang="en-US" altLang="id-ID" sz="2400" smtClean="0"/>
              <a:t> </a:t>
            </a:r>
          </a:p>
        </p:txBody>
      </p:sp>
    </p:spTree>
    <p:extLst>
      <p:ext uri="{BB962C8B-B14F-4D97-AF65-F5344CB8AC3E}">
        <p14:creationId xmlns:p14="http://schemas.microsoft.com/office/powerpoint/2010/main" val="3592864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304800"/>
            <a:ext cx="7772400" cy="990600"/>
          </a:xfrm>
        </p:spPr>
        <p:txBody>
          <a:bodyPr/>
          <a:lstStyle/>
          <a:p>
            <a:pPr eaLnBrk="1" hangingPunct="1"/>
            <a:r>
              <a:rPr lang="fi-FI" altLang="id-ID" sz="2600" b="1" smtClean="0"/>
              <a:t>Transisi kesehatan: proporsi penyebab kematian di Amerika Serikat tahun 1900 – 1970</a:t>
            </a:r>
            <a:r>
              <a:rPr lang="en-US" altLang="id-ID" sz="2800" smtClean="0"/>
              <a:t> </a:t>
            </a:r>
          </a:p>
        </p:txBody>
      </p:sp>
      <p:pic>
        <p:nvPicPr>
          <p:cNvPr id="7171" name="Picture 3" descr="img005"/>
          <p:cNvPicPr>
            <a:picLocks noChangeAspect="1" noChangeArrowheads="1"/>
          </p:cNvPicPr>
          <p:nvPr>
            <p:ph type="subTitle" idx="1"/>
          </p:nvPr>
        </p:nvPicPr>
        <p:blipFill>
          <a:blip r:embed="rId2">
            <a:extLst>
              <a:ext uri="{28A0092B-C50C-407E-A947-70E740481C1C}">
                <a14:useLocalDpi xmlns:a14="http://schemas.microsoft.com/office/drawing/2010/main" val="0"/>
              </a:ext>
            </a:extLst>
          </a:blip>
          <a:srcRect/>
          <a:stretch>
            <a:fillRect/>
          </a:stretch>
        </p:blipFill>
        <p:spPr>
          <a:xfrm>
            <a:off x="685800" y="1524000"/>
            <a:ext cx="7772400" cy="4572000"/>
          </a:xfrm>
          <a:noFill/>
        </p:spPr>
      </p:pic>
    </p:spTree>
    <p:extLst>
      <p:ext uri="{BB962C8B-B14F-4D97-AF65-F5344CB8AC3E}">
        <p14:creationId xmlns:p14="http://schemas.microsoft.com/office/powerpoint/2010/main" val="1146530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fi-FI" altLang="id-ID" sz="2600" smtClean="0"/>
              <a:t>Transisi kesehatan: proporsi kematian berdasarkan penyebab kematian (Amerika Serikat, 1900 – 1970)</a:t>
            </a:r>
            <a:r>
              <a:rPr lang="en-US" altLang="id-ID" sz="2600" smtClean="0"/>
              <a:t> </a:t>
            </a:r>
          </a:p>
        </p:txBody>
      </p:sp>
      <p:pic>
        <p:nvPicPr>
          <p:cNvPr id="8195" name="Picture 4" descr="http://www.pitt.edu/~super1/lecture/lec12691/img006.GIF"/>
          <p:cNvPicPr>
            <a:picLocks noChangeAspect="1" noChangeArrowheads="1"/>
          </p:cNvPicPr>
          <p:nvPr>
            <p:ph type="body" idx="1"/>
          </p:nvPr>
        </p:nvPicPr>
        <p:blipFill>
          <a:blip r:embed="rId2" r:link="rId3">
            <a:extLst>
              <a:ext uri="{28A0092B-C50C-407E-A947-70E740481C1C}">
                <a14:useLocalDpi xmlns:a14="http://schemas.microsoft.com/office/drawing/2010/main" val="0"/>
              </a:ext>
            </a:extLst>
          </a:blip>
          <a:srcRect/>
          <a:stretch>
            <a:fillRect/>
          </a:stretch>
        </p:blipFill>
        <p:spPr>
          <a:xfrm>
            <a:off x="457200" y="1600200"/>
            <a:ext cx="8305800" cy="4876800"/>
          </a:xfrm>
          <a:noFill/>
        </p:spPr>
      </p:pic>
    </p:spTree>
    <p:extLst>
      <p:ext uri="{BB962C8B-B14F-4D97-AF65-F5344CB8AC3E}">
        <p14:creationId xmlns:p14="http://schemas.microsoft.com/office/powerpoint/2010/main" val="14327205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1169</Words>
  <Application>Microsoft Office PowerPoint</Application>
  <PresentationFormat>On-screen Show (4:3)</PresentationFormat>
  <Paragraphs>103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TRANSISI EPIDEMIOLOGI </vt:lpstr>
      <vt:lpstr>PowerPoint Presentation</vt:lpstr>
      <vt:lpstr>PowerPoint Presentation</vt:lpstr>
      <vt:lpstr>PowerPoint Presentation</vt:lpstr>
      <vt:lpstr>PowerPoint Presentation</vt:lpstr>
      <vt:lpstr>PowerPoint Presentation</vt:lpstr>
      <vt:lpstr>PowerPoint Presentation</vt:lpstr>
      <vt:lpstr>Transisi kesehatan: proporsi penyebab kematian di Amerika Serikat tahun 1900 – 1970 </vt:lpstr>
      <vt:lpstr>Transisi kesehatan: proporsi kematian berdasarkan penyebab kematian (Amerika Serikat, 1900 – 1970) </vt:lpstr>
      <vt:lpstr>PowerPoint Presentation</vt:lpstr>
      <vt:lpstr>PowerPoint Presentation</vt:lpstr>
      <vt:lpstr>PowerPoint Presentation</vt:lpstr>
      <vt:lpstr>Peralihan keadaan demografi biasanya dibagi menjadi 4 tahap, </vt:lpstr>
      <vt:lpstr>PowerPoint Presentation</vt:lpstr>
      <vt:lpstr>PowerPoint Presentation</vt:lpstr>
      <vt:lpstr>PowerPoint Presentation</vt:lpstr>
      <vt:lpstr>PowerPoint Presentation</vt:lpstr>
      <vt:lpstr> Akibat dari Transisi Epidemiologi  </vt:lpstr>
      <vt:lpstr>Akibat dari Transisi Epidemiologi</vt:lpstr>
      <vt:lpstr>Di Indonesia, transisi epidemiologi mengakibatkan</vt:lpstr>
      <vt:lpstr>3. Upaya promotif dan preventif menjadi prioritas utama  </vt:lpstr>
      <vt:lpstr>Diagram transisi kesehatan atau transisi epidemiologi akibat dari  transisi demografi </vt:lpstr>
      <vt:lpstr>Konsekuensi dari Transisi Kesehatan terhadap Peningkatan Penyakit Tidak Menular di Negara Sedang Berkembang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cp:revision>
  <dcterms:created xsi:type="dcterms:W3CDTF">2017-01-10T12:48:03Z</dcterms:created>
  <dcterms:modified xsi:type="dcterms:W3CDTF">2017-01-10T14:12:56Z</dcterms:modified>
</cp:coreProperties>
</file>