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doc" ContentType="application/kswps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304" r:id="rId2"/>
    <p:sldId id="259" r:id="rId3"/>
    <p:sldId id="261" r:id="rId4"/>
    <p:sldId id="262" r:id="rId5"/>
    <p:sldId id="263" r:id="rId6"/>
    <p:sldId id="264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A521B3-E027-41C9-B03B-ECDF675C22AC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549548-F618-4932-96C7-C29268DED748}">
      <dgm:prSet phldrT="[Text]"/>
      <dgm:spPr/>
      <dgm:t>
        <a:bodyPr/>
        <a:lstStyle/>
        <a:p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Proses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merumuskan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masalah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kesehatan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yang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berkembang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di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masyarakat</a:t>
          </a:r>
          <a:endParaRPr lang="en-US" b="1" dirty="0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7238622D-E050-49B3-9111-E3862D946B25}" type="parTrans" cxnId="{BED57C58-9001-47D9-B84A-C6D630A356C9}">
      <dgm:prSet/>
      <dgm:spPr/>
      <dgm:t>
        <a:bodyPr/>
        <a:lstStyle/>
        <a:p>
          <a:endParaRPr lang="en-US" b="1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C4E2392B-1B40-46FC-AC65-47528C3EE7BB}" type="sibTrans" cxnId="{BED57C58-9001-47D9-B84A-C6D630A356C9}">
      <dgm:prSet/>
      <dgm:spPr/>
      <dgm:t>
        <a:bodyPr/>
        <a:lstStyle/>
        <a:p>
          <a:endParaRPr lang="en-US" b="1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ACCEBD35-C7F1-4364-98FE-637189A7A9FF}">
      <dgm:prSet phldrT="[Text]"/>
      <dgm:spPr/>
      <dgm:t>
        <a:bodyPr/>
        <a:lstStyle/>
        <a:p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Menentukan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kebutuhan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dan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sumberdaya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yang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tersedia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.</a:t>
          </a:r>
          <a:endParaRPr lang="en-US" b="1" dirty="0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48437377-404F-4C36-AAEA-9189DA2B6B1D}" type="parTrans" cxnId="{D763265B-EDCC-4F58-9D7F-3A9989FEB002}">
      <dgm:prSet/>
      <dgm:spPr/>
      <dgm:t>
        <a:bodyPr/>
        <a:lstStyle/>
        <a:p>
          <a:endParaRPr lang="en-US" b="1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46584441-0C53-4D61-A7D9-C358C826F662}" type="sibTrans" cxnId="{D763265B-EDCC-4F58-9D7F-3A9989FEB002}">
      <dgm:prSet/>
      <dgm:spPr/>
      <dgm:t>
        <a:bodyPr/>
        <a:lstStyle/>
        <a:p>
          <a:endParaRPr lang="en-US" b="1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3A7503D4-8745-4232-B288-964AB227AF88}">
      <dgm:prSet phldrT="[Text]"/>
      <dgm:spPr/>
      <dgm:t>
        <a:bodyPr/>
        <a:lstStyle/>
        <a:p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Menetapkan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tujuan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promosi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kesehatan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dan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menyusun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langkah-langkah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praktis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untuk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mencapai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tujuan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 yang </a:t>
          </a:r>
          <a:r>
            <a:rPr lang="en-US" b="1" dirty="0" err="1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ditetapkan</a:t>
          </a:r>
          <a:r>
            <a:rPr lang="en-US" b="1" dirty="0" smtClean="0">
              <a:solidFill>
                <a:schemeClr val="tx1">
                  <a:lumMod val="95000"/>
                  <a:lumOff val="5000"/>
                </a:schemeClr>
              </a:solidFill>
              <a:effectLst/>
            </a:rPr>
            <a:t>. </a:t>
          </a:r>
          <a:endParaRPr lang="en-US" b="1" dirty="0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FCB06DFC-4BAC-415F-A916-60D57C2DDFD7}" type="parTrans" cxnId="{02FF363D-461F-4D7F-8A1D-9852586DD6EE}">
      <dgm:prSet/>
      <dgm:spPr/>
      <dgm:t>
        <a:bodyPr/>
        <a:lstStyle/>
        <a:p>
          <a:endParaRPr lang="en-US" b="1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10ED8667-333F-44EA-812C-95C68088965D}" type="sibTrans" cxnId="{02FF363D-461F-4D7F-8A1D-9852586DD6EE}">
      <dgm:prSet/>
      <dgm:spPr/>
      <dgm:t>
        <a:bodyPr/>
        <a:lstStyle/>
        <a:p>
          <a:endParaRPr lang="en-US" b="1">
            <a:solidFill>
              <a:schemeClr val="tx1">
                <a:lumMod val="95000"/>
                <a:lumOff val="5000"/>
              </a:schemeClr>
            </a:solidFill>
            <a:effectLst/>
          </a:endParaRPr>
        </a:p>
      </dgm:t>
    </dgm:pt>
    <dgm:pt modelId="{81CC7E94-3433-488D-99D4-6404B9E7E0A1}" type="pres">
      <dgm:prSet presAssocID="{26A521B3-E027-41C9-B03B-ECDF675C22A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EC2EA74-965B-467C-B6DE-EA40A9F118FD}" type="pres">
      <dgm:prSet presAssocID="{41549548-F618-4932-96C7-C29268DED748}" presName="comp" presStyleCnt="0"/>
      <dgm:spPr/>
    </dgm:pt>
    <dgm:pt modelId="{6C4F0663-4637-4239-8993-3583BE8B2615}" type="pres">
      <dgm:prSet presAssocID="{41549548-F618-4932-96C7-C29268DED748}" presName="box" presStyleLbl="node1" presStyleIdx="0" presStyleCnt="3"/>
      <dgm:spPr/>
      <dgm:t>
        <a:bodyPr/>
        <a:lstStyle/>
        <a:p>
          <a:endParaRPr lang="en-US"/>
        </a:p>
      </dgm:t>
    </dgm:pt>
    <dgm:pt modelId="{D66A2DB9-6494-49BA-9FC9-17FFE751764E}" type="pres">
      <dgm:prSet presAssocID="{41549548-F618-4932-96C7-C29268DED748}" presName="img" presStyleLbl="fgImgPlace1" presStyleIdx="0" presStyleCnt="3"/>
      <dgm:spPr/>
    </dgm:pt>
    <dgm:pt modelId="{B90B7719-323B-46D8-BF28-8430DC93A539}" type="pres">
      <dgm:prSet presAssocID="{41549548-F618-4932-96C7-C29268DED74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9AE24E-2544-412A-A6E6-B4FD1143B206}" type="pres">
      <dgm:prSet presAssocID="{C4E2392B-1B40-46FC-AC65-47528C3EE7BB}" presName="spacer" presStyleCnt="0"/>
      <dgm:spPr/>
    </dgm:pt>
    <dgm:pt modelId="{2A6CDE78-ED9F-485F-B283-3B5D5ED782A2}" type="pres">
      <dgm:prSet presAssocID="{ACCEBD35-C7F1-4364-98FE-637189A7A9FF}" presName="comp" presStyleCnt="0"/>
      <dgm:spPr/>
    </dgm:pt>
    <dgm:pt modelId="{AE1FE548-4C1A-4B2F-9434-BAD98449EED6}" type="pres">
      <dgm:prSet presAssocID="{ACCEBD35-C7F1-4364-98FE-637189A7A9FF}" presName="box" presStyleLbl="node1" presStyleIdx="1" presStyleCnt="3"/>
      <dgm:spPr/>
      <dgm:t>
        <a:bodyPr/>
        <a:lstStyle/>
        <a:p>
          <a:endParaRPr lang="en-US"/>
        </a:p>
      </dgm:t>
    </dgm:pt>
    <dgm:pt modelId="{1E05ECAB-50AD-467C-A68F-92749AC21418}" type="pres">
      <dgm:prSet presAssocID="{ACCEBD35-C7F1-4364-98FE-637189A7A9FF}" presName="img" presStyleLbl="fgImgPlace1" presStyleIdx="1" presStyleCnt="3"/>
      <dgm:spPr/>
    </dgm:pt>
    <dgm:pt modelId="{D4908E38-05AF-4BA4-A334-6E21AA458949}" type="pres">
      <dgm:prSet presAssocID="{ACCEBD35-C7F1-4364-98FE-637189A7A9FF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048367-4E35-4BD5-80BA-62994B40D2F2}" type="pres">
      <dgm:prSet presAssocID="{46584441-0C53-4D61-A7D9-C358C826F662}" presName="spacer" presStyleCnt="0"/>
      <dgm:spPr/>
    </dgm:pt>
    <dgm:pt modelId="{A9EAF996-6C6C-43C3-8A31-35C97474A58C}" type="pres">
      <dgm:prSet presAssocID="{3A7503D4-8745-4232-B288-964AB227AF88}" presName="comp" presStyleCnt="0"/>
      <dgm:spPr/>
    </dgm:pt>
    <dgm:pt modelId="{57950EA5-795C-4C45-A181-6143EC2388EF}" type="pres">
      <dgm:prSet presAssocID="{3A7503D4-8745-4232-B288-964AB227AF88}" presName="box" presStyleLbl="node1" presStyleIdx="2" presStyleCnt="3"/>
      <dgm:spPr/>
      <dgm:t>
        <a:bodyPr/>
        <a:lstStyle/>
        <a:p>
          <a:endParaRPr lang="en-US"/>
        </a:p>
      </dgm:t>
    </dgm:pt>
    <dgm:pt modelId="{FBC143DB-E8A6-4813-BE16-013DBD537313}" type="pres">
      <dgm:prSet presAssocID="{3A7503D4-8745-4232-B288-964AB227AF88}" presName="img" presStyleLbl="fgImgPlace1" presStyleIdx="2" presStyleCnt="3"/>
      <dgm:spPr/>
    </dgm:pt>
    <dgm:pt modelId="{077A9257-C076-4CE4-B56B-E5B70250C09D}" type="pres">
      <dgm:prSet presAssocID="{3A7503D4-8745-4232-B288-964AB227AF88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D57C58-9001-47D9-B84A-C6D630A356C9}" srcId="{26A521B3-E027-41C9-B03B-ECDF675C22AC}" destId="{41549548-F618-4932-96C7-C29268DED748}" srcOrd="0" destOrd="0" parTransId="{7238622D-E050-49B3-9111-E3862D946B25}" sibTransId="{C4E2392B-1B40-46FC-AC65-47528C3EE7BB}"/>
    <dgm:cxn modelId="{BA7C67CA-0025-4603-B392-346BAEDA6515}" type="presOf" srcId="{3A7503D4-8745-4232-B288-964AB227AF88}" destId="{57950EA5-795C-4C45-A181-6143EC2388EF}" srcOrd="0" destOrd="0" presId="urn:microsoft.com/office/officeart/2005/8/layout/vList4"/>
    <dgm:cxn modelId="{70CA657F-FFF8-4F88-80AE-E5FE071E0E35}" type="presOf" srcId="{41549548-F618-4932-96C7-C29268DED748}" destId="{6C4F0663-4637-4239-8993-3583BE8B2615}" srcOrd="0" destOrd="0" presId="urn:microsoft.com/office/officeart/2005/8/layout/vList4"/>
    <dgm:cxn modelId="{18B64B9A-C027-4B97-8118-32FF39E270E4}" type="presOf" srcId="{26A521B3-E027-41C9-B03B-ECDF675C22AC}" destId="{81CC7E94-3433-488D-99D4-6404B9E7E0A1}" srcOrd="0" destOrd="0" presId="urn:microsoft.com/office/officeart/2005/8/layout/vList4"/>
    <dgm:cxn modelId="{02FF363D-461F-4D7F-8A1D-9852586DD6EE}" srcId="{26A521B3-E027-41C9-B03B-ECDF675C22AC}" destId="{3A7503D4-8745-4232-B288-964AB227AF88}" srcOrd="2" destOrd="0" parTransId="{FCB06DFC-4BAC-415F-A916-60D57C2DDFD7}" sibTransId="{10ED8667-333F-44EA-812C-95C68088965D}"/>
    <dgm:cxn modelId="{98745512-EE18-4B5E-8781-34DC83DFA94C}" type="presOf" srcId="{ACCEBD35-C7F1-4364-98FE-637189A7A9FF}" destId="{AE1FE548-4C1A-4B2F-9434-BAD98449EED6}" srcOrd="0" destOrd="0" presId="urn:microsoft.com/office/officeart/2005/8/layout/vList4"/>
    <dgm:cxn modelId="{7948E738-89FF-4E36-A5A6-FA24495E2B66}" type="presOf" srcId="{3A7503D4-8745-4232-B288-964AB227AF88}" destId="{077A9257-C076-4CE4-B56B-E5B70250C09D}" srcOrd="1" destOrd="0" presId="urn:microsoft.com/office/officeart/2005/8/layout/vList4"/>
    <dgm:cxn modelId="{9AAF4E48-3CCC-4D02-8A5F-D6DE711EB17A}" type="presOf" srcId="{ACCEBD35-C7F1-4364-98FE-637189A7A9FF}" destId="{D4908E38-05AF-4BA4-A334-6E21AA458949}" srcOrd="1" destOrd="0" presId="urn:microsoft.com/office/officeart/2005/8/layout/vList4"/>
    <dgm:cxn modelId="{D763265B-EDCC-4F58-9D7F-3A9989FEB002}" srcId="{26A521B3-E027-41C9-B03B-ECDF675C22AC}" destId="{ACCEBD35-C7F1-4364-98FE-637189A7A9FF}" srcOrd="1" destOrd="0" parTransId="{48437377-404F-4C36-AAEA-9189DA2B6B1D}" sibTransId="{46584441-0C53-4D61-A7D9-C358C826F662}"/>
    <dgm:cxn modelId="{24E41EE2-9F19-49F4-83B7-B9100BA50363}" type="presOf" srcId="{41549548-F618-4932-96C7-C29268DED748}" destId="{B90B7719-323B-46D8-BF28-8430DC93A539}" srcOrd="1" destOrd="0" presId="urn:microsoft.com/office/officeart/2005/8/layout/vList4"/>
    <dgm:cxn modelId="{9D4D4CE5-0F06-4381-8472-5D91112282FD}" type="presParOf" srcId="{81CC7E94-3433-488D-99D4-6404B9E7E0A1}" destId="{BEC2EA74-965B-467C-B6DE-EA40A9F118FD}" srcOrd="0" destOrd="0" presId="urn:microsoft.com/office/officeart/2005/8/layout/vList4"/>
    <dgm:cxn modelId="{5F73D7C4-9883-4FFA-8F49-1780282A1EA5}" type="presParOf" srcId="{BEC2EA74-965B-467C-B6DE-EA40A9F118FD}" destId="{6C4F0663-4637-4239-8993-3583BE8B2615}" srcOrd="0" destOrd="0" presId="urn:microsoft.com/office/officeart/2005/8/layout/vList4"/>
    <dgm:cxn modelId="{4BEF5DD7-CF76-4285-BDB2-3494EB3BD726}" type="presParOf" srcId="{BEC2EA74-965B-467C-B6DE-EA40A9F118FD}" destId="{D66A2DB9-6494-49BA-9FC9-17FFE751764E}" srcOrd="1" destOrd="0" presId="urn:microsoft.com/office/officeart/2005/8/layout/vList4"/>
    <dgm:cxn modelId="{2AC014AE-0647-48B4-ACAB-51D625BA4A44}" type="presParOf" srcId="{BEC2EA74-965B-467C-B6DE-EA40A9F118FD}" destId="{B90B7719-323B-46D8-BF28-8430DC93A539}" srcOrd="2" destOrd="0" presId="urn:microsoft.com/office/officeart/2005/8/layout/vList4"/>
    <dgm:cxn modelId="{0A211308-0F2E-403A-8DFF-2E4DF0705712}" type="presParOf" srcId="{81CC7E94-3433-488D-99D4-6404B9E7E0A1}" destId="{B79AE24E-2544-412A-A6E6-B4FD1143B206}" srcOrd="1" destOrd="0" presId="urn:microsoft.com/office/officeart/2005/8/layout/vList4"/>
    <dgm:cxn modelId="{F5D4408B-55D8-4B3D-8392-74ED56FF6005}" type="presParOf" srcId="{81CC7E94-3433-488D-99D4-6404B9E7E0A1}" destId="{2A6CDE78-ED9F-485F-B283-3B5D5ED782A2}" srcOrd="2" destOrd="0" presId="urn:microsoft.com/office/officeart/2005/8/layout/vList4"/>
    <dgm:cxn modelId="{DDD60493-E94C-471C-9A2F-7B9C3E8D52D4}" type="presParOf" srcId="{2A6CDE78-ED9F-485F-B283-3B5D5ED782A2}" destId="{AE1FE548-4C1A-4B2F-9434-BAD98449EED6}" srcOrd="0" destOrd="0" presId="urn:microsoft.com/office/officeart/2005/8/layout/vList4"/>
    <dgm:cxn modelId="{0E36A057-EC41-43D2-AB24-7E51DDA21FF1}" type="presParOf" srcId="{2A6CDE78-ED9F-485F-B283-3B5D5ED782A2}" destId="{1E05ECAB-50AD-467C-A68F-92749AC21418}" srcOrd="1" destOrd="0" presId="urn:microsoft.com/office/officeart/2005/8/layout/vList4"/>
    <dgm:cxn modelId="{06044D2A-ABCB-4855-AC85-7305438851AD}" type="presParOf" srcId="{2A6CDE78-ED9F-485F-B283-3B5D5ED782A2}" destId="{D4908E38-05AF-4BA4-A334-6E21AA458949}" srcOrd="2" destOrd="0" presId="urn:microsoft.com/office/officeart/2005/8/layout/vList4"/>
    <dgm:cxn modelId="{027B9B00-4D7F-4B89-84C5-4B9575F44681}" type="presParOf" srcId="{81CC7E94-3433-488D-99D4-6404B9E7E0A1}" destId="{E0048367-4E35-4BD5-80BA-62994B40D2F2}" srcOrd="3" destOrd="0" presId="urn:microsoft.com/office/officeart/2005/8/layout/vList4"/>
    <dgm:cxn modelId="{3AE09DEE-345E-4E4E-BEDD-1DDEC4711F19}" type="presParOf" srcId="{81CC7E94-3433-488D-99D4-6404B9E7E0A1}" destId="{A9EAF996-6C6C-43C3-8A31-35C97474A58C}" srcOrd="4" destOrd="0" presId="urn:microsoft.com/office/officeart/2005/8/layout/vList4"/>
    <dgm:cxn modelId="{AF9D5B91-98DE-48BF-9F09-A5B3D21C44F4}" type="presParOf" srcId="{A9EAF996-6C6C-43C3-8A31-35C97474A58C}" destId="{57950EA5-795C-4C45-A181-6143EC2388EF}" srcOrd="0" destOrd="0" presId="urn:microsoft.com/office/officeart/2005/8/layout/vList4"/>
    <dgm:cxn modelId="{8B9977A6-D56F-4445-AFED-415337A2D6EC}" type="presParOf" srcId="{A9EAF996-6C6C-43C3-8A31-35C97474A58C}" destId="{FBC143DB-E8A6-4813-BE16-013DBD537313}" srcOrd="1" destOrd="0" presId="urn:microsoft.com/office/officeart/2005/8/layout/vList4"/>
    <dgm:cxn modelId="{7ED15B8B-4651-430F-8384-88BB444DBDD2}" type="presParOf" srcId="{A9EAF996-6C6C-43C3-8A31-35C97474A58C}" destId="{077A9257-C076-4CE4-B56B-E5B70250C09D}" srcOrd="2" destOrd="0" presId="urn:microsoft.com/office/officeart/2005/8/layout/vList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CD2EB4-BFF2-4C28-92C6-18446CBDE1A9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962391-4B84-4C3F-9BB1-9A0745296BFA}">
      <dgm:prSet phldrT="[Text]"/>
      <dgm:spPr/>
      <dgm:t>
        <a:bodyPr/>
        <a:lstStyle/>
        <a:p>
          <a:pPr algn="ctr"/>
          <a:r>
            <a:rPr lang="en-US" b="1" dirty="0" err="1" smtClean="0">
              <a:solidFill>
                <a:schemeClr val="tx1"/>
              </a:solidFill>
            </a:rPr>
            <a:t>Alokasi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Waktu</a:t>
          </a:r>
          <a:endParaRPr lang="en-US" b="1" dirty="0">
            <a:solidFill>
              <a:schemeClr val="tx1"/>
            </a:solidFill>
          </a:endParaRPr>
        </a:p>
      </dgm:t>
    </dgm:pt>
    <dgm:pt modelId="{01C6DFD7-2BA3-42C6-9580-72A983A9DEAB}" type="parTrans" cxnId="{E2FCDEC0-9F56-471B-8305-F3A774DD0253}">
      <dgm:prSet/>
      <dgm:spPr/>
      <dgm:t>
        <a:bodyPr/>
        <a:lstStyle/>
        <a:p>
          <a:endParaRPr lang="en-US"/>
        </a:p>
      </dgm:t>
    </dgm:pt>
    <dgm:pt modelId="{23457396-AE2C-43A8-86E4-E00288C36EB8}" type="sibTrans" cxnId="{E2FCDEC0-9F56-471B-8305-F3A774DD0253}">
      <dgm:prSet/>
      <dgm:spPr/>
      <dgm:t>
        <a:bodyPr/>
        <a:lstStyle/>
        <a:p>
          <a:endParaRPr lang="en-US"/>
        </a:p>
      </dgm:t>
    </dgm:pt>
    <dgm:pt modelId="{D0B1D60D-13D5-4E50-92B6-8CBF1671B88F}">
      <dgm:prSet phldrT="[Text]"/>
      <dgm:spPr/>
      <dgm:t>
        <a:bodyPr/>
        <a:lstStyle/>
        <a:p>
          <a:r>
            <a:rPr lang="en-US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Program </a:t>
          </a:r>
          <a:r>
            <a:rPr lang="en-US" b="1" dirty="0" err="1" smtClean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Prioritas</a:t>
          </a:r>
          <a:endParaRPr lang="en-US" b="1" dirty="0">
            <a:solidFill>
              <a:srgbClr val="0066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B9EC4A-64A7-4F6D-A6B7-7432867FC2D8}" type="parTrans" cxnId="{4469B497-3773-4A26-8A61-D400DA3439BA}">
      <dgm:prSet/>
      <dgm:spPr/>
      <dgm:t>
        <a:bodyPr/>
        <a:lstStyle/>
        <a:p>
          <a:endParaRPr lang="en-US"/>
        </a:p>
      </dgm:t>
    </dgm:pt>
    <dgm:pt modelId="{835474B4-B0E6-4866-B02F-4ECD28A187DD}" type="sibTrans" cxnId="{4469B497-3773-4A26-8A61-D400DA3439BA}">
      <dgm:prSet/>
      <dgm:spPr/>
      <dgm:t>
        <a:bodyPr/>
        <a:lstStyle/>
        <a:p>
          <a:endParaRPr lang="en-US"/>
        </a:p>
      </dgm:t>
    </dgm:pt>
    <dgm:pt modelId="{CE8E1D43-FD66-440C-B7EF-B931A666C717}">
      <dgm:prSet phldrT="[Text]"/>
      <dgm:spPr/>
      <dgm:t>
        <a:bodyPr/>
        <a:lstStyle/>
        <a:p>
          <a:r>
            <a:rPr lang="en-US" b="1" dirty="0" err="1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Tatanan</a:t>
          </a:r>
          <a:r>
            <a:rPr lang="en-US" b="1" dirty="0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/ Wilayah </a:t>
          </a:r>
          <a:r>
            <a:rPr lang="en-US" b="1" dirty="0" err="1" smtClean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garapan</a:t>
          </a:r>
          <a:endParaRPr lang="en-US" b="1" dirty="0">
            <a:solidFill>
              <a:srgbClr val="8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D2BA3EA-4F70-468E-97D9-A3346AB56AAE}" type="parTrans" cxnId="{A037125D-ADFA-4CEE-9287-0A43BCA1967D}">
      <dgm:prSet/>
      <dgm:spPr/>
      <dgm:t>
        <a:bodyPr/>
        <a:lstStyle/>
        <a:p>
          <a:endParaRPr lang="en-US"/>
        </a:p>
      </dgm:t>
    </dgm:pt>
    <dgm:pt modelId="{DF7335E6-9A7A-4159-8AEF-CF657DA86428}" type="sibTrans" cxnId="{A037125D-ADFA-4CEE-9287-0A43BCA1967D}">
      <dgm:prSet/>
      <dgm:spPr/>
      <dgm:t>
        <a:bodyPr/>
        <a:lstStyle/>
        <a:p>
          <a:endParaRPr lang="en-US"/>
        </a:p>
      </dgm:t>
    </dgm:pt>
    <dgm:pt modelId="{55A223B6-4683-42B1-AF8E-10742F2D4819}">
      <dgm:prSet phldrT="[Text]"/>
      <dgm:spPr/>
      <dgm:t>
        <a:bodyPr/>
        <a:lstStyle/>
        <a:p>
          <a:r>
            <a:rPr lang="en-US" b="1" dirty="0" err="1" smtClean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Keadaan</a:t>
          </a:r>
          <a:r>
            <a:rPr lang="en-US" b="1" dirty="0" smtClean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 smtClean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darurat</a:t>
          </a:r>
          <a:endParaRPr lang="en-US" b="1" dirty="0">
            <a:solidFill>
              <a:srgbClr val="660033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FFF8506-02B2-4527-BC72-492F13198B65}" type="parTrans" cxnId="{688587CF-E0D5-4E28-B6A6-64202B5EB52F}">
      <dgm:prSet/>
      <dgm:spPr/>
      <dgm:t>
        <a:bodyPr/>
        <a:lstStyle/>
        <a:p>
          <a:endParaRPr lang="en-US"/>
        </a:p>
      </dgm:t>
    </dgm:pt>
    <dgm:pt modelId="{4B50B53A-7510-40BB-AEEF-5F86E5EEE498}" type="sibTrans" cxnId="{688587CF-E0D5-4E28-B6A6-64202B5EB52F}">
      <dgm:prSet/>
      <dgm:spPr/>
      <dgm:t>
        <a:bodyPr/>
        <a:lstStyle/>
        <a:p>
          <a:endParaRPr lang="en-US"/>
        </a:p>
      </dgm:t>
    </dgm:pt>
    <dgm:pt modelId="{6E9DAEA8-5751-468F-8BEC-D2FEAC1B62E2}">
      <dgm:prSet phldrT="[Text]"/>
      <dgm:spPr/>
      <dgm:t>
        <a:bodyPr/>
        <a:lstStyle/>
        <a:p>
          <a:r>
            <a:rPr lang="en-US" b="1" dirty="0" err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Strategi</a:t>
          </a:r>
          <a:r>
            <a: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Promkes</a:t>
          </a:r>
          <a:endParaRPr lang="en-US" b="1" dirty="0">
            <a:solidFill>
              <a:srgbClr val="00206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B1EACB-EC6F-43C8-A68F-B1B4176C9AB6}" type="parTrans" cxnId="{B3C91B31-0C87-4095-882A-DC9C0F17E96D}">
      <dgm:prSet/>
      <dgm:spPr/>
      <dgm:t>
        <a:bodyPr/>
        <a:lstStyle/>
        <a:p>
          <a:endParaRPr lang="en-US"/>
        </a:p>
      </dgm:t>
    </dgm:pt>
    <dgm:pt modelId="{26154636-E636-4184-BCDB-993B338D1B4A}" type="sibTrans" cxnId="{B3C91B31-0C87-4095-882A-DC9C0F17E96D}">
      <dgm:prSet/>
      <dgm:spPr/>
      <dgm:t>
        <a:bodyPr/>
        <a:lstStyle/>
        <a:p>
          <a:endParaRPr lang="en-US"/>
        </a:p>
      </dgm:t>
    </dgm:pt>
    <dgm:pt modelId="{80B06A61-DFEF-4857-9CE3-5BCC96A619D5}">
      <dgm:prSet phldrT="[Text]"/>
      <dgm:spPr/>
      <dgm:t>
        <a:bodyPr/>
        <a:lstStyle/>
        <a:p>
          <a:r>
            <a:rPr lang="en-US" b="1" dirty="0" err="1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Capaian</a:t>
          </a:r>
          <a:r>
            <a:rPr lang="en-US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b="1" dirty="0" err="1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Indikator</a:t>
          </a:r>
          <a:endParaRPr lang="en-US" b="1" dirty="0">
            <a:solidFill>
              <a:srgbClr val="7030A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575DFE4-5ABB-4960-BBC6-896DA90328B4}" type="parTrans" cxnId="{50AC56A4-973A-4300-BB50-87EDB542DCD7}">
      <dgm:prSet/>
      <dgm:spPr/>
      <dgm:t>
        <a:bodyPr/>
        <a:lstStyle/>
        <a:p>
          <a:endParaRPr lang="en-US"/>
        </a:p>
      </dgm:t>
    </dgm:pt>
    <dgm:pt modelId="{A55D284C-B13C-4286-ACA6-6F52DDED61DA}" type="sibTrans" cxnId="{50AC56A4-973A-4300-BB50-87EDB542DCD7}">
      <dgm:prSet/>
      <dgm:spPr/>
      <dgm:t>
        <a:bodyPr/>
        <a:lstStyle/>
        <a:p>
          <a:endParaRPr lang="en-US"/>
        </a:p>
      </dgm:t>
    </dgm:pt>
    <dgm:pt modelId="{69360E7F-E99A-44C0-BB63-B75F4F26C67B}" type="pres">
      <dgm:prSet presAssocID="{E0CD2EB4-BFF2-4C28-92C6-18446CBDE1A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834D6C5A-5FAD-40E4-82E1-80BFDB0F9790}" type="pres">
      <dgm:prSet presAssocID="{69962391-4B84-4C3F-9BB1-9A0745296BFA}" presName="compNode" presStyleCnt="0"/>
      <dgm:spPr/>
    </dgm:pt>
    <dgm:pt modelId="{B9E1CC0B-BB35-48DC-808D-585BD59FAF4F}" type="pres">
      <dgm:prSet presAssocID="{69962391-4B84-4C3F-9BB1-9A0745296BFA}" presName="dummyConnPt" presStyleCnt="0"/>
      <dgm:spPr/>
    </dgm:pt>
    <dgm:pt modelId="{C4E4D28F-4F4C-4748-B52A-50463AF21F4C}" type="pres">
      <dgm:prSet presAssocID="{69962391-4B84-4C3F-9BB1-9A0745296BF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39517-20E8-4B9D-8C40-92C9DC5C714F}" type="pres">
      <dgm:prSet presAssocID="{23457396-AE2C-43A8-86E4-E00288C36EB8}" presName="sibTrans" presStyleLbl="bgSibTrans2D1" presStyleIdx="0" presStyleCnt="5"/>
      <dgm:spPr/>
      <dgm:t>
        <a:bodyPr/>
        <a:lstStyle/>
        <a:p>
          <a:endParaRPr lang="en-US"/>
        </a:p>
      </dgm:t>
    </dgm:pt>
    <dgm:pt modelId="{A05F72EB-AACA-48BE-8382-0F129021BB91}" type="pres">
      <dgm:prSet presAssocID="{D0B1D60D-13D5-4E50-92B6-8CBF1671B88F}" presName="compNode" presStyleCnt="0"/>
      <dgm:spPr/>
    </dgm:pt>
    <dgm:pt modelId="{04D61622-AF49-44D0-832D-61235A8B1CBA}" type="pres">
      <dgm:prSet presAssocID="{D0B1D60D-13D5-4E50-92B6-8CBF1671B88F}" presName="dummyConnPt" presStyleCnt="0"/>
      <dgm:spPr/>
    </dgm:pt>
    <dgm:pt modelId="{9E82316B-1A76-4186-8992-7FD5B9D7A9CF}" type="pres">
      <dgm:prSet presAssocID="{D0B1D60D-13D5-4E50-92B6-8CBF1671B88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88B952-8EC4-46C5-A142-5870E9343991}" type="pres">
      <dgm:prSet presAssocID="{835474B4-B0E6-4866-B02F-4ECD28A187DD}" presName="sibTrans" presStyleLbl="bgSibTrans2D1" presStyleIdx="1" presStyleCnt="5"/>
      <dgm:spPr/>
      <dgm:t>
        <a:bodyPr/>
        <a:lstStyle/>
        <a:p>
          <a:endParaRPr lang="en-US"/>
        </a:p>
      </dgm:t>
    </dgm:pt>
    <dgm:pt modelId="{415D08A3-8FD7-4F58-83C9-2EDF0B2F1857}" type="pres">
      <dgm:prSet presAssocID="{CE8E1D43-FD66-440C-B7EF-B931A666C717}" presName="compNode" presStyleCnt="0"/>
      <dgm:spPr/>
    </dgm:pt>
    <dgm:pt modelId="{24908DE4-2C9D-4DEF-A0FC-CED58691D578}" type="pres">
      <dgm:prSet presAssocID="{CE8E1D43-FD66-440C-B7EF-B931A666C717}" presName="dummyConnPt" presStyleCnt="0"/>
      <dgm:spPr/>
    </dgm:pt>
    <dgm:pt modelId="{A84FEFE1-72BE-4EB1-9241-808F2973C1A7}" type="pres">
      <dgm:prSet presAssocID="{CE8E1D43-FD66-440C-B7EF-B931A666C71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EC60D-0AD8-42EA-92CC-A13E9BD6FA1C}" type="pres">
      <dgm:prSet presAssocID="{DF7335E6-9A7A-4159-8AEF-CF657DA86428}" presName="sibTrans" presStyleLbl="bgSibTrans2D1" presStyleIdx="2" presStyleCnt="5"/>
      <dgm:spPr/>
      <dgm:t>
        <a:bodyPr/>
        <a:lstStyle/>
        <a:p>
          <a:endParaRPr lang="en-US"/>
        </a:p>
      </dgm:t>
    </dgm:pt>
    <dgm:pt modelId="{2FAD9657-4BBB-41BF-A2E9-36A5E15EEB6A}" type="pres">
      <dgm:prSet presAssocID="{55A223B6-4683-42B1-AF8E-10742F2D4819}" presName="compNode" presStyleCnt="0"/>
      <dgm:spPr/>
    </dgm:pt>
    <dgm:pt modelId="{E575AEA7-3E97-410B-9D63-D44F4D10A2DC}" type="pres">
      <dgm:prSet presAssocID="{55A223B6-4683-42B1-AF8E-10742F2D4819}" presName="dummyConnPt" presStyleCnt="0"/>
      <dgm:spPr/>
    </dgm:pt>
    <dgm:pt modelId="{CA701A3D-465E-4DAC-B7C1-63308E8D2696}" type="pres">
      <dgm:prSet presAssocID="{55A223B6-4683-42B1-AF8E-10742F2D481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CFD05-42FF-4592-9BF7-556C0FC0E2D9}" type="pres">
      <dgm:prSet presAssocID="{4B50B53A-7510-40BB-AEEF-5F86E5EEE498}" presName="sibTrans" presStyleLbl="bgSibTrans2D1" presStyleIdx="3" presStyleCnt="5"/>
      <dgm:spPr/>
      <dgm:t>
        <a:bodyPr/>
        <a:lstStyle/>
        <a:p>
          <a:endParaRPr lang="en-US"/>
        </a:p>
      </dgm:t>
    </dgm:pt>
    <dgm:pt modelId="{7AD57250-B9E8-4F5C-82F0-327B65464E4C}" type="pres">
      <dgm:prSet presAssocID="{6E9DAEA8-5751-468F-8BEC-D2FEAC1B62E2}" presName="compNode" presStyleCnt="0"/>
      <dgm:spPr/>
    </dgm:pt>
    <dgm:pt modelId="{2BE91403-76CF-4EAB-A948-4D2CF11B4908}" type="pres">
      <dgm:prSet presAssocID="{6E9DAEA8-5751-468F-8BEC-D2FEAC1B62E2}" presName="dummyConnPt" presStyleCnt="0"/>
      <dgm:spPr/>
    </dgm:pt>
    <dgm:pt modelId="{842DF4B6-9C43-4B32-BF2F-63D49C991D00}" type="pres">
      <dgm:prSet presAssocID="{6E9DAEA8-5751-468F-8BEC-D2FEAC1B62E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599CB5-82D1-420B-A5E0-64207547B8B1}" type="pres">
      <dgm:prSet presAssocID="{26154636-E636-4184-BCDB-993B338D1B4A}" presName="sibTrans" presStyleLbl="bgSibTrans2D1" presStyleIdx="4" presStyleCnt="5"/>
      <dgm:spPr/>
      <dgm:t>
        <a:bodyPr/>
        <a:lstStyle/>
        <a:p>
          <a:endParaRPr lang="en-US"/>
        </a:p>
      </dgm:t>
    </dgm:pt>
    <dgm:pt modelId="{B3B676E1-60A8-4E1D-ACAC-8DC17FA61ABF}" type="pres">
      <dgm:prSet presAssocID="{80B06A61-DFEF-4857-9CE3-5BCC96A619D5}" presName="compNode" presStyleCnt="0"/>
      <dgm:spPr/>
    </dgm:pt>
    <dgm:pt modelId="{E446EA13-694A-4AD6-B989-B35D53B44252}" type="pres">
      <dgm:prSet presAssocID="{80B06A61-DFEF-4857-9CE3-5BCC96A619D5}" presName="dummyConnPt" presStyleCnt="0"/>
      <dgm:spPr/>
    </dgm:pt>
    <dgm:pt modelId="{9A910D47-CAD2-4C2F-81C6-909D5FB21A89}" type="pres">
      <dgm:prSet presAssocID="{80B06A61-DFEF-4857-9CE3-5BCC96A619D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ED2EFB-7C81-4BF3-A9DB-7D027C13CFB2}" type="presOf" srcId="{69962391-4B84-4C3F-9BB1-9A0745296BFA}" destId="{C4E4D28F-4F4C-4748-B52A-50463AF21F4C}" srcOrd="0" destOrd="0" presId="urn:microsoft.com/office/officeart/2005/8/layout/bProcess4"/>
    <dgm:cxn modelId="{E2FCDEC0-9F56-471B-8305-F3A774DD0253}" srcId="{E0CD2EB4-BFF2-4C28-92C6-18446CBDE1A9}" destId="{69962391-4B84-4C3F-9BB1-9A0745296BFA}" srcOrd="0" destOrd="0" parTransId="{01C6DFD7-2BA3-42C6-9580-72A983A9DEAB}" sibTransId="{23457396-AE2C-43A8-86E4-E00288C36EB8}"/>
    <dgm:cxn modelId="{B33C5A69-9AAF-4CDD-83C0-6BEBF0B3236C}" type="presOf" srcId="{55A223B6-4683-42B1-AF8E-10742F2D4819}" destId="{CA701A3D-465E-4DAC-B7C1-63308E8D2696}" srcOrd="0" destOrd="0" presId="urn:microsoft.com/office/officeart/2005/8/layout/bProcess4"/>
    <dgm:cxn modelId="{FA4E9688-EE24-46B2-BCD1-BE1E7C6A0C64}" type="presOf" srcId="{DF7335E6-9A7A-4159-8AEF-CF657DA86428}" destId="{94BEC60D-0AD8-42EA-92CC-A13E9BD6FA1C}" srcOrd="0" destOrd="0" presId="urn:microsoft.com/office/officeart/2005/8/layout/bProcess4"/>
    <dgm:cxn modelId="{C8B78F1E-32DD-48A5-8F08-4A1D9AFEAD86}" type="presOf" srcId="{835474B4-B0E6-4866-B02F-4ECD28A187DD}" destId="{F188B952-8EC4-46C5-A142-5870E9343991}" srcOrd="0" destOrd="0" presId="urn:microsoft.com/office/officeart/2005/8/layout/bProcess4"/>
    <dgm:cxn modelId="{91D1DCA6-5CA3-4B0C-BDA0-D2781EF0F71C}" type="presOf" srcId="{E0CD2EB4-BFF2-4C28-92C6-18446CBDE1A9}" destId="{69360E7F-E99A-44C0-BB63-B75F4F26C67B}" srcOrd="0" destOrd="0" presId="urn:microsoft.com/office/officeart/2005/8/layout/bProcess4"/>
    <dgm:cxn modelId="{8D499513-EB49-42E5-88E5-A934C3556374}" type="presOf" srcId="{26154636-E636-4184-BCDB-993B338D1B4A}" destId="{42599CB5-82D1-420B-A5E0-64207547B8B1}" srcOrd="0" destOrd="0" presId="urn:microsoft.com/office/officeart/2005/8/layout/bProcess4"/>
    <dgm:cxn modelId="{9ECA229F-2E66-4829-A473-FE3F3B3EF69E}" type="presOf" srcId="{6E9DAEA8-5751-468F-8BEC-D2FEAC1B62E2}" destId="{842DF4B6-9C43-4B32-BF2F-63D49C991D00}" srcOrd="0" destOrd="0" presId="urn:microsoft.com/office/officeart/2005/8/layout/bProcess4"/>
    <dgm:cxn modelId="{1C3FF6C5-60B3-4FFE-AB4E-605DF3BD8FE4}" type="presOf" srcId="{D0B1D60D-13D5-4E50-92B6-8CBF1671B88F}" destId="{9E82316B-1A76-4186-8992-7FD5B9D7A9CF}" srcOrd="0" destOrd="0" presId="urn:microsoft.com/office/officeart/2005/8/layout/bProcess4"/>
    <dgm:cxn modelId="{A037125D-ADFA-4CEE-9287-0A43BCA1967D}" srcId="{E0CD2EB4-BFF2-4C28-92C6-18446CBDE1A9}" destId="{CE8E1D43-FD66-440C-B7EF-B931A666C717}" srcOrd="2" destOrd="0" parTransId="{8D2BA3EA-4F70-468E-97D9-A3346AB56AAE}" sibTransId="{DF7335E6-9A7A-4159-8AEF-CF657DA86428}"/>
    <dgm:cxn modelId="{CCBC365E-1E3B-4AE8-B557-D321E38BF91A}" type="presOf" srcId="{80B06A61-DFEF-4857-9CE3-5BCC96A619D5}" destId="{9A910D47-CAD2-4C2F-81C6-909D5FB21A89}" srcOrd="0" destOrd="0" presId="urn:microsoft.com/office/officeart/2005/8/layout/bProcess4"/>
    <dgm:cxn modelId="{50AC56A4-973A-4300-BB50-87EDB542DCD7}" srcId="{E0CD2EB4-BFF2-4C28-92C6-18446CBDE1A9}" destId="{80B06A61-DFEF-4857-9CE3-5BCC96A619D5}" srcOrd="5" destOrd="0" parTransId="{3575DFE4-5ABB-4960-BBC6-896DA90328B4}" sibTransId="{A55D284C-B13C-4286-ACA6-6F52DDED61DA}"/>
    <dgm:cxn modelId="{688587CF-E0D5-4E28-B6A6-64202B5EB52F}" srcId="{E0CD2EB4-BFF2-4C28-92C6-18446CBDE1A9}" destId="{55A223B6-4683-42B1-AF8E-10742F2D4819}" srcOrd="3" destOrd="0" parTransId="{8FFF8506-02B2-4527-BC72-492F13198B65}" sibTransId="{4B50B53A-7510-40BB-AEEF-5F86E5EEE498}"/>
    <dgm:cxn modelId="{86F56AC0-AF7B-4690-96DC-62B8F1B10E24}" type="presOf" srcId="{23457396-AE2C-43A8-86E4-E00288C36EB8}" destId="{23F39517-20E8-4B9D-8C40-92C9DC5C714F}" srcOrd="0" destOrd="0" presId="urn:microsoft.com/office/officeart/2005/8/layout/bProcess4"/>
    <dgm:cxn modelId="{98B243F0-ABA9-4DB6-BFDF-F47268D0A240}" type="presOf" srcId="{CE8E1D43-FD66-440C-B7EF-B931A666C717}" destId="{A84FEFE1-72BE-4EB1-9241-808F2973C1A7}" srcOrd="0" destOrd="0" presId="urn:microsoft.com/office/officeart/2005/8/layout/bProcess4"/>
    <dgm:cxn modelId="{4469B497-3773-4A26-8A61-D400DA3439BA}" srcId="{E0CD2EB4-BFF2-4C28-92C6-18446CBDE1A9}" destId="{D0B1D60D-13D5-4E50-92B6-8CBF1671B88F}" srcOrd="1" destOrd="0" parTransId="{BCB9EC4A-64A7-4F6D-A6B7-7432867FC2D8}" sibTransId="{835474B4-B0E6-4866-B02F-4ECD28A187DD}"/>
    <dgm:cxn modelId="{CD2443CE-EA5C-44EA-B0A1-071471C87D7C}" type="presOf" srcId="{4B50B53A-7510-40BB-AEEF-5F86E5EEE498}" destId="{2B7CFD05-42FF-4592-9BF7-556C0FC0E2D9}" srcOrd="0" destOrd="0" presId="urn:microsoft.com/office/officeart/2005/8/layout/bProcess4"/>
    <dgm:cxn modelId="{B3C91B31-0C87-4095-882A-DC9C0F17E96D}" srcId="{E0CD2EB4-BFF2-4C28-92C6-18446CBDE1A9}" destId="{6E9DAEA8-5751-468F-8BEC-D2FEAC1B62E2}" srcOrd="4" destOrd="0" parTransId="{15B1EACB-EC6F-43C8-A68F-B1B4176C9AB6}" sibTransId="{26154636-E636-4184-BCDB-993B338D1B4A}"/>
    <dgm:cxn modelId="{7AA05FFD-B5FC-4DC6-A49F-48C344809A33}" type="presParOf" srcId="{69360E7F-E99A-44C0-BB63-B75F4F26C67B}" destId="{834D6C5A-5FAD-40E4-82E1-80BFDB0F9790}" srcOrd="0" destOrd="0" presId="urn:microsoft.com/office/officeart/2005/8/layout/bProcess4"/>
    <dgm:cxn modelId="{319C1421-36C4-43A6-A7ED-EF355F4B88D6}" type="presParOf" srcId="{834D6C5A-5FAD-40E4-82E1-80BFDB0F9790}" destId="{B9E1CC0B-BB35-48DC-808D-585BD59FAF4F}" srcOrd="0" destOrd="0" presId="urn:microsoft.com/office/officeart/2005/8/layout/bProcess4"/>
    <dgm:cxn modelId="{9C2033DF-1D9F-436C-B4E6-893AD7989F75}" type="presParOf" srcId="{834D6C5A-5FAD-40E4-82E1-80BFDB0F9790}" destId="{C4E4D28F-4F4C-4748-B52A-50463AF21F4C}" srcOrd="1" destOrd="0" presId="urn:microsoft.com/office/officeart/2005/8/layout/bProcess4"/>
    <dgm:cxn modelId="{238D697D-8D58-40A3-90B8-A5E818C297E2}" type="presParOf" srcId="{69360E7F-E99A-44C0-BB63-B75F4F26C67B}" destId="{23F39517-20E8-4B9D-8C40-92C9DC5C714F}" srcOrd="1" destOrd="0" presId="urn:microsoft.com/office/officeart/2005/8/layout/bProcess4"/>
    <dgm:cxn modelId="{BE037B91-CE09-4CB0-B4E5-8632B0D68A7C}" type="presParOf" srcId="{69360E7F-E99A-44C0-BB63-B75F4F26C67B}" destId="{A05F72EB-AACA-48BE-8382-0F129021BB91}" srcOrd="2" destOrd="0" presId="urn:microsoft.com/office/officeart/2005/8/layout/bProcess4"/>
    <dgm:cxn modelId="{F17A5BA6-CA83-403E-BF95-34420879874E}" type="presParOf" srcId="{A05F72EB-AACA-48BE-8382-0F129021BB91}" destId="{04D61622-AF49-44D0-832D-61235A8B1CBA}" srcOrd="0" destOrd="0" presId="urn:microsoft.com/office/officeart/2005/8/layout/bProcess4"/>
    <dgm:cxn modelId="{7C67CE8B-1013-4A7C-966E-0D0D95D87A0F}" type="presParOf" srcId="{A05F72EB-AACA-48BE-8382-0F129021BB91}" destId="{9E82316B-1A76-4186-8992-7FD5B9D7A9CF}" srcOrd="1" destOrd="0" presId="urn:microsoft.com/office/officeart/2005/8/layout/bProcess4"/>
    <dgm:cxn modelId="{0AAF9B5B-31CD-4295-B512-0F20B4B37583}" type="presParOf" srcId="{69360E7F-E99A-44C0-BB63-B75F4F26C67B}" destId="{F188B952-8EC4-46C5-A142-5870E9343991}" srcOrd="3" destOrd="0" presId="urn:microsoft.com/office/officeart/2005/8/layout/bProcess4"/>
    <dgm:cxn modelId="{3D4B12AE-A8C7-426F-990B-2F95AAA8BD1D}" type="presParOf" srcId="{69360E7F-E99A-44C0-BB63-B75F4F26C67B}" destId="{415D08A3-8FD7-4F58-83C9-2EDF0B2F1857}" srcOrd="4" destOrd="0" presId="urn:microsoft.com/office/officeart/2005/8/layout/bProcess4"/>
    <dgm:cxn modelId="{320E90C4-FECA-4D1E-A854-DC23671E3187}" type="presParOf" srcId="{415D08A3-8FD7-4F58-83C9-2EDF0B2F1857}" destId="{24908DE4-2C9D-4DEF-A0FC-CED58691D578}" srcOrd="0" destOrd="0" presId="urn:microsoft.com/office/officeart/2005/8/layout/bProcess4"/>
    <dgm:cxn modelId="{D9FB780B-40B3-4031-B35F-FF26D790571D}" type="presParOf" srcId="{415D08A3-8FD7-4F58-83C9-2EDF0B2F1857}" destId="{A84FEFE1-72BE-4EB1-9241-808F2973C1A7}" srcOrd="1" destOrd="0" presId="urn:microsoft.com/office/officeart/2005/8/layout/bProcess4"/>
    <dgm:cxn modelId="{413712EE-5B75-4CBB-9C0D-ABADFC6BD56B}" type="presParOf" srcId="{69360E7F-E99A-44C0-BB63-B75F4F26C67B}" destId="{94BEC60D-0AD8-42EA-92CC-A13E9BD6FA1C}" srcOrd="5" destOrd="0" presId="urn:microsoft.com/office/officeart/2005/8/layout/bProcess4"/>
    <dgm:cxn modelId="{859C4453-F753-4C3B-AB12-37ED3FCF3F63}" type="presParOf" srcId="{69360E7F-E99A-44C0-BB63-B75F4F26C67B}" destId="{2FAD9657-4BBB-41BF-A2E9-36A5E15EEB6A}" srcOrd="6" destOrd="0" presId="urn:microsoft.com/office/officeart/2005/8/layout/bProcess4"/>
    <dgm:cxn modelId="{41510BFD-6941-4635-B66C-35E5E288087E}" type="presParOf" srcId="{2FAD9657-4BBB-41BF-A2E9-36A5E15EEB6A}" destId="{E575AEA7-3E97-410B-9D63-D44F4D10A2DC}" srcOrd="0" destOrd="0" presId="urn:microsoft.com/office/officeart/2005/8/layout/bProcess4"/>
    <dgm:cxn modelId="{9027488A-A373-49B4-89BB-8B865145F9A1}" type="presParOf" srcId="{2FAD9657-4BBB-41BF-A2E9-36A5E15EEB6A}" destId="{CA701A3D-465E-4DAC-B7C1-63308E8D2696}" srcOrd="1" destOrd="0" presId="urn:microsoft.com/office/officeart/2005/8/layout/bProcess4"/>
    <dgm:cxn modelId="{D5E3A52F-5EEE-4C0F-AAF9-71F192FC667E}" type="presParOf" srcId="{69360E7F-E99A-44C0-BB63-B75F4F26C67B}" destId="{2B7CFD05-42FF-4592-9BF7-556C0FC0E2D9}" srcOrd="7" destOrd="0" presId="urn:microsoft.com/office/officeart/2005/8/layout/bProcess4"/>
    <dgm:cxn modelId="{A917DF07-5DD3-4D6E-B730-7B535DAE7151}" type="presParOf" srcId="{69360E7F-E99A-44C0-BB63-B75F4F26C67B}" destId="{7AD57250-B9E8-4F5C-82F0-327B65464E4C}" srcOrd="8" destOrd="0" presId="urn:microsoft.com/office/officeart/2005/8/layout/bProcess4"/>
    <dgm:cxn modelId="{4A8D56CF-03F3-42F1-A253-9884C2518FEF}" type="presParOf" srcId="{7AD57250-B9E8-4F5C-82F0-327B65464E4C}" destId="{2BE91403-76CF-4EAB-A948-4D2CF11B4908}" srcOrd="0" destOrd="0" presId="urn:microsoft.com/office/officeart/2005/8/layout/bProcess4"/>
    <dgm:cxn modelId="{6D571BB6-FECC-4261-B5A6-4CF6EB9C00F9}" type="presParOf" srcId="{7AD57250-B9E8-4F5C-82F0-327B65464E4C}" destId="{842DF4B6-9C43-4B32-BF2F-63D49C991D00}" srcOrd="1" destOrd="0" presId="urn:microsoft.com/office/officeart/2005/8/layout/bProcess4"/>
    <dgm:cxn modelId="{332D1642-A616-4F91-AC05-0092401649B0}" type="presParOf" srcId="{69360E7F-E99A-44C0-BB63-B75F4F26C67B}" destId="{42599CB5-82D1-420B-A5E0-64207547B8B1}" srcOrd="9" destOrd="0" presId="urn:microsoft.com/office/officeart/2005/8/layout/bProcess4"/>
    <dgm:cxn modelId="{38DB6A01-3B59-43AF-B437-99A94887720C}" type="presParOf" srcId="{69360E7F-E99A-44C0-BB63-B75F4F26C67B}" destId="{B3B676E1-60A8-4E1D-ACAC-8DC17FA61ABF}" srcOrd="10" destOrd="0" presId="urn:microsoft.com/office/officeart/2005/8/layout/bProcess4"/>
    <dgm:cxn modelId="{5AACAC2C-7B8A-4A79-A493-B687FA8CE058}" type="presParOf" srcId="{B3B676E1-60A8-4E1D-ACAC-8DC17FA61ABF}" destId="{E446EA13-694A-4AD6-B989-B35D53B44252}" srcOrd="0" destOrd="0" presId="urn:microsoft.com/office/officeart/2005/8/layout/bProcess4"/>
    <dgm:cxn modelId="{FC041A2F-F92D-4289-93DA-849F944BEEFC}" type="presParOf" srcId="{B3B676E1-60A8-4E1D-ACAC-8DC17FA61ABF}" destId="{9A910D47-CAD2-4C2F-81C6-909D5FB21A89}" srcOrd="1" destOrd="0" presId="urn:microsoft.com/office/officeart/2005/8/layout/b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522C3-C26D-4551-932E-F028980E51D2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D56E6-161A-4118-9850-E98BE245000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</a:ln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177469" indent="-166667">
              <a:spcBef>
                <a:spcPts val="1167"/>
              </a:spcBef>
              <a:buFontTx/>
              <a:buChar char="•"/>
            </a:pPr>
            <a:endParaRPr lang="id-ID" sz="1400" b="1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29027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113" y="147638"/>
            <a:ext cx="8391525" cy="439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04813" y="1025525"/>
            <a:ext cx="8242300" cy="504190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CCD59-8D1B-4F47-8D36-7959A0A15379}" type="datetimeFigureOut">
              <a:rPr lang="id-ID" smtClean="0"/>
              <a:t>27/01/2017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44CF4-0976-4187-915D-6FC990B82F79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PERENCANAAN PROMOSI KESEHATAN</a:t>
            </a:r>
            <a:endParaRPr lang="id-ID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0"/>
            <a:ext cx="9144000" cy="1855788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285163" y="6521450"/>
            <a:ext cx="514350" cy="2635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fld id="{365B587C-FED3-4BDC-A547-345A691BF3D3}" type="slidenum">
              <a:rPr lang="en-US" sz="1200">
                <a:solidFill>
                  <a:srgbClr val="FFFFFF"/>
                </a:solidFill>
                <a:latin typeface="+mn-lt"/>
              </a:rPr>
              <a:pPr eaLnBrk="1" hangingPunct="1">
                <a:defRPr/>
              </a:pPr>
              <a:t>10</a:t>
            </a:fld>
            <a:endParaRPr lang="en-US" sz="12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79450"/>
            <a:ext cx="9144000" cy="1981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Tujuan Perencanaan </a:t>
            </a:r>
          </a:p>
          <a:p>
            <a:pPr algn="ctr"/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Promosi Kesehatan</a:t>
            </a:r>
            <a:r>
              <a:rPr lang="en-US" sz="4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 </a:t>
            </a:r>
          </a:p>
          <a:p>
            <a:pPr algn="ctr"/>
            <a:endParaRPr lang="en-US" sz="44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198438" y="2103438"/>
            <a:ext cx="8624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d-ID">
              <a:latin typeface="Helvetic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713038"/>
            <a:ext cx="8961438" cy="3378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25475" indent="-625475">
              <a:buClr>
                <a:srgbClr val="800000"/>
              </a:buClr>
              <a:buSzPct val="161000"/>
              <a:buFont typeface="Wingdings" pitchFamily="2" charset="2"/>
              <a:buChar char="ü"/>
            </a:pPr>
            <a:r>
              <a:rPr lang="id-ID" b="1" dirty="0">
                <a:latin typeface="Trebuchet MS" pitchFamily="34" charset="0"/>
              </a:rPr>
              <a:t>Mengarahkan sumberdaya yang ada </a:t>
            </a:r>
            <a:r>
              <a:rPr lang="en-US" b="1" dirty="0" err="1">
                <a:latin typeface="Trebuchet MS" pitchFamily="34" charset="0"/>
              </a:rPr>
              <a:t>untuk</a:t>
            </a:r>
            <a:r>
              <a:rPr lang="id-ID" b="1" dirty="0">
                <a:latin typeface="Trebuchet MS" pitchFamily="34" charset="0"/>
              </a:rPr>
              <a:t> upaya promosi kesehatan</a:t>
            </a:r>
            <a:endParaRPr lang="en-US" b="1" dirty="0">
              <a:latin typeface="Trebuchet MS" pitchFamily="34" charset="0"/>
            </a:endParaRPr>
          </a:p>
          <a:p>
            <a:pPr marL="625475" indent="-625475">
              <a:buClr>
                <a:srgbClr val="800000"/>
              </a:buClr>
              <a:buSzPct val="161000"/>
              <a:buFont typeface="Wingdings" pitchFamily="2" charset="2"/>
              <a:buChar char="ü"/>
            </a:pPr>
            <a:r>
              <a:rPr lang="en-US" b="1" dirty="0">
                <a:latin typeface="Trebuchet MS" pitchFamily="34" charset="0"/>
              </a:rPr>
              <a:t>M</a:t>
            </a:r>
            <a:r>
              <a:rPr lang="id-ID" b="1" dirty="0">
                <a:latin typeface="Trebuchet MS" pitchFamily="34" charset="0"/>
              </a:rPr>
              <a:t>endukung pencapaian target program dan peningkatan kinerja puskesmas dalam waktu tertentu. </a:t>
            </a:r>
            <a:endParaRPr lang="en-US" b="1" dirty="0">
              <a:latin typeface="Trebuchet MS" pitchFamily="34" charset="0"/>
            </a:endParaRPr>
          </a:p>
          <a:p>
            <a:pPr marL="625475" indent="-625475">
              <a:buClr>
                <a:srgbClr val="800000"/>
              </a:buClr>
              <a:buSzPct val="161000"/>
              <a:buFont typeface="Wingdings" pitchFamily="2" charset="2"/>
              <a:buChar char="ü"/>
            </a:pPr>
            <a:r>
              <a:rPr lang="en-US" b="1" dirty="0" err="1">
                <a:latin typeface="Trebuchet MS" pitchFamily="34" charset="0"/>
              </a:rPr>
              <a:t>Adanya</a:t>
            </a:r>
            <a:r>
              <a:rPr lang="en-US" b="1" dirty="0">
                <a:latin typeface="Trebuchet MS" pitchFamily="34" charset="0"/>
              </a:rPr>
              <a:t> </a:t>
            </a:r>
            <a:r>
              <a:rPr lang="id-ID" b="1" dirty="0">
                <a:latin typeface="Trebuchet MS" pitchFamily="34" charset="0"/>
              </a:rPr>
              <a:t>kejelasan tentang upaya promosi kesehatan yang  harus dilakukan secara sistematis </a:t>
            </a:r>
            <a:endParaRPr lang="en-US" b="1" dirty="0">
              <a:latin typeface="Trebuchet MS" pitchFamily="34" charset="0"/>
            </a:endParaRPr>
          </a:p>
          <a:p>
            <a:pPr marL="625475" indent="-625475">
              <a:buClr>
                <a:srgbClr val="800000"/>
              </a:buClr>
              <a:buSzPct val="161000"/>
              <a:buFont typeface="Wingdings" pitchFamily="2" charset="2"/>
              <a:buChar char="ü"/>
            </a:pPr>
            <a:r>
              <a:rPr lang="en-US" b="1" dirty="0">
                <a:latin typeface="Trebuchet MS" pitchFamily="34" charset="0"/>
              </a:rPr>
              <a:t>M</a:t>
            </a:r>
            <a:r>
              <a:rPr lang="id-ID" b="1" dirty="0">
                <a:latin typeface="Trebuchet MS" pitchFamily="34" charset="0"/>
              </a:rPr>
              <a:t>engarah pada tujuan program yang akan dicapai dalam waktu tertentu.</a:t>
            </a:r>
            <a:endParaRPr lang="en-US" b="1" dirty="0">
              <a:latin typeface="Trebuchet MS" pitchFamily="34" charset="0"/>
            </a:endParaRPr>
          </a:p>
          <a:p>
            <a:pPr marL="625475" indent="-625475"/>
            <a:endParaRPr lang="en-US" b="1" dirty="0">
              <a:latin typeface="Trebuchet MS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1951038"/>
            <a:ext cx="4283075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Tujuan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Umum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11"/>
          <p:cNvSpPr>
            <a:spLocks noChangeArrowheads="1"/>
          </p:cNvSpPr>
          <p:nvPr/>
        </p:nvSpPr>
        <p:spPr bwMode="auto">
          <a:xfrm>
            <a:off x="3687763" y="1493838"/>
            <a:ext cx="5181600" cy="4922837"/>
          </a:xfrm>
          <a:prstGeom prst="ellipse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0" y="0"/>
            <a:ext cx="9144000" cy="1493838"/>
          </a:xfrm>
          <a:prstGeom prst="rect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285163" y="6521450"/>
            <a:ext cx="514350" cy="2635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fld id="{8C6C5A91-69B8-4CC3-AADB-DB9CE6F5DC83}" type="slidenum">
              <a:rPr lang="en-US" sz="1200">
                <a:solidFill>
                  <a:srgbClr val="FFFFFF"/>
                </a:solidFill>
                <a:latin typeface="+mn-lt"/>
              </a:rPr>
              <a:pPr eaLnBrk="1" hangingPunct="1">
                <a:defRPr/>
              </a:pPr>
              <a:t>11</a:t>
            </a:fld>
            <a:endParaRPr lang="en-US" sz="12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22250"/>
            <a:ext cx="9144000" cy="1878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Tujuan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Khusus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Perencanaan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pPr algn="ctr">
              <a:defRPr/>
            </a:pP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Promosi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Kesehatan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:</a:t>
            </a:r>
          </a:p>
          <a:p>
            <a:pPr algn="ctr">
              <a:defRPr/>
            </a:pP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30675" y="2225675"/>
            <a:ext cx="4754563" cy="3308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65125" indent="-365125" algn="ctr"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Adanya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kejelasan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tentang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: </a:t>
            </a: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Jenis-tahapan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kegiatan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promkes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Sumberdaya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untuk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upaya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promkes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Kebijakan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publik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dibutuhkan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Media KIE  -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Promkes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Waktu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yang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dibutuhkan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untuk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kegiatan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promosi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kesehatan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Sasaran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/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wilayah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garapan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promkes</a:t>
            </a:r>
            <a:endParaRPr lang="es-E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Peran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mitra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potensial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promkes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+mj-lt"/>
              <a:buAutoNum type="arabicPeriod"/>
              <a:defRPr/>
            </a:pP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Indikator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promkes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 di </a:t>
            </a:r>
            <a:r>
              <a:rPr lang="es-ES" sz="1900" b="1" dirty="0" err="1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puskesmas</a:t>
            </a:r>
            <a:r>
              <a:rPr lang="es-ES" sz="1900" b="1" dirty="0">
                <a:solidFill>
                  <a:schemeClr val="bg1">
                    <a:lumMod val="95000"/>
                  </a:schemeClr>
                </a:solidFill>
                <a:latin typeface="Helvetica" charset="0"/>
              </a:rPr>
              <a:t>.</a:t>
            </a: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  <a:p>
            <a:pPr marL="365125" indent="-365125">
              <a:buFont typeface="Arial" pitchFamily="34" charset="0"/>
              <a:buChar char="•"/>
              <a:defRPr/>
            </a:pPr>
            <a:endParaRPr lang="en-US" sz="1900" b="1" dirty="0">
              <a:solidFill>
                <a:schemeClr val="bg1">
                  <a:lumMod val="95000"/>
                </a:schemeClr>
              </a:solidFill>
              <a:latin typeface="Helvetica" charset="0"/>
            </a:endParaRPr>
          </a:p>
        </p:txBody>
      </p:sp>
      <p:pic>
        <p:nvPicPr>
          <p:cNvPr id="14343" name="Picture 5" descr="keren-pria-ini-dijuluki-legolas-sang-pemanah-tercepa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3802063" cy="492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895600" y="1773238"/>
            <a:ext cx="2900363" cy="1008062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r>
              <a:rPr lang="en-US" sz="1400" b="1">
                <a:latin typeface="Arial Narrow" pitchFamily="34" charset="0"/>
                <a:cs typeface="+mn-cs"/>
              </a:rPr>
              <a:t>MENGGERAKANSTAKEHOLDERS</a:t>
            </a:r>
          </a:p>
          <a:p>
            <a:pPr eaLnBrk="1" hangingPunct="1">
              <a:buFontTx/>
              <a:buNone/>
              <a:defRPr/>
            </a:pPr>
            <a:r>
              <a:rPr lang="en-US" sz="1400" b="1">
                <a:latin typeface="Arial Narrow" pitchFamily="34" charset="0"/>
                <a:cs typeface="+mn-cs"/>
              </a:rPr>
              <a:t>MITRA INTERNAL &amp; EKSTERNAL</a:t>
            </a:r>
          </a:p>
          <a:p>
            <a:pPr eaLnBrk="1" hangingPunct="1">
              <a:buFontTx/>
              <a:buNone/>
              <a:defRPr/>
            </a:pPr>
            <a:r>
              <a:rPr lang="en-US" sz="1400" b="1">
                <a:latin typeface="Arial Narrow" pitchFamily="34" charset="0"/>
                <a:cs typeface="+mn-cs"/>
              </a:rPr>
              <a:t> POTENSIAL CAKUPAN  PROGRAM KES.</a:t>
            </a:r>
            <a:endParaRPr lang="en-US" sz="1400" b="1">
              <a:solidFill>
                <a:srgbClr val="A50021"/>
              </a:solidFill>
              <a:latin typeface="Arial Narrow" pitchFamily="34" charset="0"/>
              <a:cs typeface="+mn-cs"/>
            </a:endParaRPr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1116013" y="1700213"/>
            <a:ext cx="1779587" cy="1036637"/>
          </a:xfrm>
          <a:prstGeom prst="homePlate">
            <a:avLst>
              <a:gd name="adj" fmla="val 42917"/>
            </a:avLst>
          </a:prstGeom>
          <a:solidFill>
            <a:srgbClr val="FFFF00"/>
          </a:solidFill>
          <a:ln w="9525">
            <a:solidFill>
              <a:srgbClr val="80008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b="1">
                <a:latin typeface="Arial Narrow" pitchFamily="34" charset="0"/>
                <a:cs typeface="+mn-cs"/>
              </a:rPr>
              <a:t>Upaya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b="1">
                <a:latin typeface="Arial Narrow" pitchFamily="34" charset="0"/>
                <a:cs typeface="+mn-cs"/>
              </a:rPr>
              <a:t>Peningkatan</a:t>
            </a:r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US" b="1">
                <a:latin typeface="Arial Narrow" pitchFamily="34" charset="0"/>
                <a:cs typeface="+mn-cs"/>
              </a:rPr>
              <a:t>optimal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2057400" y="2908300"/>
            <a:ext cx="2463800" cy="735014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lvl="1" eaLnBrk="1" hangingPunct="1">
              <a:buFontTx/>
              <a:buNone/>
              <a:defRPr/>
            </a:pPr>
            <a:endParaRPr lang="id-ID" b="1">
              <a:latin typeface="Arial Narrow" pitchFamily="34" charset="0"/>
              <a:cs typeface="+mn-cs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2032000" y="3789363"/>
            <a:ext cx="2489200" cy="647700"/>
          </a:xfrm>
          <a:prstGeom prst="rect">
            <a:avLst/>
          </a:prstGeom>
          <a:solidFill>
            <a:srgbClr val="00FF00"/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Peran-serta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masyrkt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termsk</a:t>
            </a:r>
            <a:endParaRPr lang="en-US" sz="1600" b="1" dirty="0">
              <a:latin typeface="Arial Narrow" pitchFamily="34" charset="0"/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Swasta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sbgsubjek</a:t>
            </a:r>
            <a:r>
              <a:rPr lang="en-US" sz="1600" b="1" dirty="0">
                <a:latin typeface="Arial Narrow" pitchFamily="34" charset="0"/>
                <a:cs typeface="+mn-cs"/>
              </a:rPr>
              <a:t>.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795963" y="2136775"/>
            <a:ext cx="504825" cy="6858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1" hangingPunct="1">
              <a:buFontTx/>
              <a:buNone/>
              <a:defRPr/>
            </a:pPr>
            <a:endParaRPr lang="id-ID" sz="1800">
              <a:latin typeface="Arial" charset="0"/>
              <a:cs typeface="+mn-cs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81175" y="2730500"/>
            <a:ext cx="228600" cy="495300"/>
            <a:chOff x="672" y="1680"/>
            <a:chExt cx="144" cy="672"/>
          </a:xfrm>
        </p:grpSpPr>
        <p:sp>
          <p:nvSpPr>
            <p:cNvPr id="60424" name="Line 8"/>
            <p:cNvSpPr>
              <a:spLocks noChangeShapeType="1"/>
            </p:cNvSpPr>
            <p:nvPr/>
          </p:nvSpPr>
          <p:spPr bwMode="auto">
            <a:xfrm>
              <a:off x="672" y="1680"/>
              <a:ext cx="0" cy="67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25" name="Line 9"/>
            <p:cNvSpPr>
              <a:spLocks noChangeShapeType="1"/>
            </p:cNvSpPr>
            <p:nvPr/>
          </p:nvSpPr>
          <p:spPr bwMode="auto">
            <a:xfrm>
              <a:off x="672" y="2352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1638300" y="2692400"/>
            <a:ext cx="406400" cy="1171575"/>
            <a:chOff x="672" y="1680"/>
            <a:chExt cx="144" cy="672"/>
          </a:xfrm>
        </p:grpSpPr>
        <p:sp>
          <p:nvSpPr>
            <p:cNvPr id="60427" name="Line 11"/>
            <p:cNvSpPr>
              <a:spLocks noChangeShapeType="1"/>
            </p:cNvSpPr>
            <p:nvPr/>
          </p:nvSpPr>
          <p:spPr bwMode="auto">
            <a:xfrm>
              <a:off x="672" y="1680"/>
              <a:ext cx="0" cy="67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28" name="Line 12"/>
            <p:cNvSpPr>
              <a:spLocks noChangeShapeType="1"/>
            </p:cNvSpPr>
            <p:nvPr/>
          </p:nvSpPr>
          <p:spPr bwMode="auto">
            <a:xfrm>
              <a:off x="672" y="2352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533900" y="2717800"/>
            <a:ext cx="139700" cy="533400"/>
            <a:chOff x="2400" y="1872"/>
            <a:chExt cx="96" cy="528"/>
          </a:xfrm>
        </p:grpSpPr>
        <p:sp>
          <p:nvSpPr>
            <p:cNvPr id="60430" name="Line 14"/>
            <p:cNvSpPr>
              <a:spLocks noChangeShapeType="1"/>
            </p:cNvSpPr>
            <p:nvPr/>
          </p:nvSpPr>
          <p:spPr bwMode="auto">
            <a:xfrm>
              <a:off x="2400" y="2400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31" name="Line 15"/>
            <p:cNvSpPr>
              <a:spLocks noChangeShapeType="1"/>
            </p:cNvSpPr>
            <p:nvPr/>
          </p:nvSpPr>
          <p:spPr bwMode="auto">
            <a:xfrm flipV="1">
              <a:off x="2496" y="1872"/>
              <a:ext cx="0" cy="52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508500" y="2743200"/>
            <a:ext cx="292100" cy="1130300"/>
            <a:chOff x="2400" y="1872"/>
            <a:chExt cx="96" cy="528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2400" y="2400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34" name="Line 18"/>
            <p:cNvSpPr>
              <a:spLocks noChangeShapeType="1"/>
            </p:cNvSpPr>
            <p:nvPr/>
          </p:nvSpPr>
          <p:spPr bwMode="auto">
            <a:xfrm flipV="1">
              <a:off x="2496" y="1872"/>
              <a:ext cx="0" cy="52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2107499" y="2868765"/>
            <a:ext cx="29495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1600" dirty="0" err="1">
                <a:latin typeface="Arial Narrow" pitchFamily="34" charset="0"/>
              </a:rPr>
              <a:t>Komitmen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pembangunan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berwawasan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kes.pengambil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kebijakan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berbagai</a:t>
            </a:r>
            <a:r>
              <a:rPr lang="en-US" sz="1600" dirty="0">
                <a:latin typeface="Arial Narrow" pitchFamily="34" charset="0"/>
              </a:rPr>
              <a:t> </a:t>
            </a:r>
            <a:r>
              <a:rPr lang="en-US" sz="1600" dirty="0" err="1">
                <a:latin typeface="Arial Narrow" pitchFamily="34" charset="0"/>
              </a:rPr>
              <a:t>pihak</a:t>
            </a:r>
            <a:endParaRPr lang="en-US" sz="1600" dirty="0">
              <a:latin typeface="Arial Narrow" pitchFamily="34" charset="0"/>
            </a:endParaRPr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1979613" y="4521200"/>
            <a:ext cx="2592387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190500" lvl="1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Pemberdayaan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masyrkt</a:t>
            </a:r>
            <a:r>
              <a:rPr lang="en-US" sz="1600" b="1" dirty="0">
                <a:latin typeface="Arial Narrow" pitchFamily="34" charset="0"/>
                <a:cs typeface="+mn-cs"/>
              </a:rPr>
              <a:t>&amp;</a:t>
            </a:r>
          </a:p>
          <a:p>
            <a:pPr marL="190500" lvl="1" algn="ctr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Promkes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yg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efektif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dgn</a:t>
            </a:r>
            <a:endParaRPr lang="en-US" sz="1600" b="1" dirty="0">
              <a:latin typeface="Arial Narrow" pitchFamily="34" charset="0"/>
              <a:cs typeface="+mn-cs"/>
            </a:endParaRPr>
          </a:p>
          <a:p>
            <a:pPr marL="190500" lvl="1" algn="ctr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Kearifan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lokal</a:t>
            </a:r>
            <a:endParaRPr lang="en-US" sz="1600" b="1" dirty="0">
              <a:latin typeface="Arial Narrow" pitchFamily="34" charset="0"/>
              <a:cs typeface="+mn-cs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4572000" y="2743200"/>
            <a:ext cx="609600" cy="3494088"/>
            <a:chOff x="2400" y="1872"/>
            <a:chExt cx="96" cy="528"/>
          </a:xfrm>
        </p:grpSpPr>
        <p:sp>
          <p:nvSpPr>
            <p:cNvPr id="60438" name="Line 22"/>
            <p:cNvSpPr>
              <a:spLocks noChangeShapeType="1"/>
            </p:cNvSpPr>
            <p:nvPr/>
          </p:nvSpPr>
          <p:spPr bwMode="auto">
            <a:xfrm>
              <a:off x="2400" y="2400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39" name="Line 23"/>
            <p:cNvSpPr>
              <a:spLocks noChangeShapeType="1"/>
            </p:cNvSpPr>
            <p:nvPr/>
          </p:nvSpPr>
          <p:spPr bwMode="auto">
            <a:xfrm flipV="1">
              <a:off x="2496" y="1872"/>
              <a:ext cx="0" cy="52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1397000" y="2730500"/>
            <a:ext cx="582613" cy="2066925"/>
            <a:chOff x="672" y="1680"/>
            <a:chExt cx="144" cy="672"/>
          </a:xfrm>
        </p:grpSpPr>
        <p:sp>
          <p:nvSpPr>
            <p:cNvPr id="60441" name="Line 25"/>
            <p:cNvSpPr>
              <a:spLocks noChangeShapeType="1"/>
            </p:cNvSpPr>
            <p:nvPr/>
          </p:nvSpPr>
          <p:spPr bwMode="auto">
            <a:xfrm>
              <a:off x="672" y="1680"/>
              <a:ext cx="0" cy="67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42" name="Line 26"/>
            <p:cNvSpPr>
              <a:spLocks noChangeShapeType="1"/>
            </p:cNvSpPr>
            <p:nvPr/>
          </p:nvSpPr>
          <p:spPr bwMode="auto">
            <a:xfrm>
              <a:off x="672" y="2352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60443" name="Oval 27"/>
          <p:cNvSpPr>
            <a:spLocks noChangeArrowheads="1"/>
          </p:cNvSpPr>
          <p:nvPr/>
        </p:nvSpPr>
        <p:spPr bwMode="auto">
          <a:xfrm>
            <a:off x="6197600" y="1600200"/>
            <a:ext cx="2489200" cy="3700463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00CC"/>
                </a:solidFill>
                <a:latin typeface="Arial Narrow" pitchFamily="34" charset="0"/>
              </a:rPr>
              <a:t>MAMPU MENYELENG-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00CC"/>
                </a:solidFill>
                <a:latin typeface="Arial Narrow" pitchFamily="34" charset="0"/>
              </a:rPr>
              <a:t>GARAKAN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00CC"/>
                </a:solidFill>
                <a:latin typeface="Arial Narrow" pitchFamily="34" charset="0"/>
              </a:rPr>
              <a:t>  PELAYANAN OPTIMAL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8000"/>
                </a:solidFill>
              </a:rPr>
              <a:t>CAKUPAN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8000"/>
                </a:solidFill>
              </a:rPr>
              <a:t> PROGRAM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8000"/>
                </a:solidFill>
              </a:rPr>
              <a:t>PENANGULANGAN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8000"/>
                </a:solidFill>
              </a:rPr>
              <a:t> P,T.M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00CC"/>
                </a:solidFill>
                <a:latin typeface="Arial Narrow" pitchFamily="34" charset="0"/>
              </a:rPr>
              <a:t>DGN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00CC"/>
                </a:solidFill>
                <a:latin typeface="Arial Narrow" pitchFamily="34" charset="0"/>
              </a:rPr>
              <a:t>INDIKATOR YG.</a:t>
            </a:r>
          </a:p>
          <a:p>
            <a:pPr algn="ctr" eaLnBrk="1" hangingPunct="1">
              <a:buFontTx/>
              <a:buNone/>
            </a:pPr>
            <a:r>
              <a:rPr lang="en-US" sz="1800" b="1" dirty="0">
                <a:solidFill>
                  <a:srgbClr val="0000CC"/>
                </a:solidFill>
                <a:latin typeface="Arial Narrow" pitchFamily="34" charset="0"/>
              </a:rPr>
              <a:t>TERUKUR</a:t>
            </a:r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2057400" y="5589588"/>
            <a:ext cx="2514600" cy="1268412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marL="190500" lvl="1" algn="ctr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Keterpaduan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pelaksanaan</a:t>
            </a:r>
            <a:endParaRPr lang="en-US" sz="1600" b="1" dirty="0">
              <a:latin typeface="Arial Narrow" pitchFamily="34" charset="0"/>
              <a:cs typeface="+mn-cs"/>
            </a:endParaRPr>
          </a:p>
          <a:p>
            <a:pPr marL="190500" lvl="1" algn="ctr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Pemberdayaan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msyrkt</a:t>
            </a:r>
            <a:endParaRPr lang="en-US" sz="1600" b="1" dirty="0">
              <a:latin typeface="Arial Narrow" pitchFamily="34" charset="0"/>
              <a:cs typeface="+mn-cs"/>
            </a:endParaRPr>
          </a:p>
          <a:p>
            <a:pPr marL="190500" lvl="1" algn="ctr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dlm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upaya</a:t>
            </a:r>
            <a:r>
              <a:rPr lang="en-US" sz="1600" b="1" dirty="0">
                <a:latin typeface="Arial Narrow" pitchFamily="34" charset="0"/>
                <a:cs typeface="+mn-cs"/>
              </a:rPr>
              <a:t> </a:t>
            </a:r>
            <a:r>
              <a:rPr lang="en-US" sz="1600" b="1" dirty="0" err="1">
                <a:latin typeface="Arial Narrow" pitchFamily="34" charset="0"/>
                <a:cs typeface="+mn-cs"/>
              </a:rPr>
              <a:t>promkes</a:t>
            </a:r>
            <a:endParaRPr lang="en-US" sz="1600" b="1" dirty="0">
              <a:latin typeface="Arial Narrow" pitchFamily="34" charset="0"/>
              <a:cs typeface="+mn-cs"/>
            </a:endParaRPr>
          </a:p>
          <a:p>
            <a:pPr marL="190500" lvl="1" algn="ctr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dgn</a:t>
            </a:r>
            <a:r>
              <a:rPr lang="en-US" sz="1600" b="1" dirty="0">
                <a:latin typeface="Arial Narrow" pitchFamily="34" charset="0"/>
                <a:cs typeface="+mn-cs"/>
              </a:rPr>
              <a:t> program &amp; </a:t>
            </a:r>
            <a:r>
              <a:rPr lang="en-US" sz="1600" b="1" dirty="0" err="1">
                <a:latin typeface="Arial Narrow" pitchFamily="34" charset="0"/>
                <a:cs typeface="+mn-cs"/>
              </a:rPr>
              <a:t>sektor</a:t>
            </a:r>
            <a:endParaRPr lang="en-US" sz="1600" b="1" dirty="0">
              <a:latin typeface="Arial Narrow" pitchFamily="34" charset="0"/>
              <a:cs typeface="+mn-cs"/>
            </a:endParaRPr>
          </a:p>
          <a:p>
            <a:pPr marL="190500" lvl="1" algn="ctr" eaLnBrk="1" hangingPunct="1">
              <a:buFontTx/>
              <a:buNone/>
              <a:defRPr/>
            </a:pPr>
            <a:r>
              <a:rPr lang="en-US" sz="1600" b="1" dirty="0" err="1">
                <a:latin typeface="Arial Narrow" pitchFamily="34" charset="0"/>
                <a:cs typeface="+mn-cs"/>
              </a:rPr>
              <a:t>terkait</a:t>
            </a:r>
            <a:endParaRPr lang="en-US" sz="1600" b="1" dirty="0">
              <a:latin typeface="Arial Narrow" pitchFamily="34" charset="0"/>
              <a:cs typeface="+mn-cs"/>
            </a:endParaRPr>
          </a:p>
        </p:txBody>
      </p:sp>
      <p:grpSp>
        <p:nvGrpSpPr>
          <p:cNvPr id="8" name="Group 29"/>
          <p:cNvGrpSpPr>
            <a:grpSpLocks/>
          </p:cNvGrpSpPr>
          <p:nvPr/>
        </p:nvGrpSpPr>
        <p:grpSpPr bwMode="auto">
          <a:xfrm>
            <a:off x="1231900" y="2717800"/>
            <a:ext cx="889000" cy="3136900"/>
            <a:chOff x="672" y="1680"/>
            <a:chExt cx="144" cy="672"/>
          </a:xfrm>
        </p:grpSpPr>
        <p:sp>
          <p:nvSpPr>
            <p:cNvPr id="60446" name="Line 30"/>
            <p:cNvSpPr>
              <a:spLocks noChangeShapeType="1"/>
            </p:cNvSpPr>
            <p:nvPr/>
          </p:nvSpPr>
          <p:spPr bwMode="auto">
            <a:xfrm>
              <a:off x="672" y="1680"/>
              <a:ext cx="0" cy="67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47" name="Line 31"/>
            <p:cNvSpPr>
              <a:spLocks noChangeShapeType="1"/>
            </p:cNvSpPr>
            <p:nvPr/>
          </p:nvSpPr>
          <p:spPr bwMode="auto">
            <a:xfrm>
              <a:off x="672" y="2352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4572000" y="2743200"/>
            <a:ext cx="609600" cy="2133600"/>
            <a:chOff x="2400" y="1872"/>
            <a:chExt cx="96" cy="528"/>
          </a:xfrm>
        </p:grpSpPr>
        <p:sp>
          <p:nvSpPr>
            <p:cNvPr id="60449" name="Line 33"/>
            <p:cNvSpPr>
              <a:spLocks noChangeShapeType="1"/>
            </p:cNvSpPr>
            <p:nvPr/>
          </p:nvSpPr>
          <p:spPr bwMode="auto">
            <a:xfrm>
              <a:off x="2400" y="2400"/>
              <a:ext cx="9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  <p:sp>
          <p:nvSpPr>
            <p:cNvPr id="60450" name="Line 34"/>
            <p:cNvSpPr>
              <a:spLocks noChangeShapeType="1"/>
            </p:cNvSpPr>
            <p:nvPr/>
          </p:nvSpPr>
          <p:spPr bwMode="auto">
            <a:xfrm flipV="1">
              <a:off x="2496" y="1872"/>
              <a:ext cx="0" cy="52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60451" name="Rectangle 35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8610600" cy="1295400"/>
          </a:xfrm>
          <a:solidFill>
            <a:srgbClr val="CCFFFF"/>
          </a:solidFill>
          <a:ln>
            <a:solidFill>
              <a:schemeClr val="accent2"/>
            </a:solidFill>
          </a:ln>
        </p:spPr>
        <p:txBody>
          <a:bodyPr lIns="91440" tIns="45720" rIns="91440" bIns="45720" anchor="ctr"/>
          <a:lstStyle/>
          <a:p>
            <a:pPr eaLnBrk="1" hangingPunct="1"/>
            <a:r>
              <a:rPr lang="en-US" sz="2000" b="1">
                <a:solidFill>
                  <a:srgbClr val="0000CC"/>
                </a:solidFill>
              </a:rPr>
              <a:t>TUJUAN PERENCANAAN  PROMOSI</a:t>
            </a:r>
            <a:r>
              <a:rPr lang="en-US" sz="2000" b="1">
                <a:solidFill>
                  <a:srgbClr val="800000"/>
                </a:solidFill>
              </a:rPr>
              <a:t> </a:t>
            </a:r>
            <a:r>
              <a:rPr lang="en-US" sz="2000" b="1">
                <a:solidFill>
                  <a:srgbClr val="0000FF"/>
                </a:solidFill>
              </a:rPr>
              <a:t>KESEHATAN</a:t>
            </a:r>
            <a:r>
              <a:rPr lang="en-US" sz="2000" b="1">
                <a:solidFill>
                  <a:srgbClr val="800000"/>
                </a:solidFill>
              </a:rPr>
              <a:t> </a:t>
            </a:r>
            <a:r>
              <a:rPr lang="en-US" sz="2000" b="1">
                <a:solidFill>
                  <a:srgbClr val="0000CC"/>
                </a:solidFill>
              </a:rPr>
              <a:t>DALAM </a:t>
            </a:r>
            <a:r>
              <a:rPr lang="en-US" sz="2000" b="1">
                <a:solidFill>
                  <a:srgbClr val="0000FF"/>
                </a:solidFill>
              </a:rPr>
              <a:t>PENCAPAIAN</a:t>
            </a:r>
            <a:r>
              <a:rPr lang="en-US" sz="2000" b="1">
                <a:solidFill>
                  <a:srgbClr val="0000CC"/>
                </a:solidFill>
              </a:rPr>
              <a:t> CAKUPAN PROGRAM PENANGGULANGAN PENYAKIT TIDAK MENULAR</a:t>
            </a:r>
            <a:r>
              <a:rPr lang="en-US" sz="1500" b="1">
                <a:solidFill>
                  <a:srgbClr val="0000CC"/>
                </a:solidFill>
              </a:rPr>
              <a:t> </a:t>
            </a:r>
            <a:endParaRPr lang="en-US" sz="15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9144000" cy="185578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Helvetica" charset="0"/>
            </a:endParaRPr>
          </a:p>
        </p:txBody>
      </p:sp>
      <p:sp>
        <p:nvSpPr>
          <p:cNvPr id="2" name="Slide Number Placeholder 1"/>
          <p:cNvSpPr txBox="1">
            <a:spLocks noGrp="1"/>
          </p:cNvSpPr>
          <p:nvPr/>
        </p:nvSpPr>
        <p:spPr bwMode="auto">
          <a:xfrm>
            <a:off x="8285163" y="6521450"/>
            <a:ext cx="514350" cy="263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fld id="{5914E840-B565-468E-8268-41F6B34C9830}" type="slidenum">
              <a:rPr lang="en-US" sz="1200">
                <a:solidFill>
                  <a:srgbClr val="FFFFFF"/>
                </a:solidFill>
                <a:latin typeface="+mn-lt"/>
              </a:rPr>
              <a:pPr eaLnBrk="1" hangingPunct="1">
                <a:defRPr/>
              </a:pPr>
              <a:t>13</a:t>
            </a:fld>
            <a:endParaRPr lang="en-US" sz="12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965200"/>
            <a:ext cx="9144000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Pengertian Perencanaan  Kesehatan :</a:t>
            </a:r>
          </a:p>
          <a:p>
            <a:pPr algn="ctr"/>
            <a:endParaRPr lang="en-US" sz="32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38540" y="2159000"/>
          <a:ext cx="88392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ight Arrow 5"/>
          <p:cNvSpPr/>
          <p:nvPr/>
        </p:nvSpPr>
        <p:spPr bwMode="auto">
          <a:xfrm>
            <a:off x="550863" y="2497138"/>
            <a:ext cx="944562" cy="65246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Helvetica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>
            <a:off x="617538" y="3838575"/>
            <a:ext cx="942975" cy="65405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Helvetica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703263" y="5275263"/>
            <a:ext cx="944562" cy="65405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 txBox="1">
            <a:spLocks noGrp="1"/>
          </p:cNvSpPr>
          <p:nvPr/>
        </p:nvSpPr>
        <p:spPr bwMode="auto">
          <a:xfrm>
            <a:off x="8285163" y="6521450"/>
            <a:ext cx="514350" cy="2635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fld id="{1A24CE1B-1FB0-4C08-995F-A0640F1376BC}" type="slidenum">
              <a:rPr lang="en-US" sz="1200">
                <a:solidFill>
                  <a:srgbClr val="FFFFFF"/>
                </a:solidFill>
                <a:latin typeface="+mn-lt"/>
              </a:rPr>
              <a:pPr eaLnBrk="1" hangingPunct="1">
                <a:defRPr/>
              </a:pPr>
              <a:t>14</a:t>
            </a:fld>
            <a:endParaRPr lang="en-US" sz="1200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140291" name="Group 3"/>
          <p:cNvGraphicFramePr>
            <a:graphicFrameLocks noGrp="1"/>
          </p:cNvGraphicFramePr>
          <p:nvPr/>
        </p:nvGraphicFramePr>
        <p:xfrm>
          <a:off x="0" y="0"/>
          <a:ext cx="9144000" cy="6384928"/>
        </p:xfrm>
        <a:graphic>
          <a:graphicData uri="http://schemas.openxmlformats.org/drawingml/2006/table">
            <a:tbl>
              <a:tblPr/>
              <a:tblGrid>
                <a:gridCol w="990600"/>
                <a:gridCol w="8153400"/>
              </a:tblGrid>
              <a:tr h="12366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Memusatkan perhatian pada tujuan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prom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kes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 yang ingin dicapai.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Mengurangi resiko ketidak pastian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terhadap proses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pelaksanaan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kegiatan 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 promkes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</a:tr>
              <a:tr h="1141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Mencegah pemborosan sumberdaya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, dan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mengoptimalkan penggunaan sumberdaya secara efektif dan efisien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untuk mencapai tujuan prom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kes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.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Jangkauan kegiatan prom</a:t>
                      </a: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kes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 lebih luas dan  terorganisir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dengan baik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Mencegah terjadinya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tumpang tindih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sq-AL" sz="2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over lapping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). 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</a:tr>
              <a:tr h="1141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Menjadi 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dasar bagi pelaksanaan, pengawasan, pemantauan dan penilaian</a:t>
                      </a:r>
                      <a:r>
                        <a:rPr kumimoji="0" lang="sq-AL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Arial" pitchFamily="34" charset="0"/>
                        </a:rPr>
                        <a:t> upaya promosi kesehatan di puskesmas.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34963" y="334963"/>
            <a:ext cx="8412162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MANFAAT PERENCANAAN PROMOSI KESEHATAN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29699" name="Title 2"/>
          <p:cNvSpPr>
            <a:spLocks noGrp="1"/>
          </p:cNvSpPr>
          <p:nvPr>
            <p:ph type="title" idx="4294967295"/>
          </p:nvPr>
        </p:nvSpPr>
        <p:spPr>
          <a:xfrm>
            <a:off x="198438" y="376238"/>
            <a:ext cx="8945562" cy="4397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2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CIRI-CIRI PERENCANAAN </a:t>
            </a:r>
            <a:br>
              <a:rPr lang="en-US" sz="2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25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PROMOSI KESEHATAN YANG BAIK- BENAR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288925" y="898525"/>
            <a:ext cx="4160838" cy="5456238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id-ID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isusun berdasarkan pada landasan yang tepat</a:t>
            </a:r>
            <a:r>
              <a:rPr lang="en-US" sz="2400" b="1" u="sng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-hasil analisis.</a:t>
            </a: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Dibuat oleh </a:t>
            </a:r>
            <a:r>
              <a:rPr lang="en-US" sz="24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semua lintas program</a:t>
            </a: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endParaRPr lang="en-US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r>
              <a:rPr lang="id-ID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nerap</a:t>
            </a:r>
            <a:r>
              <a:rPr lang="en-US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r>
              <a:rPr lang="id-ID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 </a:t>
            </a:r>
            <a:r>
              <a:rPr lang="id-ID" sz="2400" b="1" u="sng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strategi</a:t>
            </a:r>
            <a:r>
              <a:rPr lang="id-ID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promosi kesehatan</a:t>
            </a:r>
            <a:endParaRPr lang="en-US" sz="2400" b="1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endParaRPr lang="en-US" sz="2400" b="1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id-ID" sz="24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Melibatkan</a:t>
            </a:r>
            <a:r>
              <a:rPr lang="id-ID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berbagai pihak potensial</a:t>
            </a:r>
            <a:r>
              <a:rPr lang="id-ID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2400" b="1" u="sng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Fleksibel</a:t>
            </a:r>
          </a:p>
          <a:p>
            <a:endParaRPr lang="en-US" sz="2400" b="1" u="sng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4294967295"/>
          </p:nvPr>
        </p:nvSpPr>
        <p:spPr>
          <a:xfrm>
            <a:off x="4602163" y="960438"/>
            <a:ext cx="4221162" cy="5394325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 startAt="6"/>
            </a:pPr>
            <a:r>
              <a:rPr lang="id-ID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Memperhatikan </a:t>
            </a:r>
            <a:r>
              <a:rPr lang="id-ID" sz="24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karakteristik sasaran, kapasitas sumberdaya  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dan</a:t>
            </a:r>
            <a:r>
              <a:rPr lang="id-ID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mengakomodir </a:t>
            </a:r>
            <a:r>
              <a:rPr lang="id-ID" sz="24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kearifan lokal</a:t>
            </a:r>
            <a:r>
              <a:rPr lang="id-ID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en-US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 startAt="6"/>
            </a:pP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 startAt="6"/>
            </a:pPr>
            <a:r>
              <a:rPr lang="en-US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Punya </a:t>
            </a:r>
            <a:r>
              <a:rPr lang="id-ID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batas </a:t>
            </a:r>
            <a:r>
              <a:rPr lang="id-ID" sz="2400" b="1" u="sng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toleransi  penyimpangan </a:t>
            </a:r>
            <a:r>
              <a:rPr lang="id-ID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dalam pelaksanaannya</a:t>
            </a:r>
            <a:r>
              <a:rPr lang="en-US" sz="2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 startAt="6"/>
            </a:pPr>
            <a:endParaRPr lang="en-US" sz="2400" b="1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0"/>
              </a:spcBef>
              <a:buClr>
                <a:srgbClr val="0000FF"/>
              </a:buClr>
              <a:buFont typeface="Wingdings" pitchFamily="2" charset="2"/>
              <a:buAutoNum type="arabicPeriod" startAt="6"/>
            </a:pPr>
            <a:r>
              <a:rPr lang="id-ID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Memperhatikan </a:t>
            </a:r>
            <a:r>
              <a:rPr lang="id-ID" sz="2400" b="1" u="sng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kendala-kendala</a:t>
            </a:r>
            <a:r>
              <a:rPr lang="id-ID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yang ada</a:t>
            </a:r>
            <a:r>
              <a:rPr 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baik dari  internal- eksternal</a:t>
            </a:r>
          </a:p>
          <a:p>
            <a:pPr>
              <a:buFont typeface="Wingdings" pitchFamily="2" charset="2"/>
              <a:buAutoNum type="arabicPeriod" startAt="6"/>
            </a:pPr>
            <a:endParaRPr lang="en-US" sz="2400" b="1">
              <a:solidFill>
                <a:srgbClr val="0066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Wingdings" pitchFamily="2" charset="2"/>
              <a:buAutoNum type="arabicPeriod" startAt="6"/>
            </a:pPr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285163" y="6521450"/>
            <a:ext cx="514350" cy="2635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fld id="{A8B5B344-CA43-42D2-B12B-97078A91C39E}" type="slidenum">
              <a:rPr lang="en-US" sz="1200">
                <a:solidFill>
                  <a:srgbClr val="FFFFFF"/>
                </a:solidFill>
                <a:latin typeface="+mn-lt"/>
              </a:rPr>
              <a:pPr eaLnBrk="1" hangingPunct="1">
                <a:defRPr/>
              </a:pPr>
              <a:t>15</a:t>
            </a:fld>
            <a:endParaRPr lang="en-US" sz="1200">
              <a:solidFill>
                <a:srgbClr val="FFFF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57200" y="142852"/>
            <a:ext cx="8229600" cy="65403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JENIS PERENCANAAN PROMOSI KESEHATAN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4294967295"/>
          </p:nvPr>
        </p:nvGraphicFramePr>
        <p:xfrm>
          <a:off x="2346959" y="1025525"/>
          <a:ext cx="6635433" cy="5041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285163" y="6521450"/>
            <a:ext cx="514350" cy="2635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fld id="{4A9FEEA8-EEB3-418F-8389-E930F142A3A8}" type="slidenum">
              <a:rPr lang="en-US" sz="1200">
                <a:solidFill>
                  <a:srgbClr val="FFFFFF"/>
                </a:solidFill>
                <a:latin typeface="+mn-lt"/>
              </a:rPr>
              <a:pPr eaLnBrk="1" hangingPunct="1">
                <a:defRPr/>
              </a:pPr>
              <a:t>16</a:t>
            </a:fld>
            <a:endParaRPr lang="en-US" sz="12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7413" name="Right Arrow 9"/>
          <p:cNvSpPr>
            <a:spLocks noChangeArrowheads="1"/>
          </p:cNvSpPr>
          <p:nvPr/>
        </p:nvSpPr>
        <p:spPr bwMode="auto">
          <a:xfrm>
            <a:off x="258763" y="1020763"/>
            <a:ext cx="2316162" cy="489267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0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838" y="3200400"/>
            <a:ext cx="223996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Berdasarkan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2160588"/>
            <a:ext cx="9144000" cy="2619375"/>
          </a:xfrm>
          <a:prstGeom prst="rect">
            <a:avLst/>
          </a:prstGeom>
          <a:solidFill>
            <a:srgbClr val="6600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Eras Bold ITC" pitchFamily="34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7963" y="2509838"/>
            <a:ext cx="8737600" cy="1066800"/>
          </a:xfrm>
        </p:spPr>
        <p:txBody>
          <a:bodyPr lIns="90170" tIns="46990" rIns="90170" bIns="46990" anchor="t"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b="1" dirty="0" err="1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Pokok</a:t>
            </a:r>
            <a:r>
              <a:rPr lang="en-US" sz="40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Bahasan</a:t>
            </a:r>
            <a:r>
              <a:rPr lang="en-US" sz="40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2 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Menyusun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 </a:t>
            </a:r>
            <a:b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Perencanaan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Promosi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Kesehatan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Text Box 2"/>
          <p:cNvSpPr txBox="1">
            <a:spLocks noChangeArrowheads="1"/>
          </p:cNvSpPr>
          <p:nvPr/>
        </p:nvSpPr>
        <p:spPr bwMode="auto">
          <a:xfrm>
            <a:off x="609600" y="6324600"/>
            <a:ext cx="8953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900" b="1"/>
              <a:t>BAMBANG H</a:t>
            </a:r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685800" y="800100"/>
            <a:ext cx="7772400" cy="74295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buFontTx/>
              <a:buNone/>
            </a:pPr>
            <a:r>
              <a:rPr lang="en-US">
                <a:solidFill>
                  <a:srgbClr val="0000FF"/>
                </a:solidFill>
                <a:latin typeface="Arial Black" pitchFamily="34" charset="0"/>
              </a:rPr>
              <a:t>STRATEGI DASAR YG DILAKUKAN</a:t>
            </a:r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4224338" y="2981325"/>
            <a:ext cx="1797050" cy="1971675"/>
          </a:xfrm>
          <a:prstGeom prst="rect">
            <a:avLst/>
          </a:prstGeom>
          <a:solidFill>
            <a:srgbClr val="FF6600"/>
          </a:solidFill>
          <a:ln w="190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1 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GERAKAN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MASYARA-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KAT</a:t>
            </a:r>
          </a:p>
          <a:p>
            <a:pPr algn="ctr" eaLnBrk="1" hangingPunct="1">
              <a:buFontTx/>
              <a:buNone/>
            </a:pPr>
            <a:endParaRPr lang="en-US" sz="2000">
              <a:latin typeface="Arial Black" pitchFamily="34" charset="0"/>
            </a:endParaRP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2233613" y="1657350"/>
            <a:ext cx="1797050" cy="1676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3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ADVO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KASI</a:t>
            </a:r>
          </a:p>
          <a:p>
            <a:pPr algn="ctr" eaLnBrk="1" hangingPunct="1">
              <a:buFontTx/>
              <a:buNone/>
            </a:pPr>
            <a:endParaRPr lang="en-US" sz="2000">
              <a:latin typeface="Arial Black" pitchFamily="34" charset="0"/>
            </a:endParaRP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2286000" y="4572000"/>
            <a:ext cx="1752600" cy="2286000"/>
          </a:xfrm>
          <a:prstGeom prst="rect">
            <a:avLst/>
          </a:prstGeom>
          <a:solidFill>
            <a:srgbClr val="99CC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2 </a:t>
            </a:r>
          </a:p>
          <a:p>
            <a:pPr algn="ctr" eaLnBrk="1" hangingPunct="1">
              <a:buFontTx/>
              <a:buNone/>
            </a:pPr>
            <a:r>
              <a:rPr lang="en-US" sz="1800">
                <a:latin typeface="Arial Black" pitchFamily="34" charset="0"/>
              </a:rPr>
              <a:t>REORIENTASI</a:t>
            </a:r>
          </a:p>
          <a:p>
            <a:pPr algn="ctr" eaLnBrk="1" hangingPunct="1">
              <a:buFontTx/>
              <a:buNone/>
            </a:pPr>
            <a:r>
              <a:rPr lang="en-US" sz="1800">
                <a:latin typeface="Arial Black" pitchFamily="34" charset="0"/>
              </a:rPr>
              <a:t>PLYN KES.&amp;</a:t>
            </a:r>
          </a:p>
          <a:p>
            <a:pPr algn="ctr" eaLnBrk="1" hangingPunct="1">
              <a:buFontTx/>
              <a:buNone/>
            </a:pPr>
            <a:r>
              <a:rPr lang="en-US" sz="1800">
                <a:latin typeface="Arial Black" pitchFamily="34" charset="0"/>
              </a:rPr>
              <a:t>PENINGKATAN</a:t>
            </a:r>
          </a:p>
          <a:p>
            <a:pPr algn="ctr" eaLnBrk="1" hangingPunct="1">
              <a:buFontTx/>
              <a:buNone/>
            </a:pPr>
            <a:r>
              <a:rPr lang="en-US" sz="1800">
                <a:latin typeface="Arial Black" pitchFamily="34" charset="0"/>
              </a:rPr>
              <a:t>PERSONAL</a:t>
            </a:r>
          </a:p>
          <a:p>
            <a:pPr algn="ctr" eaLnBrk="1" hangingPunct="1">
              <a:buFontTx/>
              <a:buNone/>
            </a:pPr>
            <a:r>
              <a:rPr lang="en-US" sz="1800">
                <a:latin typeface="Arial Black" pitchFamily="34" charset="0"/>
              </a:rPr>
              <a:t> SKILL</a:t>
            </a:r>
          </a:p>
          <a:p>
            <a:pPr algn="ctr" eaLnBrk="1" hangingPunct="1">
              <a:buFontTx/>
              <a:buNone/>
            </a:pPr>
            <a:endParaRPr lang="en-US" sz="1800">
              <a:latin typeface="Arial Black" pitchFamily="34" charset="0"/>
            </a:endParaRPr>
          </a:p>
        </p:txBody>
      </p:sp>
      <p:sp>
        <p:nvSpPr>
          <p:cNvPr id="128007" name="AutoShape 7"/>
          <p:cNvSpPr>
            <a:spLocks noChangeArrowheads="1"/>
          </p:cNvSpPr>
          <p:nvPr/>
        </p:nvSpPr>
        <p:spPr bwMode="auto">
          <a:xfrm>
            <a:off x="288925" y="2909888"/>
            <a:ext cx="1947863" cy="1965325"/>
          </a:xfrm>
          <a:prstGeom prst="homePlate">
            <a:avLst>
              <a:gd name="adj" fmla="val 25000"/>
            </a:avLst>
          </a:prstGeom>
          <a:solidFill>
            <a:srgbClr val="CC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4.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ALIANSI 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STRATEGIS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KEMITRA-</a:t>
            </a:r>
          </a:p>
          <a:p>
            <a:pPr algn="ctr" eaLnBrk="1" hangingPunct="1">
              <a:buFontTx/>
              <a:buNone/>
            </a:pPr>
            <a:r>
              <a:rPr lang="en-US" sz="2000">
                <a:latin typeface="Arial Black" pitchFamily="34" charset="0"/>
              </a:rPr>
              <a:t>AN</a:t>
            </a:r>
          </a:p>
        </p:txBody>
      </p:sp>
      <p:sp>
        <p:nvSpPr>
          <p:cNvPr id="128008" name="Line 8"/>
          <p:cNvSpPr>
            <a:spLocks noChangeShapeType="1"/>
          </p:cNvSpPr>
          <p:nvPr/>
        </p:nvSpPr>
        <p:spPr bwMode="auto">
          <a:xfrm>
            <a:off x="2232025" y="3868738"/>
            <a:ext cx="1887538" cy="42862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09" name="Line 9"/>
          <p:cNvSpPr>
            <a:spLocks noChangeShapeType="1"/>
          </p:cNvSpPr>
          <p:nvPr/>
        </p:nvSpPr>
        <p:spPr bwMode="auto">
          <a:xfrm>
            <a:off x="1217613" y="2314575"/>
            <a:ext cx="1000125" cy="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0" name="Line 10"/>
          <p:cNvSpPr>
            <a:spLocks noChangeShapeType="1"/>
          </p:cNvSpPr>
          <p:nvPr/>
        </p:nvSpPr>
        <p:spPr bwMode="auto">
          <a:xfrm flipH="1" flipV="1">
            <a:off x="1187450" y="2286000"/>
            <a:ext cx="14288" cy="623888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1" name="Line 11"/>
          <p:cNvSpPr>
            <a:spLocks noChangeShapeType="1"/>
          </p:cNvSpPr>
          <p:nvPr/>
        </p:nvSpPr>
        <p:spPr bwMode="auto">
          <a:xfrm flipV="1">
            <a:off x="1195388" y="4867275"/>
            <a:ext cx="15875" cy="63817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2" name="Line 12"/>
          <p:cNvSpPr>
            <a:spLocks noChangeShapeType="1"/>
          </p:cNvSpPr>
          <p:nvPr/>
        </p:nvSpPr>
        <p:spPr bwMode="auto">
          <a:xfrm>
            <a:off x="1219200" y="5486400"/>
            <a:ext cx="1022350" cy="23813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3" name="Line 13"/>
          <p:cNvSpPr>
            <a:spLocks noChangeShapeType="1"/>
          </p:cNvSpPr>
          <p:nvPr/>
        </p:nvSpPr>
        <p:spPr bwMode="auto">
          <a:xfrm flipV="1">
            <a:off x="6045200" y="4005263"/>
            <a:ext cx="687388" cy="4762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4" name="Line 14"/>
          <p:cNvSpPr>
            <a:spLocks noChangeShapeType="1"/>
          </p:cNvSpPr>
          <p:nvPr/>
        </p:nvSpPr>
        <p:spPr bwMode="auto">
          <a:xfrm flipV="1">
            <a:off x="4068763" y="2371725"/>
            <a:ext cx="1857375" cy="14288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5" name="Line 15"/>
          <p:cNvSpPr>
            <a:spLocks noChangeShapeType="1"/>
          </p:cNvSpPr>
          <p:nvPr/>
        </p:nvSpPr>
        <p:spPr bwMode="auto">
          <a:xfrm flipV="1">
            <a:off x="4121150" y="5486400"/>
            <a:ext cx="1898650" cy="23813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5867400" y="2362200"/>
            <a:ext cx="762000" cy="1447800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7" name="Line 17"/>
          <p:cNvSpPr>
            <a:spLocks noChangeShapeType="1"/>
          </p:cNvSpPr>
          <p:nvPr/>
        </p:nvSpPr>
        <p:spPr bwMode="auto">
          <a:xfrm flipV="1">
            <a:off x="6021388" y="4191000"/>
            <a:ext cx="608012" cy="1290638"/>
          </a:xfrm>
          <a:prstGeom prst="line">
            <a:avLst/>
          </a:prstGeom>
          <a:noFill/>
          <a:ln w="76200">
            <a:solidFill>
              <a:srgbClr val="66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8" name="Line 18"/>
          <p:cNvSpPr>
            <a:spLocks noChangeShapeType="1"/>
          </p:cNvSpPr>
          <p:nvPr/>
        </p:nvSpPr>
        <p:spPr bwMode="auto">
          <a:xfrm flipH="1" flipV="1">
            <a:off x="3124200" y="4191000"/>
            <a:ext cx="0" cy="355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19" name="Line 19"/>
          <p:cNvSpPr>
            <a:spLocks noChangeShapeType="1"/>
          </p:cNvSpPr>
          <p:nvPr/>
        </p:nvSpPr>
        <p:spPr bwMode="auto">
          <a:xfrm flipV="1">
            <a:off x="3119438" y="3351213"/>
            <a:ext cx="0" cy="333375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20" name="Line 20"/>
          <p:cNvSpPr>
            <a:spLocks noChangeShapeType="1"/>
          </p:cNvSpPr>
          <p:nvPr/>
        </p:nvSpPr>
        <p:spPr bwMode="auto">
          <a:xfrm flipV="1">
            <a:off x="3125788" y="4171950"/>
            <a:ext cx="97155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21" name="Line 21"/>
          <p:cNvSpPr>
            <a:spLocks noChangeShapeType="1"/>
          </p:cNvSpPr>
          <p:nvPr/>
        </p:nvSpPr>
        <p:spPr bwMode="auto">
          <a:xfrm flipV="1">
            <a:off x="3121025" y="3640138"/>
            <a:ext cx="957263" cy="127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28022" name="Rectangle 22"/>
          <p:cNvSpPr>
            <a:spLocks noChangeArrowheads="1"/>
          </p:cNvSpPr>
          <p:nvPr/>
        </p:nvSpPr>
        <p:spPr bwMode="auto">
          <a:xfrm>
            <a:off x="6705600" y="2667000"/>
            <a:ext cx="2209800" cy="2667000"/>
          </a:xfrm>
          <a:prstGeom prst="rect">
            <a:avLst/>
          </a:prstGeom>
          <a:solidFill>
            <a:srgbClr val="CCFFFF"/>
          </a:solidFill>
          <a:ln w="1905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>
                <a:solidFill>
                  <a:srgbClr val="008000"/>
                </a:solidFill>
                <a:latin typeface="Arial Black" pitchFamily="34" charset="0"/>
              </a:rPr>
              <a:t>Masyarakat  </a:t>
            </a:r>
          </a:p>
          <a:p>
            <a:pPr algn="ctr">
              <a:buFontTx/>
              <a:buNone/>
            </a:pPr>
            <a:r>
              <a:rPr lang="en-US" sz="2000">
                <a:solidFill>
                  <a:srgbClr val="008000"/>
                </a:solidFill>
                <a:latin typeface="Arial Black" pitchFamily="34" charset="0"/>
              </a:rPr>
              <a:t>optimal</a:t>
            </a:r>
          </a:p>
          <a:p>
            <a:pPr algn="ctr">
              <a:buFontTx/>
              <a:buNone/>
            </a:pPr>
            <a:r>
              <a:rPr lang="en-US" sz="2000">
                <a:solidFill>
                  <a:srgbClr val="008000"/>
                </a:solidFill>
                <a:latin typeface="Arial Black" pitchFamily="34" charset="0"/>
              </a:rPr>
              <a:t>MANDIRI</a:t>
            </a:r>
          </a:p>
          <a:p>
            <a:pPr algn="ctr">
              <a:buFontTx/>
              <a:buNone/>
            </a:pPr>
            <a:r>
              <a:rPr lang="en-US" sz="2000">
                <a:solidFill>
                  <a:srgbClr val="008000"/>
                </a:solidFill>
                <a:latin typeface="Arial Black" pitchFamily="34" charset="0"/>
              </a:rPr>
              <a:t>BERDAYA</a:t>
            </a:r>
          </a:p>
          <a:p>
            <a:pPr algn="ctr">
              <a:buFontTx/>
              <a:buNone/>
            </a:pPr>
            <a:r>
              <a:rPr lang="en-US" sz="2000">
                <a:solidFill>
                  <a:srgbClr val="008000"/>
                </a:solidFill>
                <a:latin typeface="Arial Black" pitchFamily="34" charset="0"/>
              </a:rPr>
              <a:t>untuk</a:t>
            </a:r>
          </a:p>
          <a:p>
            <a:pPr algn="ctr">
              <a:buFontTx/>
              <a:buNone/>
            </a:pPr>
            <a:r>
              <a:rPr lang="en-US" sz="2000">
                <a:solidFill>
                  <a:srgbClr val="008000"/>
                </a:solidFill>
                <a:latin typeface="Arial Black" pitchFamily="34" charset="0"/>
              </a:rPr>
              <a:t>KESEHATANNYA</a:t>
            </a:r>
          </a:p>
        </p:txBody>
      </p:sp>
      <p:sp>
        <p:nvSpPr>
          <p:cNvPr id="128023" name="Text Box 23"/>
          <p:cNvSpPr txBox="1">
            <a:spLocks noChangeArrowheads="1"/>
          </p:cNvSpPr>
          <p:nvPr/>
        </p:nvSpPr>
        <p:spPr bwMode="auto">
          <a:xfrm>
            <a:off x="6553200" y="1600200"/>
            <a:ext cx="218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buFontTx/>
              <a:buNone/>
            </a:pPr>
            <a:r>
              <a:rPr lang="en-US" sz="2000" i="1">
                <a:solidFill>
                  <a:srgbClr val="990099"/>
                </a:solidFill>
                <a:latin typeface="Arial Black" pitchFamily="34" charset="0"/>
              </a:rPr>
              <a:t>MASYARAKAT</a:t>
            </a:r>
          </a:p>
          <a:p>
            <a:pPr algn="ctr">
              <a:buFontTx/>
              <a:buNone/>
            </a:pPr>
            <a:r>
              <a:rPr lang="en-US" sz="2000" i="1">
                <a:solidFill>
                  <a:srgbClr val="990099"/>
                </a:solidFill>
                <a:latin typeface="Arial Black" pitchFamily="34" charset="0"/>
              </a:rPr>
              <a:t>MENOLONG</a:t>
            </a:r>
          </a:p>
          <a:p>
            <a:pPr algn="ctr">
              <a:buFontTx/>
              <a:buNone/>
            </a:pPr>
            <a:r>
              <a:rPr lang="en-US" sz="2000" i="1">
                <a:solidFill>
                  <a:srgbClr val="990099"/>
                </a:solidFill>
                <a:latin typeface="Arial Black" pitchFamily="34" charset="0"/>
              </a:rPr>
              <a:t>DIRI SENDIRI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152400"/>
            <a:ext cx="7924800" cy="914400"/>
          </a:xfrm>
          <a:solidFill>
            <a:srgbClr val="CCECFF"/>
          </a:solidFill>
          <a:ln>
            <a:solidFill>
              <a:srgbClr val="0000CC"/>
            </a:solidFill>
          </a:ln>
        </p:spPr>
        <p:txBody>
          <a:bodyPr/>
          <a:lstStyle/>
          <a:p>
            <a:pPr algn="ctr"/>
            <a:r>
              <a:rPr lang="en-US" sz="2400" b="1" smtClean="0">
                <a:solidFill>
                  <a:srgbClr val="0000FF"/>
                </a:solidFill>
                <a:latin typeface="Trebuchet MS" pitchFamily="34" charset="0"/>
              </a:rPr>
              <a:t>STRATEGI</a:t>
            </a:r>
            <a:r>
              <a:rPr lang="en-US" sz="2400" b="1" smtClean="0">
                <a:solidFill>
                  <a:schemeClr val="tx1"/>
                </a:solidFill>
                <a:latin typeface="Trebuchet MS" pitchFamily="34" charset="0"/>
              </a:rPr>
              <a:t> </a:t>
            </a:r>
            <a:r>
              <a:rPr lang="en-US" sz="2400" b="1" smtClean="0">
                <a:solidFill>
                  <a:srgbClr val="000066"/>
                </a:solidFill>
                <a:latin typeface="Trebuchet MS" pitchFamily="34" charset="0"/>
              </a:rPr>
              <a:t>MERANCANG RENCANA AKSI </a:t>
            </a:r>
            <a:br>
              <a:rPr lang="en-US" sz="2400" b="1" smtClean="0">
                <a:solidFill>
                  <a:srgbClr val="000066"/>
                </a:solidFill>
                <a:latin typeface="Trebuchet MS" pitchFamily="34" charset="0"/>
              </a:rPr>
            </a:br>
            <a:r>
              <a:rPr lang="en-US" sz="2400" b="1" smtClean="0">
                <a:solidFill>
                  <a:srgbClr val="000066"/>
                </a:solidFill>
                <a:latin typeface="Trebuchet MS" pitchFamily="34" charset="0"/>
              </a:rPr>
              <a:t>( R.U.K &amp; R.P.K) - (Langkah-langkah Pokok)</a:t>
            </a:r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auto">
          <a:xfrm>
            <a:off x="152400" y="1981200"/>
            <a:ext cx="2743200" cy="990600"/>
          </a:xfrm>
          <a:prstGeom prst="rect">
            <a:avLst/>
          </a:prstGeom>
          <a:solidFill>
            <a:srgbClr val="CCFFFF"/>
          </a:solidFill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1600" b="1"/>
              <a:t>1. Mempelajari  latar</a:t>
            </a:r>
          </a:p>
          <a:p>
            <a:pPr algn="ctr" eaLnBrk="1" hangingPunct="1">
              <a:buFontTx/>
              <a:buNone/>
            </a:pPr>
            <a:r>
              <a:rPr lang="en-US" sz="1600" b="1"/>
              <a:t>belakang mengapa</a:t>
            </a:r>
          </a:p>
          <a:p>
            <a:pPr algn="ctr" eaLnBrk="1" hangingPunct="1">
              <a:buFontTx/>
              <a:buNone/>
            </a:pPr>
            <a:r>
              <a:rPr lang="en-US" sz="1600" b="1"/>
              <a:t>Perlu Penggerakan dgn</a:t>
            </a:r>
          </a:p>
          <a:p>
            <a:pPr algn="ctr" eaLnBrk="1" hangingPunct="1">
              <a:buFontTx/>
              <a:buNone/>
            </a:pPr>
            <a:r>
              <a:rPr lang="en-US" sz="1600" b="1"/>
              <a:t>Analisa/Kaian</a:t>
            </a:r>
            <a:endParaRPr lang="en-US" sz="1600" b="1">
              <a:solidFill>
                <a:srgbClr val="D60093"/>
              </a:solidFill>
            </a:endParaRPr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152400" y="3200400"/>
            <a:ext cx="2743200" cy="838200"/>
          </a:xfrm>
          <a:prstGeom prst="rect">
            <a:avLst/>
          </a:prstGeom>
          <a:solidFill>
            <a:srgbClr val="FFFF99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1800" b="1"/>
              <a:t>2. Mempelajari satu-</a:t>
            </a:r>
          </a:p>
          <a:p>
            <a:pPr algn="ctr" eaLnBrk="1" hangingPunct="1">
              <a:buFontTx/>
              <a:buNone/>
            </a:pPr>
            <a:r>
              <a:rPr lang="en-US" sz="1800" b="1"/>
              <a:t>an Unit kerja terkait:</a:t>
            </a:r>
          </a:p>
          <a:p>
            <a:pPr algn="ctr" eaLnBrk="1" hangingPunct="1">
              <a:buFontTx/>
              <a:buNone/>
            </a:pPr>
            <a:r>
              <a:rPr lang="en-US" sz="1800" b="1"/>
              <a:t> keadaan &amp; potensinya</a:t>
            </a:r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152400" y="5410200"/>
            <a:ext cx="2743200" cy="1143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 b="1"/>
              <a:t>4. Mempelajari SD 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yg ada ((tenaga,dana,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sarana,waktu, dll)</a:t>
            </a:r>
          </a:p>
        </p:txBody>
      </p:sp>
      <p:sp>
        <p:nvSpPr>
          <p:cNvPr id="130054" name="AutoShape 6"/>
          <p:cNvSpPr>
            <a:spLocks noChangeArrowheads="1"/>
          </p:cNvSpPr>
          <p:nvPr/>
        </p:nvSpPr>
        <p:spPr bwMode="auto">
          <a:xfrm>
            <a:off x="3200400" y="1295400"/>
            <a:ext cx="3657600" cy="5334000"/>
          </a:xfrm>
          <a:prstGeom prst="homePlat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endParaRPr lang="id-ID" sz="1800"/>
          </a:p>
        </p:txBody>
      </p:sp>
      <p:sp>
        <p:nvSpPr>
          <p:cNvPr id="130055" name="Oval 7"/>
          <p:cNvSpPr>
            <a:spLocks noChangeArrowheads="1"/>
          </p:cNvSpPr>
          <p:nvPr/>
        </p:nvSpPr>
        <p:spPr bwMode="auto">
          <a:xfrm>
            <a:off x="6934200" y="1905000"/>
            <a:ext cx="2133600" cy="47244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b="1"/>
              <a:t>5. 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Merumuskan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Tujuan, 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Sasaran &amp;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Indikator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Perencanaan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RUK &amp; RPK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Promosi 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Kesehatan</a:t>
            </a:r>
          </a:p>
          <a:p>
            <a:pPr algn="ctr" eaLnBrk="1" hangingPunct="1">
              <a:buFontTx/>
              <a:buNone/>
            </a:pPr>
            <a:r>
              <a:rPr lang="en-US" b="1">
                <a:solidFill>
                  <a:srgbClr val="0000CC"/>
                </a:solidFill>
              </a:rPr>
              <a:t>utk P,T.M</a:t>
            </a:r>
          </a:p>
          <a:p>
            <a:pPr algn="ctr" eaLnBrk="1" hangingPunct="1">
              <a:buFontTx/>
              <a:buNone/>
            </a:pPr>
            <a:endParaRPr lang="en-US" sz="1800" b="1">
              <a:solidFill>
                <a:srgbClr val="D60093"/>
              </a:solidFill>
            </a:endParaRP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auto">
          <a:xfrm>
            <a:off x="3276600" y="1752600"/>
            <a:ext cx="2590800" cy="1143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1600" b="1"/>
              <a:t>6. Merancang  </a:t>
            </a:r>
          </a:p>
          <a:p>
            <a:pPr algn="ctr" eaLnBrk="1" hangingPunct="1">
              <a:buFontTx/>
              <a:buNone/>
            </a:pPr>
            <a:r>
              <a:rPr lang="en-US" sz="1600" b="1"/>
              <a:t>Proses pelaksanaan</a:t>
            </a:r>
          </a:p>
          <a:p>
            <a:pPr algn="ctr" eaLnBrk="1" hangingPunct="1">
              <a:buFontTx/>
              <a:buNone/>
            </a:pPr>
            <a:r>
              <a:rPr lang="en-US" sz="1600" b="1"/>
              <a:t>Rencana Aksi</a:t>
            </a:r>
          </a:p>
          <a:p>
            <a:pPr algn="ctr" eaLnBrk="1" hangingPunct="1">
              <a:buFontTx/>
              <a:buNone/>
            </a:pPr>
            <a:r>
              <a:rPr lang="en-US" sz="1600" b="1"/>
              <a:t>(RUK&amp;RPK)</a:t>
            </a:r>
            <a:r>
              <a:rPr lang="en-US" sz="1600"/>
              <a:t> </a:t>
            </a:r>
          </a:p>
          <a:p>
            <a:pPr algn="ctr" eaLnBrk="1" hangingPunct="1">
              <a:buFontTx/>
              <a:buNone/>
            </a:pPr>
            <a:r>
              <a:rPr lang="en-US" sz="1600" b="1"/>
              <a:t>yg terukur</a:t>
            </a:r>
            <a:r>
              <a:rPr lang="en-US" sz="1800" b="1"/>
              <a:t> </a:t>
            </a:r>
          </a:p>
        </p:txBody>
      </p:sp>
      <p:sp>
        <p:nvSpPr>
          <p:cNvPr id="130057" name="Rectangle 9"/>
          <p:cNvSpPr>
            <a:spLocks noChangeArrowheads="1"/>
          </p:cNvSpPr>
          <p:nvPr/>
        </p:nvSpPr>
        <p:spPr bwMode="auto">
          <a:xfrm>
            <a:off x="3276600" y="2971800"/>
            <a:ext cx="2590800" cy="1143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 b="1"/>
              <a:t>7. Memilih Strategi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Tata Kelola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 yg pas</a:t>
            </a:r>
          </a:p>
        </p:txBody>
      </p:sp>
      <p:sp>
        <p:nvSpPr>
          <p:cNvPr id="130058" name="Rectangle 10"/>
          <p:cNvSpPr>
            <a:spLocks noChangeArrowheads="1"/>
          </p:cNvSpPr>
          <p:nvPr/>
        </p:nvSpPr>
        <p:spPr bwMode="auto">
          <a:xfrm>
            <a:off x="3276600" y="4191000"/>
            <a:ext cx="2590800" cy="1143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 b="1"/>
              <a:t>8. Menyiapkan 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Dana/bahan/alat 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yg diperlukan</a:t>
            </a:r>
          </a:p>
        </p:txBody>
      </p:sp>
      <p:sp>
        <p:nvSpPr>
          <p:cNvPr id="130059" name="Rectangle 11"/>
          <p:cNvSpPr>
            <a:spLocks noChangeArrowheads="1"/>
          </p:cNvSpPr>
          <p:nvPr/>
        </p:nvSpPr>
        <p:spPr bwMode="auto">
          <a:xfrm>
            <a:off x="3276600" y="5410200"/>
            <a:ext cx="25908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2000" b="1"/>
              <a:t>9. Menyusun cara 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Monitoring &amp; Evaluasi</a:t>
            </a:r>
          </a:p>
          <a:p>
            <a:pPr algn="ctr" eaLnBrk="1" hangingPunct="1">
              <a:buFontTx/>
              <a:buNone/>
            </a:pPr>
            <a:r>
              <a:rPr lang="en-US" sz="2000" b="1"/>
              <a:t>dan tindak lanjut</a:t>
            </a:r>
          </a:p>
        </p:txBody>
      </p:sp>
      <p:sp>
        <p:nvSpPr>
          <p:cNvPr id="130060" name="Rectangle 12"/>
          <p:cNvSpPr>
            <a:spLocks noChangeArrowheads="1"/>
          </p:cNvSpPr>
          <p:nvPr/>
        </p:nvSpPr>
        <p:spPr bwMode="auto">
          <a:xfrm>
            <a:off x="76200" y="1295400"/>
            <a:ext cx="2895600" cy="53340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30061" name="Text Box 13"/>
          <p:cNvSpPr txBox="1">
            <a:spLocks noChangeArrowheads="1"/>
          </p:cNvSpPr>
          <p:nvPr/>
        </p:nvSpPr>
        <p:spPr bwMode="auto">
          <a:xfrm>
            <a:off x="228600" y="1295400"/>
            <a:ext cx="2667000" cy="466725"/>
          </a:xfrm>
          <a:prstGeom prst="rect">
            <a:avLst/>
          </a:prstGeom>
          <a:noFill/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b="1"/>
              <a:t>ASPEK INPUT</a:t>
            </a:r>
          </a:p>
        </p:txBody>
      </p:sp>
      <p:sp>
        <p:nvSpPr>
          <p:cNvPr id="130062" name="Text Box 14"/>
          <p:cNvSpPr txBox="1">
            <a:spLocks noChangeArrowheads="1"/>
          </p:cNvSpPr>
          <p:nvPr/>
        </p:nvSpPr>
        <p:spPr bwMode="auto">
          <a:xfrm>
            <a:off x="3276600" y="1295400"/>
            <a:ext cx="2598738" cy="466725"/>
          </a:xfrm>
          <a:prstGeom prst="rect">
            <a:avLst/>
          </a:prstGeom>
          <a:solidFill>
            <a:srgbClr val="CCFFCC"/>
          </a:soli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Tx/>
              <a:buNone/>
            </a:pPr>
            <a:r>
              <a:rPr lang="en-US" b="1">
                <a:solidFill>
                  <a:srgbClr val="008000"/>
                </a:solidFill>
              </a:rPr>
              <a:t>ASPEK PROSES</a:t>
            </a:r>
          </a:p>
        </p:txBody>
      </p:sp>
      <p:sp>
        <p:nvSpPr>
          <p:cNvPr id="130063" name="Text Box 15"/>
          <p:cNvSpPr txBox="1">
            <a:spLocks noChangeArrowheads="1"/>
          </p:cNvSpPr>
          <p:nvPr/>
        </p:nvSpPr>
        <p:spPr bwMode="auto">
          <a:xfrm>
            <a:off x="6400800" y="1295400"/>
            <a:ext cx="2649538" cy="4667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b="1">
                <a:solidFill>
                  <a:srgbClr val="3333FF"/>
                </a:solidFill>
              </a:rPr>
              <a:t>ASPEK OUTPUT</a:t>
            </a:r>
          </a:p>
        </p:txBody>
      </p:sp>
      <p:sp>
        <p:nvSpPr>
          <p:cNvPr id="130064" name="Rectangle 16"/>
          <p:cNvSpPr>
            <a:spLocks noChangeArrowheads="1"/>
          </p:cNvSpPr>
          <p:nvPr/>
        </p:nvSpPr>
        <p:spPr bwMode="auto">
          <a:xfrm>
            <a:off x="152400" y="4191000"/>
            <a:ext cx="2743200" cy="1143000"/>
          </a:xfrm>
          <a:prstGeom prst="rect">
            <a:avLst/>
          </a:prstGeom>
          <a:solidFill>
            <a:srgbClr val="00FF00"/>
          </a:solidFill>
          <a:ln w="9525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1800" b="1"/>
              <a:t>3. Menyusun kompe-</a:t>
            </a:r>
          </a:p>
          <a:p>
            <a:pPr algn="ctr" eaLnBrk="1" hangingPunct="1">
              <a:buFontTx/>
              <a:buNone/>
            </a:pPr>
            <a:r>
              <a:rPr lang="en-US" sz="1800" b="1"/>
              <a:t>tensi yg diharapkan </a:t>
            </a:r>
          </a:p>
          <a:p>
            <a:pPr algn="ctr" eaLnBrk="1" hangingPunct="1">
              <a:buFontTx/>
              <a:buNone/>
            </a:pPr>
            <a:r>
              <a:rPr lang="en-US" sz="1800" b="1"/>
              <a:t>dari SDM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2910" y="0"/>
            <a:ext cx="6691330" cy="1500174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0066"/>
                </a:solidFill>
                <a:latin typeface="Trebuchet MS" pitchFamily="34" charset="0"/>
              </a:rPr>
              <a:t>APA YANG PERLU DI</a:t>
            </a:r>
            <a:br>
              <a:rPr lang="en-US" sz="2400" b="1" dirty="0" smtClean="0">
                <a:solidFill>
                  <a:srgbClr val="000066"/>
                </a:solidFill>
                <a:latin typeface="Trebuchet MS" pitchFamily="34" charset="0"/>
              </a:rPr>
            </a:br>
            <a:r>
              <a:rPr lang="en-US" sz="2400" b="1" i="1" dirty="0" smtClean="0">
                <a:solidFill>
                  <a:srgbClr val="000066"/>
                </a:solidFill>
                <a:latin typeface="Comic Sans MS"/>
              </a:rPr>
              <a:t>”</a:t>
            </a:r>
            <a:r>
              <a:rPr lang="en-US" sz="2400" b="1" i="1" dirty="0" smtClean="0">
                <a:solidFill>
                  <a:srgbClr val="000066"/>
                </a:solidFill>
                <a:latin typeface="Trebuchet MS" pitchFamily="34" charset="0"/>
              </a:rPr>
              <a:t>SHARING</a:t>
            </a:r>
            <a:r>
              <a:rPr lang="en-US" sz="2400" b="1" i="1" dirty="0" smtClean="0">
                <a:solidFill>
                  <a:srgbClr val="000066"/>
                </a:solidFill>
                <a:latin typeface="Comic Sans MS"/>
              </a:rPr>
              <a:t>”</a:t>
            </a:r>
            <a:r>
              <a:rPr lang="en-US" sz="2400" b="1" dirty="0" smtClean="0">
                <a:solidFill>
                  <a:srgbClr val="000066"/>
                </a:solidFill>
                <a:latin typeface="Trebuchet MS" pitchFamily="34" charset="0"/>
              </a:rPr>
              <a:t> DIDISKUSIKAN &amp; DISEPAKATI?</a:t>
            </a:r>
            <a:br>
              <a:rPr lang="en-US" sz="2400" b="1" dirty="0" smtClean="0">
                <a:solidFill>
                  <a:srgbClr val="000066"/>
                </a:solidFill>
                <a:latin typeface="Trebuchet MS" pitchFamily="34" charset="0"/>
              </a:rPr>
            </a:br>
            <a:r>
              <a:rPr lang="en-US" sz="2400" b="1" dirty="0" smtClean="0">
                <a:solidFill>
                  <a:srgbClr val="000066"/>
                </a:solidFill>
                <a:latin typeface="Trebuchet MS" pitchFamily="34" charset="0"/>
              </a:rPr>
              <a:t>(Expectation)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610100"/>
            <a:ext cx="9144000" cy="1890734"/>
          </a:xfrm>
          <a:solidFill>
            <a:srgbClr val="CCFFCC"/>
          </a:solidFill>
          <a:ln w="38100">
            <a:solidFill>
              <a:srgbClr val="00008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500" b="1" dirty="0" smtClean="0">
              <a:solidFill>
                <a:srgbClr val="000066"/>
              </a:solidFill>
              <a:latin typeface="Trebuchet MS" pitchFamily="34" charset="0"/>
            </a:endParaRPr>
          </a:p>
          <a:p>
            <a:pPr>
              <a:lnSpc>
                <a:spcPct val="80000"/>
              </a:lnSpc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Fokus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saya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bersama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unit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kerja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saya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menghadapi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realitas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masalah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Kes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/PTM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yg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dihadapi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masy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?</a:t>
            </a:r>
          </a:p>
          <a:p>
            <a:pPr>
              <a:lnSpc>
                <a:spcPct val="80000"/>
              </a:lnSpc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Kesepakatan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utk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Penggerakan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sesama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rekan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kerja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saya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sbg.suatu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tim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dinamis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mencari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solusi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bersama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masyarakat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?</a:t>
            </a:r>
          </a:p>
          <a:p>
            <a:pPr>
              <a:lnSpc>
                <a:spcPct val="80000"/>
              </a:lnSpc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Antisipasi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Kendala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&amp;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Strategi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Akselerasi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utk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menyelenggarakan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“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Intervensi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dgn.RUK &amp;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RPKPromKe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/PTM s ”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tsb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.?</a:t>
            </a:r>
          </a:p>
          <a:p>
            <a:pPr>
              <a:lnSpc>
                <a:spcPct val="80000"/>
              </a:lnSpc>
              <a:buClr>
                <a:srgbClr val="0000FF"/>
              </a:buClr>
              <a:buFont typeface="Wingdings" pitchFamily="2" charset="2"/>
              <a:buAutoNum type="arabicPeriod"/>
            </a:pP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Prioritas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Rencana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Aksi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RUK &amp; RPK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yg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harus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di”Operasionalkan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”,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Sesuai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dgn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ekspektasi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 </a:t>
            </a:r>
            <a:r>
              <a:rPr lang="en-US" sz="1400" dirty="0" err="1" smtClean="0">
                <a:solidFill>
                  <a:srgbClr val="000066"/>
                </a:solidFill>
                <a:latin typeface="Arial" pitchFamily="34" charset="0"/>
              </a:rPr>
              <a:t>masy</a:t>
            </a:r>
            <a:r>
              <a:rPr lang="en-US" sz="1400" dirty="0" smtClean="0">
                <a:solidFill>
                  <a:srgbClr val="000066"/>
                </a:solidFill>
                <a:latin typeface="Arial" pitchFamily="34" charset="0"/>
              </a:rPr>
              <a:t>/</a:t>
            </a:r>
            <a:r>
              <a:rPr lang="en-US" sz="1400" i="1" dirty="0" smtClean="0">
                <a:solidFill>
                  <a:srgbClr val="000066"/>
                </a:solidFill>
                <a:latin typeface="Arial" pitchFamily="34" charset="0"/>
              </a:rPr>
              <a:t>demand site?</a:t>
            </a:r>
          </a:p>
          <a:p>
            <a:pPr>
              <a:lnSpc>
                <a:spcPct val="80000"/>
              </a:lnSpc>
            </a:pPr>
            <a:endParaRPr lang="en-US" sz="1400" dirty="0" smtClean="0">
              <a:solidFill>
                <a:srgbClr val="000066"/>
              </a:solidFill>
              <a:latin typeface="Arial" pitchFamily="34" charset="0"/>
            </a:endParaRPr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6143636" y="1000108"/>
            <a:ext cx="2362200" cy="2209800"/>
          </a:xfrm>
          <a:prstGeom prst="ellipse">
            <a:avLst/>
          </a:prstGeom>
          <a:solidFill>
            <a:srgbClr val="66FF66"/>
          </a:solidFill>
          <a:ln w="38100">
            <a:solidFill>
              <a:srgbClr val="8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endParaRPr lang="en-US" sz="2000" b="1" dirty="0">
              <a:solidFill>
                <a:srgbClr val="000066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000" b="1" dirty="0" err="1">
                <a:solidFill>
                  <a:srgbClr val="000066"/>
                </a:solidFill>
              </a:rPr>
              <a:t>Merancang</a:t>
            </a:r>
            <a:r>
              <a:rPr lang="en-US" sz="2000" b="1" dirty="0">
                <a:solidFill>
                  <a:srgbClr val="000066"/>
                </a:solidFill>
              </a:rPr>
              <a:t> &amp;</a:t>
            </a:r>
          </a:p>
          <a:p>
            <a:pPr algn="ctr" eaLnBrk="1" hangingPunct="1">
              <a:buFontTx/>
              <a:buNone/>
            </a:pPr>
            <a:r>
              <a:rPr lang="en-US" sz="2000" b="1" dirty="0" err="1">
                <a:solidFill>
                  <a:srgbClr val="000066"/>
                </a:solidFill>
              </a:rPr>
              <a:t>Menyelenggarakan</a:t>
            </a:r>
            <a:endParaRPr lang="en-US" sz="2000" b="1" dirty="0">
              <a:solidFill>
                <a:srgbClr val="000066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000" b="1" dirty="0">
                <a:solidFill>
                  <a:srgbClr val="000066"/>
                </a:solidFill>
              </a:rPr>
              <a:t>“RUK &amp; RPK”-</a:t>
            </a:r>
          </a:p>
          <a:p>
            <a:pPr algn="ctr" eaLnBrk="1" hangingPunct="1">
              <a:buFontTx/>
              <a:buNone/>
            </a:pPr>
            <a:r>
              <a:rPr lang="en-US" sz="2000" b="1" dirty="0" err="1">
                <a:solidFill>
                  <a:srgbClr val="000066"/>
                </a:solidFill>
              </a:rPr>
              <a:t>PromKes</a:t>
            </a:r>
            <a:r>
              <a:rPr lang="en-US" sz="2000" b="1" dirty="0">
                <a:solidFill>
                  <a:srgbClr val="000066"/>
                </a:solidFill>
              </a:rPr>
              <a:t> </a:t>
            </a:r>
            <a:r>
              <a:rPr lang="en-US" sz="2000" b="1" dirty="0" err="1">
                <a:solidFill>
                  <a:srgbClr val="000066"/>
                </a:solidFill>
              </a:rPr>
              <a:t>di</a:t>
            </a:r>
            <a:endParaRPr lang="en-US" sz="2000" b="1" dirty="0">
              <a:solidFill>
                <a:srgbClr val="000066"/>
              </a:solidFill>
            </a:endParaRPr>
          </a:p>
          <a:p>
            <a:pPr algn="ctr" eaLnBrk="1" hangingPunct="1">
              <a:buFontTx/>
              <a:buNone/>
            </a:pPr>
            <a:r>
              <a:rPr lang="en-US" sz="2000" b="1" dirty="0" err="1">
                <a:solidFill>
                  <a:srgbClr val="000066"/>
                </a:solidFill>
              </a:rPr>
              <a:t>Puskesmas</a:t>
            </a:r>
            <a:endParaRPr lang="en-US" sz="2000" b="1" dirty="0">
              <a:solidFill>
                <a:srgbClr val="000066"/>
              </a:solidFill>
            </a:endParaRPr>
          </a:p>
          <a:p>
            <a:pPr algn="ctr" eaLnBrk="1" hangingPunct="1">
              <a:buFontTx/>
              <a:buNone/>
            </a:pPr>
            <a:endParaRPr lang="en-US" sz="2000" b="1" dirty="0">
              <a:solidFill>
                <a:srgbClr val="000066"/>
              </a:solidFill>
            </a:endParaRPr>
          </a:p>
          <a:p>
            <a:pPr algn="ctr" eaLnBrk="1" hangingPunct="1">
              <a:buFontTx/>
              <a:buNone/>
            </a:pPr>
            <a:endParaRPr lang="en-US" sz="2000" b="1" dirty="0">
              <a:solidFill>
                <a:srgbClr val="000066"/>
              </a:solidFill>
            </a:endParaRP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3429000" y="2571744"/>
            <a:ext cx="2286000" cy="1785950"/>
          </a:xfrm>
          <a:prstGeom prst="rect">
            <a:avLst/>
          </a:prstGeom>
          <a:solidFill>
            <a:srgbClr val="99CCFF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1800" b="1" dirty="0" err="1"/>
              <a:t>Penyesuaian</a:t>
            </a:r>
            <a:endParaRPr lang="en-US" sz="1800" b="1" dirty="0"/>
          </a:p>
          <a:p>
            <a:pPr algn="ctr" eaLnBrk="1" hangingPunct="1">
              <a:buFontTx/>
              <a:buNone/>
            </a:pPr>
            <a:r>
              <a:rPr lang="en-US" sz="1800" b="1" dirty="0"/>
              <a:t>System, sub-system,</a:t>
            </a:r>
          </a:p>
          <a:p>
            <a:pPr algn="ctr" eaLnBrk="1" hangingPunct="1">
              <a:buFontTx/>
              <a:buNone/>
            </a:pPr>
            <a:r>
              <a:rPr lang="en-US" sz="1800" b="1" dirty="0" err="1"/>
              <a:t>analisa</a:t>
            </a:r>
            <a:r>
              <a:rPr lang="en-US" sz="1800" b="1" dirty="0"/>
              <a:t> </a:t>
            </a:r>
          </a:p>
          <a:p>
            <a:pPr algn="ctr" eaLnBrk="1" hangingPunct="1">
              <a:buFontTx/>
              <a:buNone/>
            </a:pPr>
            <a:r>
              <a:rPr lang="en-US" sz="1800" b="1" dirty="0"/>
              <a:t>&amp; </a:t>
            </a:r>
            <a:r>
              <a:rPr lang="en-US" sz="1800" b="1" dirty="0" err="1"/>
              <a:t>Ketrampilan</a:t>
            </a:r>
            <a:r>
              <a:rPr lang="en-US" sz="1800" b="1" dirty="0"/>
              <a:t>/</a:t>
            </a:r>
          </a:p>
          <a:p>
            <a:pPr algn="ctr" eaLnBrk="1" hangingPunct="1">
              <a:buFontTx/>
              <a:buNone/>
            </a:pPr>
            <a:r>
              <a:rPr lang="en-US" sz="1800" b="1" dirty="0" err="1"/>
              <a:t>Kompetensi</a:t>
            </a:r>
            <a:r>
              <a:rPr lang="en-US" sz="1800" b="1" dirty="0"/>
              <a:t> </a:t>
            </a:r>
          </a:p>
          <a:p>
            <a:pPr algn="ctr" eaLnBrk="1" hangingPunct="1">
              <a:buFontTx/>
              <a:buNone/>
            </a:pPr>
            <a:r>
              <a:rPr lang="en-US" sz="1800" b="1" dirty="0" err="1"/>
              <a:t>Apa</a:t>
            </a:r>
            <a:r>
              <a:rPr lang="en-US" sz="1800" b="1" dirty="0"/>
              <a:t>?</a:t>
            </a: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 flipV="1">
            <a:off x="3429000" y="2000240"/>
            <a:ext cx="22860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72711" name="AutoShape 7"/>
          <p:cNvSpPr>
            <a:spLocks noChangeArrowheads="1"/>
          </p:cNvSpPr>
          <p:nvPr/>
        </p:nvSpPr>
        <p:spPr bwMode="auto">
          <a:xfrm>
            <a:off x="714348" y="1285860"/>
            <a:ext cx="2486052" cy="2409836"/>
          </a:xfrm>
          <a:prstGeom prst="flowChartDocument">
            <a:avLst/>
          </a:prstGeom>
          <a:solidFill>
            <a:srgbClr val="FFFF99"/>
          </a:solidFill>
          <a:ln w="38100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1800" b="1" dirty="0" err="1">
                <a:solidFill>
                  <a:srgbClr val="003300"/>
                </a:solidFill>
              </a:rPr>
              <a:t>Kajian</a:t>
            </a:r>
            <a:r>
              <a:rPr lang="en-US" sz="1800" b="1" dirty="0">
                <a:solidFill>
                  <a:srgbClr val="003300"/>
                </a:solidFill>
              </a:rPr>
              <a:t> An-Sit</a:t>
            </a:r>
          </a:p>
          <a:p>
            <a:pPr algn="ctr" eaLnBrk="1" hangingPunct="1">
              <a:buFontTx/>
              <a:buNone/>
            </a:pPr>
            <a:r>
              <a:rPr lang="en-US" sz="1800" b="1" dirty="0" err="1" smtClean="0">
                <a:solidFill>
                  <a:srgbClr val="003300"/>
                </a:solidFill>
              </a:rPr>
              <a:t>Perilaku</a:t>
            </a:r>
            <a:r>
              <a:rPr lang="en-US" sz="1800" b="1" dirty="0" smtClean="0">
                <a:solidFill>
                  <a:srgbClr val="003300"/>
                </a:solidFill>
              </a:rPr>
              <a:t>, </a:t>
            </a:r>
            <a:r>
              <a:rPr lang="en-US" sz="1800" b="1" dirty="0" err="1" smtClean="0">
                <a:solidFill>
                  <a:srgbClr val="003300"/>
                </a:solidFill>
              </a:rPr>
              <a:t>Sarana</a:t>
            </a:r>
            <a:r>
              <a:rPr lang="en-US" sz="1800" b="1" dirty="0" smtClean="0">
                <a:solidFill>
                  <a:srgbClr val="003300"/>
                </a:solidFill>
              </a:rPr>
              <a:t>-</a:t>
            </a:r>
          </a:p>
          <a:p>
            <a:pPr algn="ctr" eaLnBrk="1" hangingPunct="1">
              <a:buFontTx/>
              <a:buNone/>
            </a:pPr>
            <a:r>
              <a:rPr lang="en-US" sz="1800" b="1" dirty="0" err="1" smtClean="0">
                <a:solidFill>
                  <a:srgbClr val="003300"/>
                </a:solidFill>
              </a:rPr>
              <a:t>Prasarana</a:t>
            </a:r>
            <a:r>
              <a:rPr lang="en-US" sz="1800" b="1" dirty="0" smtClean="0">
                <a:solidFill>
                  <a:srgbClr val="003300"/>
                </a:solidFill>
              </a:rPr>
              <a:t> &amp;  </a:t>
            </a:r>
          </a:p>
          <a:p>
            <a:pPr algn="ctr" eaLnBrk="1" hangingPunct="1">
              <a:buFontTx/>
              <a:buNone/>
            </a:pPr>
            <a:r>
              <a:rPr lang="en-US" sz="1800" b="1" dirty="0" err="1" smtClean="0">
                <a:solidFill>
                  <a:srgbClr val="003300"/>
                </a:solidFill>
              </a:rPr>
              <a:t>ketrampilan</a:t>
            </a:r>
            <a:r>
              <a:rPr lang="en-US" sz="1800" b="1" dirty="0" smtClean="0">
                <a:solidFill>
                  <a:srgbClr val="003300"/>
                </a:solidFill>
              </a:rPr>
              <a:t>/</a:t>
            </a:r>
          </a:p>
          <a:p>
            <a:pPr algn="ctr" eaLnBrk="1" hangingPunct="1">
              <a:buFontTx/>
              <a:buNone/>
            </a:pPr>
            <a:r>
              <a:rPr lang="en-US" sz="1800" b="1" dirty="0" err="1" smtClean="0">
                <a:solidFill>
                  <a:srgbClr val="003300"/>
                </a:solidFill>
              </a:rPr>
              <a:t>Kompetensi</a:t>
            </a:r>
            <a:r>
              <a:rPr lang="en-US" sz="1800" b="1" dirty="0" smtClean="0">
                <a:solidFill>
                  <a:srgbClr val="003300"/>
                </a:solidFill>
              </a:rPr>
              <a:t>,</a:t>
            </a:r>
          </a:p>
          <a:p>
            <a:pPr algn="ctr" eaLnBrk="1" hangingPunct="1">
              <a:buFontTx/>
              <a:buNone/>
            </a:pPr>
            <a:r>
              <a:rPr lang="en-US" sz="1800" b="1" dirty="0" smtClean="0">
                <a:solidFill>
                  <a:srgbClr val="003300"/>
                </a:solidFill>
              </a:rPr>
              <a:t>system </a:t>
            </a:r>
            <a:r>
              <a:rPr lang="en-US" sz="1800" b="1" dirty="0" err="1">
                <a:solidFill>
                  <a:srgbClr val="003300"/>
                </a:solidFill>
              </a:rPr>
              <a:t>sblm</a:t>
            </a:r>
            <a:r>
              <a:rPr lang="en-US" sz="1800" b="1" dirty="0">
                <a:solidFill>
                  <a:srgbClr val="003300"/>
                </a:solidFill>
              </a:rPr>
              <a:t> 2013 </a:t>
            </a:r>
          </a:p>
          <a:p>
            <a:pPr algn="ctr" eaLnBrk="1" hangingPunct="1">
              <a:buFontTx/>
              <a:buNone/>
            </a:pPr>
            <a:endParaRPr lang="en-US" sz="1800" b="1" dirty="0">
              <a:solidFill>
                <a:srgbClr val="003300"/>
              </a:solidFill>
            </a:endParaRPr>
          </a:p>
        </p:txBody>
      </p:sp>
      <p:sp>
        <p:nvSpPr>
          <p:cNvPr id="72713" name="Line 9"/>
          <p:cNvSpPr>
            <a:spLocks noChangeShapeType="1"/>
          </p:cNvSpPr>
          <p:nvPr/>
        </p:nvSpPr>
        <p:spPr bwMode="auto">
          <a:xfrm>
            <a:off x="4500563" y="4581525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322364" y="2249876"/>
            <a:ext cx="500066" cy="7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77913" y="147638"/>
            <a:ext cx="7705725" cy="744537"/>
          </a:xfrm>
          <a:solidFill>
            <a:srgbClr val="CCFFFF"/>
          </a:solidFill>
          <a:ln>
            <a:solidFill>
              <a:srgbClr val="000080"/>
            </a:solidFill>
          </a:ln>
        </p:spPr>
        <p:txBody>
          <a:bodyPr/>
          <a:lstStyle/>
          <a:p>
            <a:pPr algn="ctr"/>
            <a:r>
              <a:rPr lang="en-US" sz="2800" b="1" smtClean="0">
                <a:solidFill>
                  <a:srgbClr val="0000FF"/>
                </a:solidFill>
                <a:latin typeface="Trebuchet MS" pitchFamily="34" charset="0"/>
              </a:rPr>
              <a:t>Membuat Tujuan yg SMART!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33363" y="1025525"/>
            <a:ext cx="4083050" cy="5289550"/>
          </a:xfrm>
          <a:noFill/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400" dirty="0" err="1" smtClean="0">
                <a:latin typeface="Trebuchet MS" pitchFamily="34" charset="0"/>
              </a:rPr>
              <a:t>Pergunakan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dlm</a:t>
            </a:r>
            <a:r>
              <a:rPr lang="en-US" sz="1400" dirty="0" smtClean="0">
                <a:latin typeface="Trebuchet MS" pitchFamily="34" charset="0"/>
              </a:rPr>
              <a:t>. </a:t>
            </a:r>
            <a:r>
              <a:rPr lang="en-US" sz="1400" dirty="0" err="1" smtClean="0">
                <a:latin typeface="Trebuchet MS" pitchFamily="34" charset="0"/>
              </a:rPr>
              <a:t>merumuskan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tjuan</a:t>
            </a:r>
            <a:r>
              <a:rPr lang="en-US" sz="1400" dirty="0" smtClean="0">
                <a:latin typeface="Trebuchet MS" pitchFamily="34" charset="0"/>
              </a:rPr>
              <a:t> </a:t>
            </a:r>
            <a:r>
              <a:rPr lang="en-US" sz="1400" dirty="0" err="1" smtClean="0">
                <a:latin typeface="Trebuchet MS" pitchFamily="34" charset="0"/>
              </a:rPr>
              <a:t>perilaku</a:t>
            </a:r>
            <a:r>
              <a:rPr lang="en-US" sz="1400" dirty="0" smtClean="0">
                <a:latin typeface="Trebuchet MS" pitchFamily="34" charset="0"/>
              </a:rPr>
              <a:t>: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Arial" pitchFamily="34" charset="0"/>
              </a:rPr>
              <a:t>Kriteria</a:t>
            </a:r>
            <a:r>
              <a:rPr lang="en-US" sz="2400" b="1" dirty="0" smtClean="0">
                <a:solidFill>
                  <a:srgbClr val="0000FF"/>
                </a:solidFill>
                <a:latin typeface="Arial" pitchFamily="34" charset="0"/>
              </a:rPr>
              <a:t> S-M-A-R-T: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smtClean="0">
                <a:latin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</a:rPr>
              <a:t> =  </a:t>
            </a:r>
            <a:r>
              <a:rPr lang="en-US" sz="2400" b="1" dirty="0" smtClean="0">
                <a:latin typeface="Arial" pitchFamily="34" charset="0"/>
              </a:rPr>
              <a:t>S</a:t>
            </a:r>
            <a:r>
              <a:rPr lang="en-US" sz="2400" dirty="0" smtClean="0">
                <a:latin typeface="Arial" pitchFamily="34" charset="0"/>
              </a:rPr>
              <a:t>pecific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smtClean="0">
                <a:latin typeface="Arial" pitchFamily="34" charset="0"/>
              </a:rPr>
              <a:t>M = </a:t>
            </a:r>
            <a:r>
              <a:rPr lang="en-US" sz="2400" dirty="0" err="1" smtClean="0">
                <a:latin typeface="Arial" pitchFamily="34" charset="0"/>
              </a:rPr>
              <a:t>easurable</a:t>
            </a:r>
            <a:r>
              <a:rPr lang="en-US" sz="2400" dirty="0" smtClean="0">
                <a:latin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</a:rPr>
              <a:t>dapatdiukur</a:t>
            </a:r>
            <a:endParaRPr lang="en-US" sz="24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smtClean="0">
                <a:latin typeface="Arial" pitchFamily="34" charset="0"/>
              </a:rPr>
              <a:t>A</a:t>
            </a:r>
            <a:r>
              <a:rPr lang="id-ID" sz="2400" b="1" dirty="0" smtClean="0">
                <a:latin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</a:rPr>
              <a:t>=</a:t>
            </a:r>
            <a:r>
              <a:rPr lang="en-US" sz="2400" dirty="0" err="1" smtClean="0">
                <a:latin typeface="Arial" pitchFamily="34" charset="0"/>
              </a:rPr>
              <a:t>ppropriate</a:t>
            </a:r>
            <a:r>
              <a:rPr lang="en-US" sz="2400" dirty="0" smtClean="0">
                <a:latin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</a:rPr>
              <a:t>/</a:t>
            </a:r>
            <a:r>
              <a:rPr lang="id-ID" sz="2400" dirty="0" smtClean="0">
                <a:latin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</a:rPr>
              <a:t>adekuat</a:t>
            </a:r>
            <a:endParaRPr lang="en-US" sz="24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smtClean="0">
                <a:latin typeface="Arial" pitchFamily="34" charset="0"/>
              </a:rPr>
              <a:t>R</a:t>
            </a:r>
            <a:r>
              <a:rPr lang="en-US" sz="2400" dirty="0" smtClean="0">
                <a:latin typeface="Arial" pitchFamily="34" charset="0"/>
              </a:rPr>
              <a:t> = </a:t>
            </a:r>
            <a:r>
              <a:rPr lang="en-US" sz="2400" dirty="0" err="1" smtClean="0">
                <a:latin typeface="Arial" pitchFamily="34" charset="0"/>
              </a:rPr>
              <a:t>ealistic</a:t>
            </a:r>
            <a:r>
              <a:rPr lang="en-US" sz="2400" dirty="0" smtClean="0">
                <a:latin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</a:rPr>
              <a:t>Rasional</a:t>
            </a:r>
            <a:r>
              <a:rPr lang="en-US" sz="2400" dirty="0" smtClean="0">
                <a:latin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</a:rPr>
              <a:t>masuk</a:t>
            </a:r>
            <a:r>
              <a:rPr lang="en-US" sz="2400" dirty="0" smtClean="0">
                <a:latin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</a:rPr>
              <a:t>akal</a:t>
            </a:r>
            <a:r>
              <a:rPr lang="en-US" sz="2400" dirty="0" smtClean="0">
                <a:latin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</a:rPr>
              <a:t>layak</a:t>
            </a:r>
            <a:endParaRPr lang="en-US" sz="2400" dirty="0" smtClean="0">
              <a:latin typeface="Arial" pitchFamily="34" charset="0"/>
            </a:endParaRP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400" b="1" dirty="0" smtClean="0">
                <a:latin typeface="Arial" pitchFamily="34" charset="0"/>
              </a:rPr>
              <a:t>T</a:t>
            </a:r>
            <a:r>
              <a:rPr lang="en-US" sz="2400" dirty="0" smtClean="0">
                <a:latin typeface="Arial" pitchFamily="34" charset="0"/>
              </a:rPr>
              <a:t> = </a:t>
            </a:r>
            <a:r>
              <a:rPr lang="en-US" sz="2400" dirty="0" err="1" smtClean="0">
                <a:latin typeface="Arial" pitchFamily="34" charset="0"/>
              </a:rPr>
              <a:t>ime</a:t>
            </a:r>
            <a:r>
              <a:rPr lang="en-US" sz="2400" dirty="0" smtClean="0">
                <a:latin typeface="Arial" pitchFamily="34" charset="0"/>
              </a:rPr>
              <a:t>-bound/</a:t>
            </a:r>
            <a:r>
              <a:rPr lang="en-US" sz="2400" dirty="0" err="1" smtClean="0">
                <a:latin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</a:rPr>
              <a:t>batas</a:t>
            </a:r>
            <a:r>
              <a:rPr lang="en-US" sz="2400" dirty="0" smtClean="0">
                <a:latin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</a:rPr>
              <a:t>tenggang</a:t>
            </a:r>
            <a:r>
              <a:rPr lang="en-US" sz="2400" dirty="0" smtClean="0">
                <a:latin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</a:rPr>
              <a:t>waktu</a:t>
            </a:r>
            <a:endParaRPr lang="en-US" sz="2400" dirty="0" smtClean="0">
              <a:latin typeface="Arial" pitchFamily="34" charset="0"/>
            </a:endParaRP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02163" y="1025525"/>
            <a:ext cx="4044950" cy="5041900"/>
          </a:xfrm>
          <a:noFill/>
          <a:ln>
            <a:solidFill>
              <a:srgbClr val="0000FF"/>
            </a:solidFill>
          </a:ln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800" b="1" dirty="0" err="1" smtClean="0">
                <a:solidFill>
                  <a:srgbClr val="0000FF"/>
                </a:solidFill>
                <a:latin typeface="Arial" pitchFamily="34" charset="0"/>
              </a:rPr>
              <a:t>Acuan</a:t>
            </a:r>
            <a:r>
              <a:rPr lang="en-US" sz="2800" b="1" dirty="0" smtClean="0">
                <a:solidFill>
                  <a:srgbClr val="0000FF"/>
                </a:solidFill>
                <a:latin typeface="Arial" pitchFamily="34" charset="0"/>
              </a:rPr>
              <a:t> “4” W + “1” W: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800" b="1" dirty="0" err="1" smtClean="0">
                <a:solidFill>
                  <a:srgbClr val="0000CC"/>
                </a:solidFill>
                <a:latin typeface="Arial" pitchFamily="34" charset="0"/>
              </a:rPr>
              <a:t>Siapa</a:t>
            </a:r>
            <a:r>
              <a:rPr lang="en-US" sz="2800" b="1" dirty="0" smtClean="0">
                <a:solidFill>
                  <a:srgbClr val="0000CC"/>
                </a:solidFill>
                <a:latin typeface="Arial" pitchFamily="34" charset="0"/>
              </a:rPr>
              <a:t>?(</a:t>
            </a:r>
            <a:r>
              <a:rPr lang="en-US" sz="2800" b="1" dirty="0" smtClean="0">
                <a:latin typeface="Arial" pitchFamily="34" charset="0"/>
              </a:rPr>
              <a:t>Who)…</a:t>
            </a:r>
            <a:r>
              <a:rPr lang="en-US" sz="2800" dirty="0" smtClean="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800" dirty="0" err="1" smtClean="0">
                <a:latin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latin typeface="Arial" pitchFamily="34" charset="0"/>
              </a:rPr>
              <a:t>melakukan</a:t>
            </a:r>
            <a:r>
              <a:rPr lang="en-US" sz="2800" b="1" dirty="0" smtClean="0">
                <a:solidFill>
                  <a:srgbClr val="008000"/>
                </a:solidFill>
                <a:latin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latin typeface="Arial" pitchFamily="34" charset="0"/>
              </a:rPr>
              <a:t>Apa</a:t>
            </a:r>
            <a:r>
              <a:rPr lang="en-US" sz="2800" b="1" dirty="0" smtClean="0">
                <a:solidFill>
                  <a:srgbClr val="008000"/>
                </a:solidFill>
                <a:latin typeface="Arial" pitchFamily="34" charset="0"/>
              </a:rPr>
              <a:t>?(</a:t>
            </a:r>
            <a:r>
              <a:rPr lang="en-US" sz="2800" b="1" dirty="0" smtClean="0">
                <a:latin typeface="Arial" pitchFamily="34" charset="0"/>
              </a:rPr>
              <a:t>will do what)…,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800" b="1" dirty="0" err="1" smtClean="0">
                <a:solidFill>
                  <a:srgbClr val="663300"/>
                </a:solidFill>
                <a:latin typeface="Arial" pitchFamily="34" charset="0"/>
              </a:rPr>
              <a:t>Dimana</a:t>
            </a:r>
            <a:r>
              <a:rPr lang="en-US" sz="2800" b="1" dirty="0" smtClean="0">
                <a:solidFill>
                  <a:srgbClr val="663300"/>
                </a:solidFill>
                <a:latin typeface="Arial" pitchFamily="34" charset="0"/>
              </a:rPr>
              <a:t>?(</a:t>
            </a:r>
            <a:r>
              <a:rPr lang="en-US" sz="2800" b="1" dirty="0" smtClean="0">
                <a:latin typeface="Arial" pitchFamily="34" charset="0"/>
              </a:rPr>
              <a:t>Where)…,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800" b="1" dirty="0" err="1" smtClean="0">
                <a:solidFill>
                  <a:srgbClr val="FF33CC"/>
                </a:solidFill>
                <a:latin typeface="Arial" pitchFamily="34" charset="0"/>
              </a:rPr>
              <a:t>Kapan</a:t>
            </a:r>
            <a:r>
              <a:rPr lang="en-US" sz="2800" b="1" dirty="0" smtClean="0">
                <a:solidFill>
                  <a:srgbClr val="FF33CC"/>
                </a:solidFill>
                <a:latin typeface="Arial" pitchFamily="34" charset="0"/>
              </a:rPr>
              <a:t>?(</a:t>
            </a:r>
            <a:r>
              <a:rPr lang="en-US" sz="2800" b="1" dirty="0" smtClean="0">
                <a:latin typeface="Arial" pitchFamily="34" charset="0"/>
              </a:rPr>
              <a:t>When) … </a:t>
            </a:r>
            <a:r>
              <a:rPr lang="en-US" sz="2800" dirty="0" err="1" smtClean="0">
                <a:latin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sz="2800" b="1" dirty="0" err="1" smtClean="0">
                <a:solidFill>
                  <a:srgbClr val="FF3300"/>
                </a:solidFill>
                <a:latin typeface="Arial" pitchFamily="34" charset="0"/>
              </a:rPr>
              <a:t>Mengapa</a:t>
            </a:r>
            <a:r>
              <a:rPr lang="en-US" sz="2800" b="1" dirty="0" smtClean="0">
                <a:solidFill>
                  <a:srgbClr val="FF3300"/>
                </a:solidFill>
                <a:latin typeface="Arial" pitchFamily="34" charset="0"/>
              </a:rPr>
              <a:t>?(</a:t>
            </a:r>
            <a:r>
              <a:rPr lang="en-US" sz="2800" b="1" dirty="0" smtClean="0">
                <a:latin typeface="Arial" pitchFamily="34" charset="0"/>
              </a:rPr>
              <a:t>Why)?</a:t>
            </a:r>
          </a:p>
          <a:p>
            <a:pPr>
              <a:lnSpc>
                <a:spcPct val="80000"/>
              </a:lnSpc>
            </a:pPr>
            <a:endParaRPr lang="en-US" sz="700" dirty="0" smtClean="0"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0" y="4830763"/>
            <a:ext cx="3017838" cy="1693862"/>
          </a:xfrm>
          <a:prstGeom prst="rect">
            <a:avLst/>
          </a:prstGeom>
          <a:solidFill>
            <a:srgbClr val="800080">
              <a:alpha val="90979"/>
            </a:srgbClr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4D004D"/>
            </a:prstShdw>
          </a:effectLst>
        </p:spPr>
        <p:txBody>
          <a:bodyPr wrap="none" lIns="90000" tIns="46800" rIns="90000" bIns="46800" anchor="ctr"/>
          <a:lstStyle/>
          <a:p>
            <a:endParaRPr lang="id-ID">
              <a:latin typeface="Helvetica" charset="0"/>
            </a:endParaRP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3001963" y="3276600"/>
            <a:ext cx="3192462" cy="3263900"/>
          </a:xfrm>
          <a:prstGeom prst="rect">
            <a:avLst/>
          </a:prstGeom>
          <a:solidFill>
            <a:srgbClr val="FFCC00">
              <a:alpha val="90979"/>
            </a:srgbClr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7A00"/>
            </a:prstShdw>
          </a:effectLst>
        </p:spPr>
        <p:txBody>
          <a:bodyPr wrap="none" lIns="90000" tIns="46800" rIns="90000" bIns="46800" anchor="ctr"/>
          <a:lstStyle/>
          <a:p>
            <a:endParaRPr lang="id-ID">
              <a:latin typeface="Helvetica" charset="0"/>
            </a:endParaRPr>
          </a:p>
        </p:txBody>
      </p:sp>
      <p:sp>
        <p:nvSpPr>
          <p:cNvPr id="20484" name="Rectangle 7"/>
          <p:cNvSpPr>
            <a:spLocks noChangeArrowheads="1"/>
          </p:cNvSpPr>
          <p:nvPr/>
        </p:nvSpPr>
        <p:spPr bwMode="auto">
          <a:xfrm>
            <a:off x="6202363" y="2087563"/>
            <a:ext cx="2941637" cy="4437062"/>
          </a:xfrm>
          <a:prstGeom prst="rect">
            <a:avLst/>
          </a:prstGeom>
          <a:solidFill>
            <a:srgbClr val="009999">
              <a:alpha val="90979"/>
            </a:srgbClr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005C5C"/>
            </a:prstShdw>
          </a:effectLst>
        </p:spPr>
        <p:txBody>
          <a:bodyPr wrap="none" lIns="90000" tIns="46800" rIns="90000" bIns="46800" anchor="ctr"/>
          <a:lstStyle/>
          <a:p>
            <a:endParaRPr lang="id-ID">
              <a:latin typeface="Helvetica" charset="0"/>
            </a:endParaRPr>
          </a:p>
        </p:txBody>
      </p:sp>
      <p:sp>
        <p:nvSpPr>
          <p:cNvPr id="504840" name="Text Box 8"/>
          <p:cNvSpPr txBox="1">
            <a:spLocks noChangeArrowheads="1"/>
          </p:cNvSpPr>
          <p:nvPr/>
        </p:nvSpPr>
        <p:spPr bwMode="auto">
          <a:xfrm>
            <a:off x="0" y="4160838"/>
            <a:ext cx="2627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AutoNum type="arabicPeriod"/>
              <a:defRPr/>
            </a:pPr>
            <a:r>
              <a:rPr lang="en-US" sz="2800" b="1" dirty="0" err="1">
                <a:solidFill>
                  <a:srgbClr val="800000"/>
                </a:solidFill>
                <a:latin typeface="Eras Demi ITC" pitchFamily="34" charset="0"/>
                <a:ea typeface="ＭＳ Ｐゴシック" charset="-128"/>
              </a:rPr>
              <a:t>Persiapan</a:t>
            </a:r>
            <a:endParaRPr lang="en-US" sz="2800" dirty="0">
              <a:solidFill>
                <a:srgbClr val="80000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504841" name="Text Box 9"/>
          <p:cNvSpPr txBox="1">
            <a:spLocks noChangeArrowheads="1"/>
          </p:cNvSpPr>
          <p:nvPr/>
        </p:nvSpPr>
        <p:spPr bwMode="auto">
          <a:xfrm>
            <a:off x="3871913" y="2489200"/>
            <a:ext cx="2519362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Eras Demi ITC" pitchFamily="34" charset="0"/>
                <a:ea typeface="ＭＳ Ｐゴシック" charset="-128"/>
              </a:rPr>
              <a:t>2. RUK </a:t>
            </a:r>
          </a:p>
          <a:p>
            <a:pPr marL="342900" indent="-342900">
              <a:spcBef>
                <a:spcPct val="50000"/>
              </a:spcBef>
              <a:defRPr/>
            </a:pPr>
            <a:endParaRPr lang="en-US" dirty="0">
              <a:solidFill>
                <a:srgbClr val="00206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504842" name="Text Box 10"/>
          <p:cNvSpPr txBox="1">
            <a:spLocks noChangeArrowheads="1"/>
          </p:cNvSpPr>
          <p:nvPr/>
        </p:nvSpPr>
        <p:spPr bwMode="auto">
          <a:xfrm>
            <a:off x="6278563" y="1447800"/>
            <a:ext cx="28654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pPr marL="342900" indent="-342900" algn="ctr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rgbClr val="7030A0"/>
                </a:solidFill>
                <a:latin typeface="Eras Demi ITC" pitchFamily="34" charset="0"/>
                <a:ea typeface="ＭＳ Ｐゴシック" charset="-128"/>
              </a:rPr>
              <a:t>3. RPK</a:t>
            </a:r>
            <a:endParaRPr lang="en-US" dirty="0">
              <a:solidFill>
                <a:srgbClr val="7030A0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489" name="Rectangle 11"/>
          <p:cNvSpPr>
            <a:spLocks noChangeArrowheads="1"/>
          </p:cNvSpPr>
          <p:nvPr/>
        </p:nvSpPr>
        <p:spPr bwMode="auto">
          <a:xfrm>
            <a:off x="0" y="0"/>
            <a:ext cx="9144000" cy="1203325"/>
          </a:xfrm>
          <a:prstGeom prst="rect">
            <a:avLst/>
          </a:prstGeom>
          <a:solidFill>
            <a:srgbClr val="00206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91440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LANGKAH-LANGKAH MENYUSUN PERENCANAAN PROMOSI KESEHATAN DI PUSKESMAS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4922838"/>
            <a:ext cx="2879725" cy="16303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82563" indent="-182563">
              <a:buFont typeface="Arial" pitchFamily="34" charset="0"/>
              <a:buChar char="•"/>
              <a:defRPr/>
            </a:pP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Penyamaan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pemahaman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  <a:p>
            <a:pPr marL="182563" indent="-182563"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Tim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Perencanaan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  <a:p>
            <a:pPr marL="182563" indent="-182563">
              <a:buFont typeface="Arial" pitchFamily="34" charset="0"/>
              <a:buChar char="•"/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LP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menyusun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perencanaan</a:t>
            </a:r>
            <a:endParaRPr 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08325" y="3484563"/>
            <a:ext cx="2881313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82563" indent="-182563">
              <a:buFont typeface="Arial" pitchFamily="34" charset="0"/>
              <a:buChar char="•"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Pembahasan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hasil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analisis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situasi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  <a:p>
            <a:pPr marL="182563" indent="-182563">
              <a:buFont typeface="Arial" pitchFamily="34" charset="0"/>
              <a:buChar char="•"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Merumuskan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kegiatan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promkes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  <a:p>
            <a:pPr marL="182563" indent="-182563">
              <a:buFont typeface="Arial" pitchFamily="34" charset="0"/>
              <a:buChar char="•"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Menysusn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RUK 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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memasukan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dalam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 DUP/ DIPA 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diproses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64275" y="2190750"/>
            <a:ext cx="2879725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82563" indent="-182563">
              <a:buFont typeface="Arial" pitchFamily="34" charset="0"/>
              <a:buChar char="•"/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Pertemuan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koordinasi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penyusunan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RPK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 “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gant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-chart”</a:t>
            </a:r>
          </a:p>
          <a:p>
            <a:pPr marL="182563" indent="-182563">
              <a:buFont typeface="Arial" pitchFamily="34" charset="0"/>
              <a:buChar char="•"/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Proses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pencairan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dana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, </a:t>
            </a: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administrasi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sym typeface="Wingdings" pitchFamily="2" charset="2"/>
              </a:rPr>
              <a:t>.</a:t>
            </a:r>
          </a:p>
          <a:p>
            <a:pPr marL="182563" indent="-182563">
              <a:buFont typeface="Arial" pitchFamily="34" charset="0"/>
              <a:buChar char="•"/>
              <a:defRPr/>
            </a:pPr>
            <a:r>
              <a:rPr lang="en-US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dll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V="1">
            <a:off x="331788" y="1276350"/>
            <a:ext cx="5900737" cy="27971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0" y="0"/>
            <a:ext cx="9144000" cy="1325563"/>
          </a:xfrm>
          <a:prstGeom prst="rect">
            <a:avLst/>
          </a:prstGeom>
          <a:solidFill>
            <a:srgbClr val="6600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15913" y="620713"/>
            <a:ext cx="8391525" cy="439737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MENYUSUN PERENCANAAN PROMOSI KESEHATAN DI PUSKESMAS</a:t>
            </a:r>
          </a:p>
        </p:txBody>
      </p:sp>
      <p:sp>
        <p:nvSpPr>
          <p:cNvPr id="34820" name="Content Placeholder 2"/>
          <p:cNvSpPr>
            <a:spLocks noGrp="1"/>
          </p:cNvSpPr>
          <p:nvPr>
            <p:ph idx="4294967295"/>
          </p:nvPr>
        </p:nvSpPr>
        <p:spPr>
          <a:xfrm>
            <a:off x="4160838" y="1279525"/>
            <a:ext cx="4754562" cy="5108575"/>
          </a:xfrm>
        </p:spPr>
        <p:txBody>
          <a:bodyPr/>
          <a:lstStyle/>
          <a:p>
            <a:pPr>
              <a:defRPr/>
            </a:pP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Kelompok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1 :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memimpin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kelas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melakukan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analisis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masalah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kesehatan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(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Kelas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A: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Kesehatan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Ibu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; </a:t>
            </a:r>
            <a:r>
              <a:rPr lang="en-US" sz="2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Kelas</a:t>
            </a:r>
            <a:r>
              <a:rPr lang="en-US" sz="2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B: PTM).</a:t>
            </a:r>
          </a:p>
          <a:p>
            <a:pPr>
              <a:defRPr/>
            </a:pPr>
            <a:r>
              <a:rPr lang="en-US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Kelompok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2 : </a:t>
            </a:r>
            <a:r>
              <a:rPr lang="en-US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menetapkan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prioritas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masalah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dengan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skoring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.</a:t>
            </a:r>
          </a:p>
          <a:p>
            <a:pPr>
              <a:defRPr/>
            </a:pP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Kelompok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3 :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menetapkan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sasaran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promosi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kesehatan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(primer,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sekunder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dan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terseier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)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kemudian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melakukan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kajian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perilaku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setiap</a:t>
            </a:r>
            <a:r>
              <a:rPr lang="en-US" sz="22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</a:t>
            </a:r>
            <a:r>
              <a:rPr lang="en-US" sz="2200" b="1" dirty="0" err="1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sasaran</a:t>
            </a:r>
            <a:endParaRPr lang="en-US" sz="22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>
              <a:defRPr/>
            </a:pP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285163" y="6521450"/>
            <a:ext cx="514350" cy="2635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pPr eaLnBrk="1" hangingPunct="1">
              <a:defRPr/>
            </a:pPr>
            <a:fld id="{F17126FD-7C66-49C1-83FC-076A498C98BB}" type="slidenum">
              <a:rPr lang="en-US" sz="1200">
                <a:solidFill>
                  <a:srgbClr val="FFFFFF"/>
                </a:solidFill>
                <a:latin typeface="+mn-lt"/>
              </a:rPr>
              <a:pPr eaLnBrk="1" hangingPunct="1">
                <a:defRPr/>
              </a:pPr>
              <a:t>22</a:t>
            </a:fld>
            <a:endParaRPr lang="en-US" sz="1200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21510" name="Picture 3" descr="7738395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27238"/>
            <a:ext cx="4068763" cy="431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1417638"/>
            <a:ext cx="4175125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1. TAHAP PERSIAPAN (1)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TECHNE_EYE"/>
          <p:cNvPicPr>
            <a:picLocks noChangeAspect="1" noChangeArrowheads="1"/>
          </p:cNvPicPr>
          <p:nvPr/>
        </p:nvPicPr>
        <p:blipFill>
          <a:blip r:embed="rId2">
            <a:lum bright="54000"/>
          </a:blip>
          <a:srcRect/>
          <a:stretch>
            <a:fillRect/>
          </a:stretch>
        </p:blipFill>
        <p:spPr bwMode="auto">
          <a:xfrm>
            <a:off x="1066800" y="0"/>
            <a:ext cx="7272338" cy="622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900113" y="2133600"/>
            <a:ext cx="7559675" cy="2520950"/>
          </a:xfrm>
          <a:prstGeom prst="rect">
            <a:avLst/>
          </a:prstGeom>
          <a:solidFill>
            <a:schemeClr val="hlink">
              <a:alpha val="35001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buFontTx/>
              <a:buNone/>
            </a:pPr>
            <a:r>
              <a:rPr lang="en-US" sz="6000" b="1">
                <a:solidFill>
                  <a:srgbClr val="4D4D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“</a:t>
            </a:r>
            <a:r>
              <a:rPr lang="id-ID" sz="6000" b="1">
                <a:solidFill>
                  <a:srgbClr val="4D4D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melihat </a:t>
            </a:r>
          </a:p>
          <a:p>
            <a:pPr algn="ctr" eaLnBrk="1" hangingPunct="1">
              <a:buFontTx/>
              <a:buNone/>
            </a:pPr>
            <a:r>
              <a:rPr lang="id-ID" sz="6000" b="1">
                <a:solidFill>
                  <a:srgbClr val="4D4D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dengan mata dan hati</a:t>
            </a:r>
            <a:r>
              <a:rPr lang="en-US" sz="6000" b="1">
                <a:solidFill>
                  <a:srgbClr val="4D4D4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”</a:t>
            </a:r>
            <a:endParaRPr lang="id-ID" sz="6000" b="1">
              <a:solidFill>
                <a:srgbClr val="4D4D4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152400" y="228600"/>
            <a:ext cx="8839200" cy="125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buFontTx/>
              <a:buNone/>
            </a:pPr>
            <a:r>
              <a:rPr lang="en-US" sz="3600">
                <a:solidFill>
                  <a:srgbClr val="0000FF"/>
                </a:solidFill>
              </a:rPr>
              <a:t>ANALISIS – KAJIAN –”OPERATIONAL RESEARCH”</a:t>
            </a:r>
            <a:r>
              <a:rPr lang="en-US" sz="400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838200" y="5181600"/>
            <a:ext cx="10363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None/>
            </a:pPr>
            <a:endParaRPr lang="id-ID" sz="18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66" name="Rectangle 2"/>
          <p:cNvSpPr>
            <a:spLocks noGrp="1"/>
          </p:cNvSpPr>
          <p:nvPr>
            <p:ph type="title" idx="4294967295"/>
          </p:nvPr>
        </p:nvSpPr>
        <p:spPr>
          <a:xfrm>
            <a:off x="179388" y="274638"/>
            <a:ext cx="881221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Mencari Penyebab Masalah:</a:t>
            </a:r>
            <a:b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b="1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Analisis Tulang Ikan/”Fish-bone analysis” </a:t>
            </a:r>
          </a:p>
        </p:txBody>
      </p:sp>
      <p:sp>
        <p:nvSpPr>
          <p:cNvPr id="90115" name="Freeform 3"/>
          <p:cNvSpPr>
            <a:spLocks/>
          </p:cNvSpPr>
          <p:nvPr/>
        </p:nvSpPr>
        <p:spPr bwMode="auto">
          <a:xfrm>
            <a:off x="179388" y="2565400"/>
            <a:ext cx="2592387" cy="1814513"/>
          </a:xfrm>
          <a:custGeom>
            <a:avLst/>
            <a:gdLst>
              <a:gd name="T0" fmla="*/ 2147483647 w 1281"/>
              <a:gd name="T1" fmla="*/ 2147483647 h 1575"/>
              <a:gd name="T2" fmla="*/ 2147483647 w 1281"/>
              <a:gd name="T3" fmla="*/ 2147483647 h 1575"/>
              <a:gd name="T4" fmla="*/ 2147483647 w 1281"/>
              <a:gd name="T5" fmla="*/ 2147483647 h 1575"/>
              <a:gd name="T6" fmla="*/ 2147483647 w 1281"/>
              <a:gd name="T7" fmla="*/ 2147483647 h 1575"/>
              <a:gd name="T8" fmla="*/ 2147483647 w 1281"/>
              <a:gd name="T9" fmla="*/ 2147483647 h 1575"/>
              <a:gd name="T10" fmla="*/ 2147483647 w 1281"/>
              <a:gd name="T11" fmla="*/ 2147483647 h 1575"/>
              <a:gd name="T12" fmla="*/ 2147483647 w 1281"/>
              <a:gd name="T13" fmla="*/ 2147483647 h 1575"/>
              <a:gd name="T14" fmla="*/ 2147483647 w 1281"/>
              <a:gd name="T15" fmla="*/ 2147483647 h 1575"/>
              <a:gd name="T16" fmla="*/ 2147483647 w 1281"/>
              <a:gd name="T17" fmla="*/ 2147483647 h 1575"/>
              <a:gd name="T18" fmla="*/ 2147483647 w 1281"/>
              <a:gd name="T19" fmla="*/ 2147483647 h 1575"/>
              <a:gd name="T20" fmla="*/ 2147483647 w 1281"/>
              <a:gd name="T21" fmla="*/ 2147483647 h 1575"/>
              <a:gd name="T22" fmla="*/ 2147483647 w 1281"/>
              <a:gd name="T23" fmla="*/ 2147483647 h 1575"/>
              <a:gd name="T24" fmla="*/ 2147483647 w 1281"/>
              <a:gd name="T25" fmla="*/ 2147483647 h 1575"/>
              <a:gd name="T26" fmla="*/ 2147483647 w 1281"/>
              <a:gd name="T27" fmla="*/ 2147483647 h 1575"/>
              <a:gd name="T28" fmla="*/ 2147483647 w 1281"/>
              <a:gd name="T29" fmla="*/ 2147483647 h 1575"/>
              <a:gd name="T30" fmla="*/ 2147483647 w 1281"/>
              <a:gd name="T31" fmla="*/ 2147483647 h 1575"/>
              <a:gd name="T32" fmla="*/ 2147483647 w 1281"/>
              <a:gd name="T33" fmla="*/ 2147483647 h 1575"/>
              <a:gd name="T34" fmla="*/ 2147483647 w 1281"/>
              <a:gd name="T35" fmla="*/ 2147483647 h 1575"/>
              <a:gd name="T36" fmla="*/ 2147483647 w 1281"/>
              <a:gd name="T37" fmla="*/ 2147483647 h 1575"/>
              <a:gd name="T38" fmla="*/ 2147483647 w 1281"/>
              <a:gd name="T39" fmla="*/ 2147483647 h 1575"/>
              <a:gd name="T40" fmla="*/ 2147483647 w 1281"/>
              <a:gd name="T41" fmla="*/ 2147483647 h 1575"/>
              <a:gd name="T42" fmla="*/ 2147483647 w 1281"/>
              <a:gd name="T43" fmla="*/ 2147483647 h 1575"/>
              <a:gd name="T44" fmla="*/ 2147483647 w 1281"/>
              <a:gd name="T45" fmla="*/ 2147483647 h 1575"/>
              <a:gd name="T46" fmla="*/ 2147483647 w 1281"/>
              <a:gd name="T47" fmla="*/ 2147483647 h 1575"/>
              <a:gd name="T48" fmla="*/ 2147483647 w 1281"/>
              <a:gd name="T49" fmla="*/ 2147483647 h 1575"/>
              <a:gd name="T50" fmla="*/ 2147483647 w 1281"/>
              <a:gd name="T51" fmla="*/ 2147483647 h 1575"/>
              <a:gd name="T52" fmla="*/ 2147483647 w 1281"/>
              <a:gd name="T53" fmla="*/ 2147483647 h 1575"/>
              <a:gd name="T54" fmla="*/ 2147483647 w 1281"/>
              <a:gd name="T55" fmla="*/ 2147483647 h 1575"/>
              <a:gd name="T56" fmla="*/ 2147483647 w 1281"/>
              <a:gd name="T57" fmla="*/ 2147483647 h 1575"/>
              <a:gd name="T58" fmla="*/ 2147483647 w 1281"/>
              <a:gd name="T59" fmla="*/ 2147483647 h 1575"/>
              <a:gd name="T60" fmla="*/ 2147483647 w 1281"/>
              <a:gd name="T61" fmla="*/ 2147483647 h 1575"/>
              <a:gd name="T62" fmla="*/ 2147483647 w 1281"/>
              <a:gd name="T63" fmla="*/ 2147483647 h 157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281"/>
              <a:gd name="T97" fmla="*/ 0 h 1575"/>
              <a:gd name="T98" fmla="*/ 1281 w 1281"/>
              <a:gd name="T99" fmla="*/ 1575 h 157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281" h="1575">
                <a:moveTo>
                  <a:pt x="1014" y="315"/>
                </a:moveTo>
                <a:cubicBezTo>
                  <a:pt x="894" y="275"/>
                  <a:pt x="1044" y="315"/>
                  <a:pt x="924" y="315"/>
                </a:cubicBezTo>
                <a:cubicBezTo>
                  <a:pt x="853" y="315"/>
                  <a:pt x="784" y="294"/>
                  <a:pt x="714" y="285"/>
                </a:cubicBezTo>
                <a:cubicBezTo>
                  <a:pt x="660" y="249"/>
                  <a:pt x="627" y="201"/>
                  <a:pt x="564" y="180"/>
                </a:cubicBezTo>
                <a:cubicBezTo>
                  <a:pt x="554" y="165"/>
                  <a:pt x="549" y="145"/>
                  <a:pt x="534" y="135"/>
                </a:cubicBezTo>
                <a:cubicBezTo>
                  <a:pt x="507" y="118"/>
                  <a:pt x="444" y="105"/>
                  <a:pt x="444" y="105"/>
                </a:cubicBezTo>
                <a:cubicBezTo>
                  <a:pt x="371" y="50"/>
                  <a:pt x="306" y="32"/>
                  <a:pt x="219" y="15"/>
                </a:cubicBezTo>
                <a:cubicBezTo>
                  <a:pt x="174" y="20"/>
                  <a:pt x="118" y="0"/>
                  <a:pt x="84" y="30"/>
                </a:cubicBezTo>
                <a:cubicBezTo>
                  <a:pt x="61" y="50"/>
                  <a:pt x="93" y="90"/>
                  <a:pt x="99" y="120"/>
                </a:cubicBezTo>
                <a:cubicBezTo>
                  <a:pt x="116" y="204"/>
                  <a:pt x="140" y="241"/>
                  <a:pt x="189" y="315"/>
                </a:cubicBezTo>
                <a:cubicBezTo>
                  <a:pt x="232" y="380"/>
                  <a:pt x="275" y="436"/>
                  <a:pt x="324" y="495"/>
                </a:cubicBezTo>
                <a:cubicBezTo>
                  <a:pt x="336" y="509"/>
                  <a:pt x="341" y="527"/>
                  <a:pt x="354" y="540"/>
                </a:cubicBezTo>
                <a:cubicBezTo>
                  <a:pt x="444" y="630"/>
                  <a:pt x="363" y="471"/>
                  <a:pt x="489" y="660"/>
                </a:cubicBezTo>
                <a:cubicBezTo>
                  <a:pt x="527" y="718"/>
                  <a:pt x="572" y="735"/>
                  <a:pt x="624" y="780"/>
                </a:cubicBezTo>
                <a:cubicBezTo>
                  <a:pt x="725" y="867"/>
                  <a:pt x="615" y="789"/>
                  <a:pt x="714" y="855"/>
                </a:cubicBezTo>
                <a:cubicBezTo>
                  <a:pt x="781" y="956"/>
                  <a:pt x="785" y="914"/>
                  <a:pt x="759" y="1005"/>
                </a:cubicBezTo>
                <a:cubicBezTo>
                  <a:pt x="755" y="1020"/>
                  <a:pt x="757" y="1041"/>
                  <a:pt x="744" y="1050"/>
                </a:cubicBezTo>
                <a:cubicBezTo>
                  <a:pt x="711" y="1073"/>
                  <a:pt x="525" y="1116"/>
                  <a:pt x="489" y="1125"/>
                </a:cubicBezTo>
                <a:cubicBezTo>
                  <a:pt x="474" y="1129"/>
                  <a:pt x="458" y="1132"/>
                  <a:pt x="444" y="1140"/>
                </a:cubicBezTo>
                <a:cubicBezTo>
                  <a:pt x="412" y="1158"/>
                  <a:pt x="354" y="1200"/>
                  <a:pt x="354" y="1200"/>
                </a:cubicBezTo>
                <a:cubicBezTo>
                  <a:pt x="328" y="1279"/>
                  <a:pt x="352" y="1236"/>
                  <a:pt x="249" y="1305"/>
                </a:cubicBezTo>
                <a:cubicBezTo>
                  <a:pt x="231" y="1317"/>
                  <a:pt x="223" y="1340"/>
                  <a:pt x="204" y="1350"/>
                </a:cubicBezTo>
                <a:cubicBezTo>
                  <a:pt x="176" y="1365"/>
                  <a:pt x="140" y="1362"/>
                  <a:pt x="114" y="1380"/>
                </a:cubicBezTo>
                <a:cubicBezTo>
                  <a:pt x="99" y="1390"/>
                  <a:pt x="84" y="1400"/>
                  <a:pt x="69" y="1410"/>
                </a:cubicBezTo>
                <a:cubicBezTo>
                  <a:pt x="43" y="1448"/>
                  <a:pt x="0" y="1491"/>
                  <a:pt x="54" y="1545"/>
                </a:cubicBezTo>
                <a:cubicBezTo>
                  <a:pt x="69" y="1560"/>
                  <a:pt x="94" y="1535"/>
                  <a:pt x="114" y="1530"/>
                </a:cubicBezTo>
                <a:cubicBezTo>
                  <a:pt x="224" y="1567"/>
                  <a:pt x="173" y="1552"/>
                  <a:pt x="264" y="1575"/>
                </a:cubicBezTo>
                <a:cubicBezTo>
                  <a:pt x="391" y="1554"/>
                  <a:pt x="501" y="1496"/>
                  <a:pt x="624" y="1455"/>
                </a:cubicBezTo>
                <a:cubicBezTo>
                  <a:pt x="667" y="1441"/>
                  <a:pt x="714" y="1445"/>
                  <a:pt x="759" y="1440"/>
                </a:cubicBezTo>
                <a:cubicBezTo>
                  <a:pt x="860" y="1406"/>
                  <a:pt x="907" y="1393"/>
                  <a:pt x="1014" y="1380"/>
                </a:cubicBezTo>
                <a:cubicBezTo>
                  <a:pt x="1100" y="1402"/>
                  <a:pt x="1114" y="1431"/>
                  <a:pt x="1179" y="1485"/>
                </a:cubicBezTo>
                <a:cubicBezTo>
                  <a:pt x="1281" y="1570"/>
                  <a:pt x="1191" y="1482"/>
                  <a:pt x="1239" y="1530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90116" name="Freeform 4"/>
          <p:cNvSpPr>
            <a:spLocks/>
          </p:cNvSpPr>
          <p:nvPr/>
        </p:nvSpPr>
        <p:spPr bwMode="auto">
          <a:xfrm>
            <a:off x="6227763" y="2133600"/>
            <a:ext cx="1944687" cy="3240088"/>
          </a:xfrm>
          <a:custGeom>
            <a:avLst/>
            <a:gdLst>
              <a:gd name="T0" fmla="*/ 2147483647 w 1305"/>
              <a:gd name="T1" fmla="*/ 0 h 2043"/>
              <a:gd name="T2" fmla="*/ 2147483647 w 1305"/>
              <a:gd name="T3" fmla="*/ 2147483647 h 2043"/>
              <a:gd name="T4" fmla="*/ 2147483647 w 1305"/>
              <a:gd name="T5" fmla="*/ 2147483647 h 2043"/>
              <a:gd name="T6" fmla="*/ 2147483647 w 1305"/>
              <a:gd name="T7" fmla="*/ 2147483647 h 2043"/>
              <a:gd name="T8" fmla="*/ 2147483647 w 1305"/>
              <a:gd name="T9" fmla="*/ 2147483647 h 2043"/>
              <a:gd name="T10" fmla="*/ 2147483647 w 1305"/>
              <a:gd name="T11" fmla="*/ 2147483647 h 2043"/>
              <a:gd name="T12" fmla="*/ 2147483647 w 1305"/>
              <a:gd name="T13" fmla="*/ 2147483647 h 2043"/>
              <a:gd name="T14" fmla="*/ 2147483647 w 1305"/>
              <a:gd name="T15" fmla="*/ 2147483647 h 2043"/>
              <a:gd name="T16" fmla="*/ 2147483647 w 1305"/>
              <a:gd name="T17" fmla="*/ 2147483647 h 2043"/>
              <a:gd name="T18" fmla="*/ 2147483647 w 1305"/>
              <a:gd name="T19" fmla="*/ 2147483647 h 2043"/>
              <a:gd name="T20" fmla="*/ 2147483647 w 1305"/>
              <a:gd name="T21" fmla="*/ 2147483647 h 2043"/>
              <a:gd name="T22" fmla="*/ 2147483647 w 1305"/>
              <a:gd name="T23" fmla="*/ 2147483647 h 2043"/>
              <a:gd name="T24" fmla="*/ 2147483647 w 1305"/>
              <a:gd name="T25" fmla="*/ 2147483647 h 2043"/>
              <a:gd name="T26" fmla="*/ 2147483647 w 1305"/>
              <a:gd name="T27" fmla="*/ 2147483647 h 2043"/>
              <a:gd name="T28" fmla="*/ 2147483647 w 1305"/>
              <a:gd name="T29" fmla="*/ 2147483647 h 2043"/>
              <a:gd name="T30" fmla="*/ 2147483647 w 1305"/>
              <a:gd name="T31" fmla="*/ 2147483647 h 2043"/>
              <a:gd name="T32" fmla="*/ 2147483647 w 1305"/>
              <a:gd name="T33" fmla="*/ 2147483647 h 2043"/>
              <a:gd name="T34" fmla="*/ 2147483647 w 1305"/>
              <a:gd name="T35" fmla="*/ 2147483647 h 2043"/>
              <a:gd name="T36" fmla="*/ 2147483647 w 1305"/>
              <a:gd name="T37" fmla="*/ 2147483647 h 2043"/>
              <a:gd name="T38" fmla="*/ 2147483647 w 1305"/>
              <a:gd name="T39" fmla="*/ 2147483647 h 2043"/>
              <a:gd name="T40" fmla="*/ 2147483647 w 1305"/>
              <a:gd name="T41" fmla="*/ 2147483647 h 2043"/>
              <a:gd name="T42" fmla="*/ 2147483647 w 1305"/>
              <a:gd name="T43" fmla="*/ 2147483647 h 2043"/>
              <a:gd name="T44" fmla="*/ 2147483647 w 1305"/>
              <a:gd name="T45" fmla="*/ 2147483647 h 2043"/>
              <a:gd name="T46" fmla="*/ 2147483647 w 1305"/>
              <a:gd name="T47" fmla="*/ 2147483647 h 2043"/>
              <a:gd name="T48" fmla="*/ 2147483647 w 1305"/>
              <a:gd name="T49" fmla="*/ 2147483647 h 2043"/>
              <a:gd name="T50" fmla="*/ 2147483647 w 1305"/>
              <a:gd name="T51" fmla="*/ 2147483647 h 2043"/>
              <a:gd name="T52" fmla="*/ 2147483647 w 1305"/>
              <a:gd name="T53" fmla="*/ 2147483647 h 2043"/>
              <a:gd name="T54" fmla="*/ 2147483647 w 1305"/>
              <a:gd name="T55" fmla="*/ 2147483647 h 2043"/>
              <a:gd name="T56" fmla="*/ 2147483647 w 1305"/>
              <a:gd name="T57" fmla="*/ 2147483647 h 2043"/>
              <a:gd name="T58" fmla="*/ 2147483647 w 1305"/>
              <a:gd name="T59" fmla="*/ 2147483647 h 2043"/>
              <a:gd name="T60" fmla="*/ 2147483647 w 1305"/>
              <a:gd name="T61" fmla="*/ 2147483647 h 2043"/>
              <a:gd name="T62" fmla="*/ 2147483647 w 1305"/>
              <a:gd name="T63" fmla="*/ 2147483647 h 2043"/>
              <a:gd name="T64" fmla="*/ 2147483647 w 1305"/>
              <a:gd name="T65" fmla="*/ 2147483647 h 2043"/>
              <a:gd name="T66" fmla="*/ 0 w 1305"/>
              <a:gd name="T67" fmla="*/ 2147483647 h 2043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1305"/>
              <a:gd name="T103" fmla="*/ 0 h 2043"/>
              <a:gd name="T104" fmla="*/ 1305 w 1305"/>
              <a:gd name="T105" fmla="*/ 2043 h 2043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1305" h="2043">
                <a:moveTo>
                  <a:pt x="165" y="0"/>
                </a:moveTo>
                <a:cubicBezTo>
                  <a:pt x="180" y="15"/>
                  <a:pt x="192" y="34"/>
                  <a:pt x="210" y="45"/>
                </a:cubicBezTo>
                <a:cubicBezTo>
                  <a:pt x="228" y="55"/>
                  <a:pt x="251" y="52"/>
                  <a:pt x="270" y="60"/>
                </a:cubicBezTo>
                <a:cubicBezTo>
                  <a:pt x="287" y="67"/>
                  <a:pt x="300" y="80"/>
                  <a:pt x="315" y="90"/>
                </a:cubicBezTo>
                <a:cubicBezTo>
                  <a:pt x="374" y="179"/>
                  <a:pt x="420" y="270"/>
                  <a:pt x="480" y="360"/>
                </a:cubicBezTo>
                <a:cubicBezTo>
                  <a:pt x="489" y="373"/>
                  <a:pt x="511" y="368"/>
                  <a:pt x="525" y="375"/>
                </a:cubicBezTo>
                <a:cubicBezTo>
                  <a:pt x="541" y="383"/>
                  <a:pt x="555" y="395"/>
                  <a:pt x="570" y="405"/>
                </a:cubicBezTo>
                <a:cubicBezTo>
                  <a:pt x="597" y="446"/>
                  <a:pt x="598" y="459"/>
                  <a:pt x="645" y="480"/>
                </a:cubicBezTo>
                <a:cubicBezTo>
                  <a:pt x="674" y="493"/>
                  <a:pt x="735" y="510"/>
                  <a:pt x="735" y="510"/>
                </a:cubicBezTo>
                <a:cubicBezTo>
                  <a:pt x="750" y="530"/>
                  <a:pt x="761" y="554"/>
                  <a:pt x="780" y="570"/>
                </a:cubicBezTo>
                <a:cubicBezTo>
                  <a:pt x="792" y="580"/>
                  <a:pt x="811" y="577"/>
                  <a:pt x="825" y="585"/>
                </a:cubicBezTo>
                <a:cubicBezTo>
                  <a:pt x="902" y="628"/>
                  <a:pt x="976" y="686"/>
                  <a:pt x="1050" y="735"/>
                </a:cubicBezTo>
                <a:cubicBezTo>
                  <a:pt x="1065" y="745"/>
                  <a:pt x="1078" y="759"/>
                  <a:pt x="1095" y="765"/>
                </a:cubicBezTo>
                <a:cubicBezTo>
                  <a:pt x="1110" y="770"/>
                  <a:pt x="1126" y="772"/>
                  <a:pt x="1140" y="780"/>
                </a:cubicBezTo>
                <a:cubicBezTo>
                  <a:pt x="1172" y="798"/>
                  <a:pt x="1230" y="840"/>
                  <a:pt x="1230" y="840"/>
                </a:cubicBezTo>
                <a:cubicBezTo>
                  <a:pt x="1299" y="943"/>
                  <a:pt x="1279" y="896"/>
                  <a:pt x="1305" y="975"/>
                </a:cubicBezTo>
                <a:cubicBezTo>
                  <a:pt x="1300" y="990"/>
                  <a:pt x="1301" y="1009"/>
                  <a:pt x="1290" y="1020"/>
                </a:cubicBezTo>
                <a:cubicBezTo>
                  <a:pt x="1279" y="1031"/>
                  <a:pt x="1259" y="1028"/>
                  <a:pt x="1245" y="1035"/>
                </a:cubicBezTo>
                <a:cubicBezTo>
                  <a:pt x="1229" y="1043"/>
                  <a:pt x="1215" y="1055"/>
                  <a:pt x="1200" y="1065"/>
                </a:cubicBezTo>
                <a:cubicBezTo>
                  <a:pt x="1205" y="1090"/>
                  <a:pt x="1204" y="1117"/>
                  <a:pt x="1215" y="1140"/>
                </a:cubicBezTo>
                <a:cubicBezTo>
                  <a:pt x="1230" y="1173"/>
                  <a:pt x="1275" y="1230"/>
                  <a:pt x="1275" y="1230"/>
                </a:cubicBezTo>
                <a:cubicBezTo>
                  <a:pt x="1270" y="1250"/>
                  <a:pt x="1274" y="1274"/>
                  <a:pt x="1260" y="1290"/>
                </a:cubicBezTo>
                <a:cubicBezTo>
                  <a:pt x="1216" y="1340"/>
                  <a:pt x="1048" y="1406"/>
                  <a:pt x="990" y="1425"/>
                </a:cubicBezTo>
                <a:cubicBezTo>
                  <a:pt x="956" y="1436"/>
                  <a:pt x="900" y="1485"/>
                  <a:pt x="900" y="1485"/>
                </a:cubicBezTo>
                <a:cubicBezTo>
                  <a:pt x="820" y="1605"/>
                  <a:pt x="925" y="1460"/>
                  <a:pt x="825" y="1560"/>
                </a:cubicBezTo>
                <a:cubicBezTo>
                  <a:pt x="812" y="1573"/>
                  <a:pt x="809" y="1593"/>
                  <a:pt x="795" y="1605"/>
                </a:cubicBezTo>
                <a:cubicBezTo>
                  <a:pt x="768" y="1629"/>
                  <a:pt x="735" y="1645"/>
                  <a:pt x="705" y="1665"/>
                </a:cubicBezTo>
                <a:cubicBezTo>
                  <a:pt x="687" y="1677"/>
                  <a:pt x="677" y="1697"/>
                  <a:pt x="660" y="1710"/>
                </a:cubicBezTo>
                <a:cubicBezTo>
                  <a:pt x="632" y="1732"/>
                  <a:pt x="600" y="1750"/>
                  <a:pt x="570" y="1770"/>
                </a:cubicBezTo>
                <a:cubicBezTo>
                  <a:pt x="544" y="1788"/>
                  <a:pt x="506" y="1782"/>
                  <a:pt x="480" y="1800"/>
                </a:cubicBezTo>
                <a:cubicBezTo>
                  <a:pt x="406" y="1849"/>
                  <a:pt x="326" y="1883"/>
                  <a:pt x="240" y="1905"/>
                </a:cubicBezTo>
                <a:cubicBezTo>
                  <a:pt x="225" y="1915"/>
                  <a:pt x="211" y="1928"/>
                  <a:pt x="195" y="1935"/>
                </a:cubicBezTo>
                <a:cubicBezTo>
                  <a:pt x="166" y="1948"/>
                  <a:pt x="105" y="1965"/>
                  <a:pt x="105" y="1965"/>
                </a:cubicBezTo>
                <a:cubicBezTo>
                  <a:pt x="27" y="2043"/>
                  <a:pt x="91" y="1995"/>
                  <a:pt x="0" y="1995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90117" name="Oval 5"/>
          <p:cNvSpPr>
            <a:spLocks noChangeArrowheads="1"/>
          </p:cNvSpPr>
          <p:nvPr/>
        </p:nvSpPr>
        <p:spPr bwMode="auto">
          <a:xfrm>
            <a:off x="6659563" y="2852738"/>
            <a:ext cx="288925" cy="36036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>
              <a:latin typeface="Helvetica" charset="0"/>
            </a:endParaRPr>
          </a:p>
        </p:txBody>
      </p:sp>
      <p:sp>
        <p:nvSpPr>
          <p:cNvPr id="90118" name="Line 6"/>
          <p:cNvSpPr>
            <a:spLocks noChangeShapeType="1"/>
          </p:cNvSpPr>
          <p:nvPr/>
        </p:nvSpPr>
        <p:spPr bwMode="auto">
          <a:xfrm>
            <a:off x="1835150" y="3644900"/>
            <a:ext cx="6337300" cy="144463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90119" name="Line 7"/>
          <p:cNvSpPr>
            <a:spLocks noChangeShapeType="1"/>
          </p:cNvSpPr>
          <p:nvPr/>
        </p:nvSpPr>
        <p:spPr bwMode="auto">
          <a:xfrm flipH="1" flipV="1">
            <a:off x="4859338" y="2133600"/>
            <a:ext cx="1296987" cy="151130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0" name="Line 8"/>
          <p:cNvSpPr>
            <a:spLocks noChangeShapeType="1"/>
          </p:cNvSpPr>
          <p:nvPr/>
        </p:nvSpPr>
        <p:spPr bwMode="auto">
          <a:xfrm flipH="1">
            <a:off x="4932363" y="3789363"/>
            <a:ext cx="1152525" cy="107950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1" name="Line 9"/>
          <p:cNvSpPr>
            <a:spLocks noChangeShapeType="1"/>
          </p:cNvSpPr>
          <p:nvPr/>
        </p:nvSpPr>
        <p:spPr bwMode="auto">
          <a:xfrm flipH="1">
            <a:off x="3563938" y="3716338"/>
            <a:ext cx="720725" cy="649287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2" name="Line 10"/>
          <p:cNvSpPr>
            <a:spLocks noChangeShapeType="1"/>
          </p:cNvSpPr>
          <p:nvPr/>
        </p:nvSpPr>
        <p:spPr bwMode="auto">
          <a:xfrm flipH="1" flipV="1">
            <a:off x="3348038" y="3068638"/>
            <a:ext cx="936625" cy="576262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3" name="Line 11"/>
          <p:cNvSpPr>
            <a:spLocks noChangeShapeType="1"/>
          </p:cNvSpPr>
          <p:nvPr/>
        </p:nvSpPr>
        <p:spPr bwMode="auto">
          <a:xfrm flipH="1" flipV="1">
            <a:off x="4500563" y="2492375"/>
            <a:ext cx="1008062" cy="4318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4" name="Line 12"/>
          <p:cNvSpPr>
            <a:spLocks noChangeShapeType="1"/>
          </p:cNvSpPr>
          <p:nvPr/>
        </p:nvSpPr>
        <p:spPr bwMode="auto">
          <a:xfrm flipH="1">
            <a:off x="4787900" y="4221163"/>
            <a:ext cx="792163" cy="2159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5" name="Line 13"/>
          <p:cNvSpPr>
            <a:spLocks noChangeShapeType="1"/>
          </p:cNvSpPr>
          <p:nvPr/>
        </p:nvSpPr>
        <p:spPr bwMode="auto">
          <a:xfrm flipH="1">
            <a:off x="4643438" y="2708275"/>
            <a:ext cx="360362" cy="73025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6" name="Line 14"/>
          <p:cNvSpPr>
            <a:spLocks noChangeShapeType="1"/>
          </p:cNvSpPr>
          <p:nvPr/>
        </p:nvSpPr>
        <p:spPr bwMode="auto">
          <a:xfrm flipH="1" flipV="1">
            <a:off x="4859338" y="4149725"/>
            <a:ext cx="217487" cy="142875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7" name="Line 15"/>
          <p:cNvSpPr>
            <a:spLocks noChangeShapeType="1"/>
          </p:cNvSpPr>
          <p:nvPr/>
        </p:nvSpPr>
        <p:spPr bwMode="auto">
          <a:xfrm flipH="1" flipV="1">
            <a:off x="5791200" y="2438400"/>
            <a:ext cx="990600" cy="121920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90128" name="Text Box 16"/>
          <p:cNvSpPr txBox="1">
            <a:spLocks noChangeArrowheads="1"/>
          </p:cNvSpPr>
          <p:nvPr/>
        </p:nvSpPr>
        <p:spPr bwMode="auto">
          <a:xfrm>
            <a:off x="5238750" y="2057400"/>
            <a:ext cx="148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Helvetica" charset="0"/>
              </a:rPr>
              <a:t>Manusia</a:t>
            </a:r>
          </a:p>
        </p:txBody>
      </p:sp>
      <p:sp>
        <p:nvSpPr>
          <p:cNvPr id="90129" name="Text Box 17"/>
          <p:cNvSpPr txBox="1">
            <a:spLocks noChangeArrowheads="1"/>
          </p:cNvSpPr>
          <p:nvPr/>
        </p:nvSpPr>
        <p:spPr bwMode="auto">
          <a:xfrm>
            <a:off x="4419600" y="18288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Helvetica" charset="0"/>
              </a:rPr>
              <a:t>Alat</a:t>
            </a:r>
          </a:p>
        </p:txBody>
      </p:sp>
      <p:sp>
        <p:nvSpPr>
          <p:cNvPr id="90130" name="Text Box 18"/>
          <p:cNvSpPr txBox="1">
            <a:spLocks noChangeArrowheads="1"/>
          </p:cNvSpPr>
          <p:nvPr/>
        </p:nvSpPr>
        <p:spPr bwMode="auto">
          <a:xfrm>
            <a:off x="2971800" y="2757488"/>
            <a:ext cx="135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Helvetica" charset="0"/>
              </a:rPr>
              <a:t>Bahan</a:t>
            </a:r>
          </a:p>
        </p:txBody>
      </p:sp>
      <p:sp>
        <p:nvSpPr>
          <p:cNvPr id="90131" name="Text Box 19"/>
          <p:cNvSpPr txBox="1">
            <a:spLocks noChangeArrowheads="1"/>
          </p:cNvSpPr>
          <p:nvPr/>
        </p:nvSpPr>
        <p:spPr bwMode="auto">
          <a:xfrm>
            <a:off x="4800600" y="4738688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Helvetica" charset="0"/>
              </a:rPr>
              <a:t>Metode</a:t>
            </a:r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2552700" y="42672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Helvetica" charset="0"/>
              </a:rPr>
              <a:t>Lingkungan</a:t>
            </a:r>
          </a:p>
        </p:txBody>
      </p:sp>
      <p:sp>
        <p:nvSpPr>
          <p:cNvPr id="90133" name="Oval 21"/>
          <p:cNvSpPr>
            <a:spLocks noChangeArrowheads="1"/>
          </p:cNvSpPr>
          <p:nvPr/>
        </p:nvSpPr>
        <p:spPr bwMode="auto">
          <a:xfrm>
            <a:off x="8074025" y="3462338"/>
            <a:ext cx="917575" cy="917575"/>
          </a:xfrm>
          <a:prstGeom prst="ellipse">
            <a:avLst/>
          </a:prstGeom>
          <a:solidFill>
            <a:srgbClr val="CC00FF">
              <a:alpha val="90979"/>
            </a:srgbClr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7A0099"/>
            </a:prstShdw>
          </a:effectLst>
        </p:spPr>
        <p:txBody>
          <a:bodyPr wrap="none" lIns="90000" tIns="46800" rIns="90000" bIns="46800" anchor="ctr"/>
          <a:lstStyle/>
          <a:p>
            <a:endParaRPr lang="id-ID">
              <a:latin typeface="Helvetica" charset="0"/>
            </a:endParaRPr>
          </a:p>
        </p:txBody>
      </p:sp>
      <p:sp>
        <p:nvSpPr>
          <p:cNvPr id="523286" name="Text Box 22"/>
          <p:cNvSpPr txBox="1">
            <a:spLocks noChangeArrowheads="1"/>
          </p:cNvSpPr>
          <p:nvPr/>
        </p:nvSpPr>
        <p:spPr bwMode="auto">
          <a:xfrm>
            <a:off x="8031163" y="3644900"/>
            <a:ext cx="1006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 err="1">
                <a:latin typeface="Arial" charset="0"/>
                <a:ea typeface="ＭＳ Ｐゴシック" charset="-128"/>
              </a:rPr>
              <a:t>Mslh</a:t>
            </a:r>
            <a:endParaRPr lang="en-US" b="1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2076450" y="647700"/>
            <a:ext cx="1752600" cy="4572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endParaRPr lang="en-US" sz="1000" b="1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EP I DEM IO LOGI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5181600" y="609600"/>
            <a:ext cx="1279525" cy="4572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endParaRPr lang="en-US" sz="1000" b="1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MANAJEMEN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2948" name="AutoShape 4"/>
          <p:cNvSpPr>
            <a:spLocks noChangeArrowheads="1"/>
          </p:cNvSpPr>
          <p:nvPr/>
        </p:nvSpPr>
        <p:spPr bwMode="auto">
          <a:xfrm>
            <a:off x="3048000" y="1371600"/>
            <a:ext cx="3124200" cy="701675"/>
          </a:xfrm>
          <a:prstGeom prst="downArrowCallout">
            <a:avLst>
              <a:gd name="adj1" fmla="val 111312"/>
              <a:gd name="adj2" fmla="val 111312"/>
              <a:gd name="adj3" fmla="val 16667"/>
              <a:gd name="adj4" fmla="val 66667"/>
            </a:avLst>
          </a:prstGeom>
          <a:solidFill>
            <a:srgbClr val="FFCCFF"/>
          </a:solidFill>
          <a:ln w="9525">
            <a:solidFill>
              <a:srgbClr val="CC00CC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sz="1200" b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PENGKAJIAN UNTUK DATA/FAKTA/</a:t>
            </a:r>
          </a:p>
          <a:p>
            <a:pPr algn="ctr">
              <a:buFontTx/>
              <a:buNone/>
            </a:pPr>
            <a:r>
              <a:rPr lang="en-US" sz="1200" b="1">
                <a:solidFill>
                  <a:srgbClr val="663300"/>
                </a:solidFill>
                <a:latin typeface="Tahoma" pitchFamily="34" charset="0"/>
                <a:cs typeface="Times New Roman" pitchFamily="18" charset="0"/>
              </a:rPr>
              <a:t>INFO PRIMER</a:t>
            </a:r>
            <a:endParaRPr lang="en-US" sz="1200" b="1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82949" name="AutoShape 5"/>
          <p:cNvSpPr>
            <a:spLocks noChangeArrowheads="1"/>
          </p:cNvSpPr>
          <p:nvPr/>
        </p:nvSpPr>
        <p:spPr bwMode="auto">
          <a:xfrm>
            <a:off x="838200" y="2606675"/>
            <a:ext cx="2789238" cy="1584325"/>
          </a:xfrm>
          <a:prstGeom prst="upDownArrowCallout">
            <a:avLst>
              <a:gd name="adj1" fmla="val 44013"/>
              <a:gd name="adj2" fmla="val 44013"/>
              <a:gd name="adj3" fmla="val 12500"/>
              <a:gd name="adj4" fmla="val 50000"/>
            </a:avLst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  <a:tabLst>
                <a:tab pos="228600" algn="l"/>
              </a:tabLst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ISYU</a:t>
            </a:r>
          </a:p>
          <a:p>
            <a:pPr>
              <a:buFontTx/>
              <a:buNone/>
              <a:tabLst>
                <a:tab pos="228600" algn="l"/>
              </a:tabLst>
            </a:pPr>
            <a:r>
              <a:rPr lang="en-US" sz="1200" b="1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-KECENDERUNGAN (TREND)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buFontTx/>
              <a:buNone/>
              <a:tabLst>
                <a:tab pos="228600" algn="l"/>
              </a:tabLst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-KEADAAN/SITUASI/KONDISI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buFontTx/>
              <a:buNone/>
              <a:tabLst>
                <a:tab pos="228600" algn="l"/>
              </a:tabLst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-MASALAH/KENDALA/HAMBATAN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7391400" y="1371600"/>
            <a:ext cx="1752600" cy="381000"/>
          </a:xfrm>
          <a:prstGeom prst="rect">
            <a:avLst/>
          </a:prstGeom>
          <a:solidFill>
            <a:srgbClr val="CCFFCC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200" b="1">
                <a:latin typeface="Times New Roman" pitchFamily="18" charset="0"/>
              </a:rPr>
              <a:t>DATA PRIMER</a:t>
            </a:r>
          </a:p>
          <a:p>
            <a:pPr>
              <a:buFontTx/>
              <a:buNone/>
            </a:pPr>
            <a:endParaRPr lang="en-US" sz="1200">
              <a:latin typeface="Times New Roman" pitchFamily="18" charset="0"/>
            </a:endParaRP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7391400" y="533400"/>
            <a:ext cx="1524000" cy="555625"/>
          </a:xfrm>
          <a:prstGeom prst="rect">
            <a:avLst/>
          </a:prstGeom>
          <a:solidFill>
            <a:srgbClr val="CCFFCC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endParaRPr lang="en-US" sz="1000" b="1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1200" b="1">
                <a:latin typeface="Times New Roman" pitchFamily="18" charset="0"/>
              </a:rPr>
              <a:t>DATA SEKUNDER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1066800" y="4191000"/>
            <a:ext cx="7181850" cy="14335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  <a:tabLst>
                <a:tab pos="228600" algn="l"/>
              </a:tabLst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YANG BERKEMBANG DI DALAM &amp; DI LUAR ORGANISASI</a:t>
            </a:r>
            <a:r>
              <a:rPr lang="en-US" sz="1200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YANG SANGAT PENTING DI ANTISIPASI , &amp;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buFontTx/>
              <a:buNone/>
              <a:tabLst>
                <a:tab pos="228600" algn="l"/>
              </a:tabLst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BERPENGARUH BAGI KEMAMPUAN ORGANISASI MENCAPAI MASA DEPAN (TUJUAN) YANG DIHARAPKANNYA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buFontTx/>
              <a:buNone/>
              <a:tabLst>
                <a:tab pos="228600" algn="l"/>
              </a:tabLst>
            </a:pPr>
            <a:r>
              <a:rPr lang="fi-FI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MERUPAKAN SUMBER UNTUK PERUMUSAN MASALAH, SOLUSI, INTERVENSI &amp; ADVOKASI</a:t>
            </a:r>
            <a:endParaRPr lang="en-US" sz="12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buFontTx/>
              <a:buNone/>
              <a:tabLst>
                <a:tab pos="228600" algn="l"/>
              </a:tabLst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DIDUKUNG OLEH DATA, FAKTA &amp; INFORMASI YANG SAHIH /EVIDENCE BASE  (ANSOFF &amp; PAUL C. NUTT)</a:t>
            </a:r>
            <a:endParaRPr lang="en-US" sz="1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1295400" y="5715000"/>
            <a:ext cx="1981200" cy="9144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DIKAJI DARI SUDUT KEBUTUHAN (DEMAND SITE, BOTTOM UP)</a:t>
            </a:r>
            <a:endParaRPr lang="en-US" sz="12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5973763" y="5867400"/>
            <a:ext cx="2027237" cy="685800"/>
          </a:xfrm>
          <a:prstGeom prst="rect">
            <a:avLst/>
          </a:prstGeom>
          <a:solidFill>
            <a:srgbClr val="CCFFFF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/>
          <a:lstStyle/>
          <a:p>
            <a:pPr algn="r">
              <a:buFontTx/>
              <a:buNone/>
            </a:pPr>
            <a:r>
              <a:rPr lang="en-US" sz="1200" b="1">
                <a:latin typeface="Times New Roman" pitchFamily="18" charset="0"/>
                <a:cs typeface="Times New Roman" pitchFamily="18" charset="0"/>
              </a:rPr>
              <a:t>DIKAJI DARI SUDUT PELAYANAN (SUPPLY-SITE, TOP-DOWN)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3733800" y="5954713"/>
            <a:ext cx="1371600" cy="674687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lang="en-US" sz="1400" b="1">
                <a:latin typeface="Times New Roman" pitchFamily="18" charset="0"/>
                <a:cs typeface="Times New Roman" pitchFamily="18" charset="0"/>
              </a:rPr>
              <a:t>FLOW CHART</a:t>
            </a:r>
            <a:endParaRPr lang="en-US" sz="1400" b="1">
              <a:latin typeface="Times New Roman" pitchFamily="18" charset="0"/>
            </a:endParaRPr>
          </a:p>
          <a:p>
            <a:pPr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endParaRPr lang="en-US" sz="1400">
              <a:latin typeface="Times New Roman" pitchFamily="18" charset="0"/>
            </a:endParaRPr>
          </a:p>
        </p:txBody>
      </p:sp>
      <p:sp>
        <p:nvSpPr>
          <p:cNvPr id="82956" name="AutoShape 12"/>
          <p:cNvSpPr>
            <a:spLocks noChangeArrowheads="1"/>
          </p:cNvSpPr>
          <p:nvPr/>
        </p:nvSpPr>
        <p:spPr bwMode="auto">
          <a:xfrm>
            <a:off x="409575" y="4941888"/>
            <a:ext cx="733425" cy="849312"/>
          </a:xfrm>
          <a:prstGeom prst="curvedRightArrow">
            <a:avLst>
              <a:gd name="adj1" fmla="val 23160"/>
              <a:gd name="adj2" fmla="val 46320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957" name="AutoShape 13"/>
          <p:cNvSpPr>
            <a:spLocks noChangeArrowheads="1"/>
          </p:cNvSpPr>
          <p:nvPr/>
        </p:nvSpPr>
        <p:spPr bwMode="auto">
          <a:xfrm>
            <a:off x="8181975" y="4876800"/>
            <a:ext cx="733425" cy="914400"/>
          </a:xfrm>
          <a:prstGeom prst="curvedLeftArrow">
            <a:avLst>
              <a:gd name="adj1" fmla="val 24935"/>
              <a:gd name="adj2" fmla="val 49870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4038600" y="838200"/>
            <a:ext cx="914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>
            <a:off x="4495800" y="457200"/>
            <a:ext cx="0" cy="7318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 flipH="1">
            <a:off x="6858000" y="1524000"/>
            <a:ext cx="365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961" name="Line 17"/>
          <p:cNvSpPr>
            <a:spLocks noChangeShapeType="1"/>
          </p:cNvSpPr>
          <p:nvPr/>
        </p:nvSpPr>
        <p:spPr bwMode="auto">
          <a:xfrm flipH="1">
            <a:off x="6873875" y="838200"/>
            <a:ext cx="3651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2962" name="AutoShape 18"/>
          <p:cNvSpPr>
            <a:spLocks noChangeArrowheads="1"/>
          </p:cNvSpPr>
          <p:nvPr/>
        </p:nvSpPr>
        <p:spPr bwMode="auto">
          <a:xfrm>
            <a:off x="4267200" y="2590800"/>
            <a:ext cx="3886200" cy="1447800"/>
          </a:xfrm>
          <a:prstGeom prst="upArrowCallout">
            <a:avLst>
              <a:gd name="adj1" fmla="val 67105"/>
              <a:gd name="adj2" fmla="val 67105"/>
              <a:gd name="adj3" fmla="val 16667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sz="1200" b="1">
                <a:latin typeface="Times New Roman" pitchFamily="18" charset="0"/>
                <a:cs typeface="Times New Roman" pitchFamily="18" charset="0"/>
              </a:rPr>
              <a:t>RUMOR</a:t>
            </a:r>
          </a:p>
          <a:p>
            <a:pPr algn="ctr">
              <a:buFontTx/>
              <a:buNone/>
            </a:pPr>
            <a:endParaRPr lang="en-US" sz="1200" b="1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sz="1200" b="1">
                <a:latin typeface="Times New Roman" pitchFamily="18" charset="0"/>
                <a:cs typeface="Times New Roman" pitchFamily="18" charset="0"/>
              </a:rPr>
              <a:t>STOP, LUPAKAN! OLEH KARENA TIDAK ADA/ DIDUKUNG DATA, FAKTA &amp; INFORMASI YANG SAHIH (VALID)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82963" name="Rectangle 19"/>
          <p:cNvSpPr>
            <a:spLocks noChangeArrowheads="1"/>
          </p:cNvSpPr>
          <p:nvPr/>
        </p:nvSpPr>
        <p:spPr bwMode="auto">
          <a:xfrm>
            <a:off x="2209800" y="44450"/>
            <a:ext cx="4495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152352" rIns="0" bIns="38088" anchor="ctr">
            <a:spAutoFit/>
          </a:bodyPr>
          <a:lstStyle/>
          <a:p>
            <a:pPr>
              <a:buFontTx/>
              <a:buNone/>
            </a:pPr>
            <a:r>
              <a:rPr lang="fi-FI" sz="1400" b="1">
                <a:cs typeface="Times New Roman" pitchFamily="18" charset="0"/>
              </a:rPr>
              <a:t>                             </a:t>
            </a:r>
            <a:r>
              <a:rPr lang="fi-FI" sz="1800" b="1">
                <a:cs typeface="Times New Roman" pitchFamily="18" charset="0"/>
              </a:rPr>
              <a:t>ANALISA SITUASI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82964" name="Rectangle 20"/>
          <p:cNvSpPr>
            <a:spLocks noChangeArrowheads="1"/>
          </p:cNvSpPr>
          <p:nvPr/>
        </p:nvSpPr>
        <p:spPr bwMode="auto">
          <a:xfrm>
            <a:off x="0" y="2374900"/>
            <a:ext cx="1841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r>
              <a:rPr lang="en-US" sz="1100" b="1">
                <a:latin typeface="Times New Roman" pitchFamily="18" charset="0"/>
              </a:rPr>
              <a:t/>
            </a:r>
            <a:br>
              <a:rPr lang="en-US" sz="1100" b="1">
                <a:latin typeface="Times New Roman" pitchFamily="18" charset="0"/>
              </a:rPr>
            </a:br>
            <a:endParaRPr lang="en-US">
              <a:latin typeface="Times New Roman" pitchFamily="18" charset="0"/>
            </a:endParaRPr>
          </a:p>
          <a:p>
            <a:pPr>
              <a:buFontTx/>
              <a:buNone/>
            </a:pPr>
            <a:endParaRPr lang="en-US">
              <a:latin typeface="Times New Roman" pitchFamily="18" charset="0"/>
            </a:endParaRPr>
          </a:p>
        </p:txBody>
      </p:sp>
      <p:graphicFrame>
        <p:nvGraphicFramePr>
          <p:cNvPr id="82965" name="Group 21"/>
          <p:cNvGraphicFramePr>
            <a:graphicFrameLocks noGrp="1"/>
          </p:cNvGraphicFramePr>
          <p:nvPr/>
        </p:nvGraphicFramePr>
        <p:xfrm>
          <a:off x="1066800" y="2081213"/>
          <a:ext cx="6858000" cy="490538"/>
        </p:xfrm>
        <a:graphic>
          <a:graphicData uri="http://schemas.openxmlformats.org/drawingml/2006/table">
            <a:tbl>
              <a:tblPr/>
              <a:tblGrid>
                <a:gridCol w="1268413"/>
                <a:gridCol w="488950"/>
                <a:gridCol w="1533525"/>
                <a:gridCol w="835025"/>
                <a:gridCol w="1185862"/>
                <a:gridCol w="1546225"/>
              </a:tblGrid>
              <a:tr h="4905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8C733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LINGKUNGAN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8C733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PSP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8C733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SOSIAL BUDAYA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8C733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POLICY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8C733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KEMITRAAN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B8C733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cs typeface="Times New Roman" pitchFamily="18" charset="0"/>
                        </a:rPr>
                        <a:t>PEMBERDAYAAN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981" name="Rectangle 37"/>
          <p:cNvSpPr>
            <a:spLocks noChangeArrowheads="1"/>
          </p:cNvSpPr>
          <p:nvPr/>
        </p:nvSpPr>
        <p:spPr bwMode="auto">
          <a:xfrm>
            <a:off x="0" y="376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id-ID"/>
          </a:p>
        </p:txBody>
      </p:sp>
      <p:sp>
        <p:nvSpPr>
          <p:cNvPr id="82982" name="Rectangle 38"/>
          <p:cNvSpPr>
            <a:spLocks noChangeArrowheads="1"/>
          </p:cNvSpPr>
          <p:nvPr/>
        </p:nvSpPr>
        <p:spPr bwMode="auto">
          <a:xfrm>
            <a:off x="0" y="3760788"/>
            <a:ext cx="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152352" rIns="0" bIns="38088" anchor="ctr">
            <a:spAutoFit/>
          </a:bodyPr>
          <a:lstStyle/>
          <a:p>
            <a:pPr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endParaRPr lang="en-US" sz="1100" b="1">
              <a:latin typeface="Tahoma" pitchFamily="34" charset="0"/>
            </a:endParaRPr>
          </a:p>
          <a:p>
            <a:pPr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endParaRPr lang="en-US">
              <a:latin typeface="Times New Roman" pitchFamily="18" charset="0"/>
            </a:endParaRPr>
          </a:p>
        </p:txBody>
      </p:sp>
      <p:sp>
        <p:nvSpPr>
          <p:cNvPr id="82983" name="Rectangle 39"/>
          <p:cNvSpPr>
            <a:spLocks noChangeArrowheads="1"/>
          </p:cNvSpPr>
          <p:nvPr/>
        </p:nvSpPr>
        <p:spPr bwMode="auto">
          <a:xfrm>
            <a:off x="0" y="4484688"/>
            <a:ext cx="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152352" rIns="0" bIns="38088" anchor="ctr">
            <a:spAutoFit/>
          </a:bodyPr>
          <a:lstStyle/>
          <a:p>
            <a:pPr>
              <a:buFontTx/>
              <a:buNone/>
            </a:pPr>
            <a:endParaRPr lang="en-US" sz="1400" b="1">
              <a:cs typeface="Times New Roman" pitchFamily="18" charset="0"/>
            </a:endParaRPr>
          </a:p>
          <a:p>
            <a:pPr>
              <a:buFontTx/>
              <a:buNone/>
            </a:pP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3017838" y="2743200"/>
            <a:ext cx="792162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200" b="1">
                <a:latin typeface="Times New Roman" pitchFamily="18" charset="0"/>
                <a:cs typeface="Times New Roman" pitchFamily="18" charset="0"/>
              </a:rPr>
              <a:t>FILTER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83971" name="AutoShape 3"/>
          <p:cNvSpPr>
            <a:spLocks noChangeArrowheads="1"/>
          </p:cNvSpPr>
          <p:nvPr/>
        </p:nvSpPr>
        <p:spPr bwMode="auto">
          <a:xfrm>
            <a:off x="427038" y="1160463"/>
            <a:ext cx="1096962" cy="668337"/>
          </a:xfrm>
          <a:prstGeom prst="homePlate">
            <a:avLst>
              <a:gd name="adj" fmla="val 410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INDEPTH</a:t>
            </a:r>
          </a:p>
          <a:p>
            <a:pPr>
              <a:buFontTx/>
              <a:buNone/>
            </a:pPr>
            <a:r>
              <a:rPr lang="en-US" sz="1000" b="1">
                <a:latin typeface="Tahoma" pitchFamily="34" charset="0"/>
                <a:cs typeface="Times New Roman" pitchFamily="18" charset="0"/>
              </a:rPr>
              <a:t>INTERVIEW</a:t>
            </a:r>
            <a:endParaRPr lang="en-US" sz="1100" b="1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ROUND TABLE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83972" name="AutoShape 4"/>
          <p:cNvSpPr>
            <a:spLocks noChangeArrowheads="1"/>
          </p:cNvSpPr>
          <p:nvPr/>
        </p:nvSpPr>
        <p:spPr bwMode="auto">
          <a:xfrm>
            <a:off x="0" y="5029200"/>
            <a:ext cx="1447800" cy="1447800"/>
          </a:xfrm>
          <a:prstGeom prst="homePlate">
            <a:avLst>
              <a:gd name="adj" fmla="val 25000"/>
            </a:avLst>
          </a:prstGeom>
          <a:solidFill>
            <a:srgbClr val="CCFFCC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400" b="1" u="sng">
                <a:latin typeface="Times New Roman" pitchFamily="18" charset="0"/>
                <a:cs typeface="Times New Roman" pitchFamily="18" charset="0"/>
              </a:rPr>
              <a:t>PRA</a:t>
            </a:r>
          </a:p>
          <a:p>
            <a:pPr>
              <a:buFontTx/>
              <a:buNone/>
            </a:pPr>
            <a:r>
              <a:rPr lang="en-US" sz="1400" b="1">
                <a:latin typeface="Tahoma" pitchFamily="34" charset="0"/>
                <a:cs typeface="Times New Roman" pitchFamily="18" charset="0"/>
              </a:rPr>
              <a:t>-TRANSECT</a:t>
            </a:r>
            <a:endParaRPr lang="en-US" sz="1400" b="1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1400" b="1">
                <a:latin typeface="Times New Roman" pitchFamily="18" charset="0"/>
                <a:cs typeface="Times New Roman" pitchFamily="18" charset="0"/>
              </a:rPr>
              <a:t>-FGD/DKT</a:t>
            </a:r>
            <a:endParaRPr lang="en-US" sz="1400" b="1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1400" b="1">
                <a:latin typeface="Times New Roman" pitchFamily="18" charset="0"/>
                <a:cs typeface="Times New Roman" pitchFamily="18" charset="0"/>
              </a:rPr>
              <a:t>-IN DEPTH</a:t>
            </a:r>
            <a:endParaRPr lang="en-US" sz="1400" b="1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1400" b="1">
                <a:latin typeface="Times New Roman" pitchFamily="18" charset="0"/>
                <a:cs typeface="Times New Roman" pitchFamily="18" charset="0"/>
              </a:rPr>
              <a:t>INTERVIEW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83973" name="AutoShape 5"/>
          <p:cNvSpPr>
            <a:spLocks noChangeArrowheads="1"/>
          </p:cNvSpPr>
          <p:nvPr/>
        </p:nvSpPr>
        <p:spPr bwMode="auto">
          <a:xfrm>
            <a:off x="1676400" y="1143000"/>
            <a:ext cx="1630363" cy="968375"/>
          </a:xfrm>
          <a:prstGeom prst="downArrowCallout">
            <a:avLst>
              <a:gd name="adj1" fmla="val 42090"/>
              <a:gd name="adj2" fmla="val 42090"/>
              <a:gd name="adj3" fmla="val 16667"/>
              <a:gd name="adj4" fmla="val 6666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  <a:tabLst>
                <a:tab pos="228600" algn="l"/>
              </a:tabLst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LINGKUNGAN</a:t>
            </a:r>
            <a:endParaRPr lang="en-US" sz="1100" b="1">
              <a:latin typeface="Times New Roman" pitchFamily="18" charset="0"/>
            </a:endParaRPr>
          </a:p>
          <a:p>
            <a:pPr>
              <a:buFontTx/>
              <a:buNone/>
              <a:tabLst>
                <a:tab pos="228600" algn="l"/>
              </a:tabLst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PSP</a:t>
            </a:r>
            <a:endParaRPr lang="en-US" sz="1100" b="1">
              <a:latin typeface="Times New Roman" pitchFamily="18" charset="0"/>
            </a:endParaRPr>
          </a:p>
          <a:p>
            <a:pPr>
              <a:buFontTx/>
              <a:buNone/>
              <a:tabLst>
                <a:tab pos="228600" algn="l"/>
              </a:tabLst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KEMITRAAN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1581150" y="2209800"/>
            <a:ext cx="19050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4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ISYU Stakeholders</a:t>
            </a:r>
            <a:r>
              <a:rPr lang="en-US" sz="1200" b="1">
                <a:latin typeface="Times New Roman" pitchFamily="18" charset="0"/>
                <a:cs typeface="Times New Roman" pitchFamily="18" charset="0"/>
              </a:rPr>
              <a:t>             ?    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83975" name="AutoShape 7"/>
          <p:cNvSpPr>
            <a:spLocks noChangeArrowheads="1"/>
          </p:cNvSpPr>
          <p:nvPr/>
        </p:nvSpPr>
        <p:spPr bwMode="auto">
          <a:xfrm>
            <a:off x="1752600" y="2667000"/>
            <a:ext cx="485775" cy="274638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80808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3976" name="Oval 8"/>
          <p:cNvSpPr>
            <a:spLocks noChangeArrowheads="1"/>
          </p:cNvSpPr>
          <p:nvPr/>
        </p:nvSpPr>
        <p:spPr bwMode="auto">
          <a:xfrm>
            <a:off x="1676400" y="3048000"/>
            <a:ext cx="1295400" cy="1066800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ISYU</a:t>
            </a:r>
          </a:p>
          <a:p>
            <a:pPr>
              <a:buFontTx/>
              <a:buNone/>
            </a:pPr>
            <a:r>
              <a:rPr lang="en-US" sz="1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STRATEGIS</a:t>
            </a:r>
          </a:p>
          <a:p>
            <a:pPr>
              <a:buFontTx/>
              <a:buNone/>
            </a:pPr>
            <a:endParaRPr lang="en-US" sz="14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3977" name="AutoShape 9"/>
          <p:cNvSpPr>
            <a:spLocks noChangeArrowheads="1"/>
          </p:cNvSpPr>
          <p:nvPr/>
        </p:nvSpPr>
        <p:spPr bwMode="auto">
          <a:xfrm>
            <a:off x="1800225" y="4114800"/>
            <a:ext cx="485775" cy="274638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80808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3978" name="Rectangle 10"/>
          <p:cNvSpPr>
            <a:spLocks noChangeArrowheads="1"/>
          </p:cNvSpPr>
          <p:nvPr/>
        </p:nvSpPr>
        <p:spPr bwMode="auto">
          <a:xfrm>
            <a:off x="3459163" y="1143000"/>
            <a:ext cx="1646237" cy="609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Symbol" pitchFamily="18" charset="2"/>
              <a:buChar char=""/>
              <a:tabLst>
                <a:tab pos="228600" algn="l"/>
              </a:tabLst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KEBIJAKSANAAN</a:t>
            </a:r>
            <a:endParaRPr lang="en-US" sz="1100" b="1">
              <a:latin typeface="Times New Roman" pitchFamily="18" charset="0"/>
            </a:endParaRPr>
          </a:p>
          <a:p>
            <a:pPr>
              <a:buFont typeface="Symbol" pitchFamily="18" charset="2"/>
              <a:buChar char=""/>
              <a:tabLst>
                <a:tab pos="228600" algn="l"/>
              </a:tabLst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SOSIAL BUDAYA</a:t>
            </a:r>
            <a:endParaRPr lang="en-US" sz="1100" b="1">
              <a:latin typeface="Times New Roman" pitchFamily="18" charset="0"/>
            </a:endParaRPr>
          </a:p>
          <a:p>
            <a:pPr>
              <a:buFont typeface="Symbol" pitchFamily="18" charset="2"/>
              <a:buChar char=""/>
              <a:tabLst>
                <a:tab pos="228600" algn="l"/>
              </a:tabLst>
            </a:pPr>
            <a:r>
              <a:rPr lang="en-US" sz="1000" b="1">
                <a:latin typeface="Times New Roman" pitchFamily="18" charset="0"/>
                <a:cs typeface="Times New Roman" pitchFamily="18" charset="0"/>
              </a:rPr>
              <a:t>PEMBERDAYAAN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83979" name="Oval 11"/>
          <p:cNvSpPr>
            <a:spLocks noChangeArrowheads="1"/>
          </p:cNvSpPr>
          <p:nvPr/>
        </p:nvSpPr>
        <p:spPr bwMode="auto">
          <a:xfrm>
            <a:off x="7467600" y="2667000"/>
            <a:ext cx="1676400" cy="1524000"/>
          </a:xfrm>
          <a:prstGeom prst="ellipse">
            <a:avLst/>
          </a:prstGeom>
          <a:solidFill>
            <a:srgbClr val="CC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600" b="1">
                <a:solidFill>
                  <a:srgbClr val="0000FF"/>
                </a:solidFill>
                <a:latin typeface="Times New Roman" pitchFamily="18" charset="0"/>
              </a:rPr>
              <a:t>Upaya Penanggulangan PTM Sukses!</a:t>
            </a:r>
          </a:p>
        </p:txBody>
      </p:sp>
      <p:sp>
        <p:nvSpPr>
          <p:cNvPr id="83980" name="Rectangle 12"/>
          <p:cNvSpPr>
            <a:spLocks noChangeArrowheads="1"/>
          </p:cNvSpPr>
          <p:nvPr/>
        </p:nvSpPr>
        <p:spPr bwMode="auto">
          <a:xfrm>
            <a:off x="1676400" y="4572000"/>
            <a:ext cx="1828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ISYU MASYARAKAT</a:t>
            </a:r>
            <a:r>
              <a:rPr lang="en-US" sz="1000" b="1">
                <a:latin typeface="Times New Roman" pitchFamily="18" charset="0"/>
                <a:cs typeface="Times New Roman" pitchFamily="18" charset="0"/>
              </a:rPr>
              <a:t>         ?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83981" name="AutoShape 13"/>
          <p:cNvSpPr>
            <a:spLocks noChangeArrowheads="1"/>
          </p:cNvSpPr>
          <p:nvPr/>
        </p:nvSpPr>
        <p:spPr bwMode="auto">
          <a:xfrm>
            <a:off x="1616075" y="4876800"/>
            <a:ext cx="2574925" cy="1981200"/>
          </a:xfrm>
          <a:prstGeom prst="upArrowCallout">
            <a:avLst>
              <a:gd name="adj1" fmla="val 32492"/>
              <a:gd name="adj2" fmla="val 32492"/>
              <a:gd name="adj3" fmla="val 16667"/>
              <a:gd name="adj4" fmla="val 66667"/>
            </a:avLst>
          </a:prstGeom>
          <a:solidFill>
            <a:srgbClr val="CC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  <a:tabLst>
                <a:tab pos="228600" algn="l"/>
              </a:tabLst>
            </a:pPr>
            <a:r>
              <a:rPr lang="en-US" sz="14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ANALISIS MASYARAKAT:</a:t>
            </a: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en-US" sz="1400" b="1">
                <a:solidFill>
                  <a:srgbClr val="0000FF"/>
                </a:solidFill>
                <a:latin typeface="Tahoma" pitchFamily="34" charset="0"/>
              </a:rPr>
              <a:t>PERILAKU/DO</a:t>
            </a:r>
            <a:r>
              <a:rPr lang="en-US">
                <a:solidFill>
                  <a:srgbClr val="0000FF"/>
                </a:solidFill>
                <a:latin typeface="Tahoma" pitchFamily="34" charset="0"/>
              </a:rPr>
              <a:t> </a:t>
            </a: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en-US" sz="1400" b="1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PERASAAN/FEEL</a:t>
            </a:r>
            <a:endParaRPr lang="en-US" sz="1400" b="1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en-US" sz="1400" b="1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MEMILIKI/HAVE</a:t>
            </a: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en-US" sz="1400" b="1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PENGETAHUAN/KNOW</a:t>
            </a:r>
            <a:endParaRPr lang="en-US" sz="1400" b="1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buFontTx/>
              <a:buChar char="•"/>
              <a:tabLst>
                <a:tab pos="228600" algn="l"/>
              </a:tabLst>
            </a:pPr>
            <a:endParaRPr lang="en-US" sz="1400">
              <a:latin typeface="Times New Roman" pitchFamily="18" charset="0"/>
            </a:endParaRPr>
          </a:p>
        </p:txBody>
      </p:sp>
      <p:sp>
        <p:nvSpPr>
          <p:cNvPr id="83982" name="AutoShape 14"/>
          <p:cNvSpPr>
            <a:spLocks noChangeArrowheads="1"/>
          </p:cNvSpPr>
          <p:nvPr/>
        </p:nvSpPr>
        <p:spPr bwMode="auto">
          <a:xfrm>
            <a:off x="4848225" y="2819400"/>
            <a:ext cx="485775" cy="24447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80808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3983" name="AutoShape 15"/>
          <p:cNvSpPr>
            <a:spLocks noChangeArrowheads="1"/>
          </p:cNvSpPr>
          <p:nvPr/>
        </p:nvSpPr>
        <p:spPr bwMode="auto">
          <a:xfrm>
            <a:off x="4848225" y="4114800"/>
            <a:ext cx="485775" cy="244475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808080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3984" name="AutoShape 16"/>
          <p:cNvSpPr>
            <a:spLocks noChangeArrowheads="1"/>
          </p:cNvSpPr>
          <p:nvPr/>
        </p:nvSpPr>
        <p:spPr bwMode="auto">
          <a:xfrm>
            <a:off x="3048000" y="2819400"/>
            <a:ext cx="1447800" cy="14636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FF"/>
          </a:solidFill>
          <a:ln w="9525">
            <a:solidFill>
              <a:srgbClr val="CC00CC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4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RENCANA INTER</a:t>
            </a:r>
          </a:p>
          <a:p>
            <a:pPr>
              <a:buFontTx/>
              <a:buNone/>
            </a:pPr>
            <a:r>
              <a:rPr lang="en-US" sz="14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VENSI</a:t>
            </a:r>
          </a:p>
          <a:p>
            <a:pPr>
              <a:buFontTx/>
              <a:buNone/>
            </a:pPr>
            <a:r>
              <a:rPr lang="en-US" sz="1400" b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83985" name="AutoShape 17"/>
          <p:cNvSpPr>
            <a:spLocks noChangeArrowheads="1"/>
          </p:cNvSpPr>
          <p:nvPr/>
        </p:nvSpPr>
        <p:spPr bwMode="auto">
          <a:xfrm>
            <a:off x="4572000" y="2819400"/>
            <a:ext cx="1387475" cy="14636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CC99"/>
          </a:solidFill>
          <a:ln w="9525">
            <a:solidFill>
              <a:srgbClr val="990000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6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MITRA POTEN</a:t>
            </a:r>
            <a:endParaRPr lang="en-US" sz="1600" b="1">
              <a:solidFill>
                <a:srgbClr val="990000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z="1600" b="1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SIAL</a:t>
            </a:r>
            <a:endParaRPr lang="en-US" sz="1600">
              <a:solidFill>
                <a:srgbClr val="990000"/>
              </a:solidFill>
              <a:latin typeface="Times New Roman" pitchFamily="18" charset="0"/>
            </a:endParaRPr>
          </a:p>
        </p:txBody>
      </p:sp>
      <p:sp>
        <p:nvSpPr>
          <p:cNvPr id="83986" name="AutoShape 18"/>
          <p:cNvSpPr>
            <a:spLocks noChangeArrowheads="1"/>
          </p:cNvSpPr>
          <p:nvPr/>
        </p:nvSpPr>
        <p:spPr bwMode="auto">
          <a:xfrm>
            <a:off x="6019800" y="2819400"/>
            <a:ext cx="1539875" cy="1463675"/>
          </a:xfrm>
          <a:prstGeom prst="rightArrow">
            <a:avLst>
              <a:gd name="adj1" fmla="val 50000"/>
              <a:gd name="adj2" fmla="val 26302"/>
            </a:avLst>
          </a:prstGeom>
          <a:solidFill>
            <a:srgbClr val="CCFFCC"/>
          </a:solidFill>
          <a:ln w="9525">
            <a:solidFill>
              <a:srgbClr val="339966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400" b="1">
                <a:solidFill>
                  <a:srgbClr val="339966"/>
                </a:solidFill>
                <a:latin typeface="Times New Roman" pitchFamily="18" charset="0"/>
                <a:cs typeface="Times New Roman" pitchFamily="18" charset="0"/>
              </a:rPr>
              <a:t>KONTRIBUSI LINTAS Stakeholder</a:t>
            </a:r>
          </a:p>
          <a:p>
            <a:pPr>
              <a:buFontTx/>
              <a:buNone/>
            </a:pPr>
            <a:endParaRPr lang="en-US" sz="1400" b="1">
              <a:solidFill>
                <a:srgbClr val="339966"/>
              </a:solidFill>
              <a:latin typeface="Times New Roman" pitchFamily="18" charset="0"/>
            </a:endParaRPr>
          </a:p>
        </p:txBody>
      </p:sp>
      <p:sp>
        <p:nvSpPr>
          <p:cNvPr id="83987" name="Rectangle 19"/>
          <p:cNvSpPr>
            <a:spLocks noChangeArrowheads="1"/>
          </p:cNvSpPr>
          <p:nvPr/>
        </p:nvSpPr>
        <p:spPr bwMode="auto">
          <a:xfrm>
            <a:off x="152400" y="3276600"/>
            <a:ext cx="13716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200" b="1">
                <a:latin typeface="Times New Roman" pitchFamily="18" charset="0"/>
                <a:cs typeface="Times New Roman" pitchFamily="18" charset="0"/>
              </a:rPr>
              <a:t>CONDENSED</a:t>
            </a:r>
            <a:endParaRPr lang="en-US" sz="1200" b="1">
              <a:latin typeface="Times New Roman" pitchFamily="18" charset="0"/>
            </a:endParaRPr>
          </a:p>
          <a:p>
            <a:pPr>
              <a:buFontTx/>
              <a:buNone/>
            </a:pPr>
            <a:endParaRPr lang="en-US" sz="1200">
              <a:latin typeface="Times New Roman" pitchFamily="18" charset="0"/>
            </a:endParaRPr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4664075" y="2438400"/>
            <a:ext cx="1203325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400" b="1">
                <a:latin typeface="Times New Roman" pitchFamily="18" charset="0"/>
                <a:cs typeface="Times New Roman" pitchFamily="18" charset="0"/>
              </a:rPr>
              <a:t>ADVOKASI</a:t>
            </a:r>
            <a:endParaRPr lang="en-US" sz="1400">
              <a:latin typeface="Times New Roman" pitchFamily="18" charset="0"/>
            </a:endParaRPr>
          </a:p>
        </p:txBody>
      </p:sp>
      <p:sp>
        <p:nvSpPr>
          <p:cNvPr id="83989" name="Text Box 21"/>
          <p:cNvSpPr txBox="1">
            <a:spLocks noChangeArrowheads="1"/>
          </p:cNvSpPr>
          <p:nvPr/>
        </p:nvSpPr>
        <p:spPr bwMode="auto">
          <a:xfrm>
            <a:off x="4343400" y="4495800"/>
            <a:ext cx="19050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400" b="1">
                <a:latin typeface="Times New Roman" pitchFamily="18" charset="0"/>
                <a:cs typeface="Times New Roman" pitchFamily="18" charset="0"/>
              </a:rPr>
              <a:t>PEMBERDAYAAN</a:t>
            </a:r>
            <a:r>
              <a:rPr lang="en-US" sz="1000" b="1">
                <a:latin typeface="Times New Roman" pitchFamily="18" charset="0"/>
                <a:cs typeface="Times New Roman" pitchFamily="18" charset="0"/>
              </a:rPr>
              <a:t> </a:t>
            </a:r>
            <a:endParaRPr lang="en-US" sz="1000">
              <a:latin typeface="Times New Roman" pitchFamily="18" charset="0"/>
            </a:endParaRPr>
          </a:p>
        </p:txBody>
      </p:sp>
      <p:sp>
        <p:nvSpPr>
          <p:cNvPr id="83992" name="Line 24"/>
          <p:cNvSpPr>
            <a:spLocks noChangeShapeType="1"/>
          </p:cNvSpPr>
          <p:nvPr/>
        </p:nvSpPr>
        <p:spPr bwMode="auto">
          <a:xfrm>
            <a:off x="1676400" y="2514600"/>
            <a:ext cx="0" cy="2011363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3993" name="Line 25"/>
          <p:cNvSpPr>
            <a:spLocks noChangeShapeType="1"/>
          </p:cNvSpPr>
          <p:nvPr/>
        </p:nvSpPr>
        <p:spPr bwMode="auto">
          <a:xfrm>
            <a:off x="2971800" y="2514600"/>
            <a:ext cx="0" cy="2011363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83994" name="Line 26"/>
          <p:cNvSpPr>
            <a:spLocks noChangeShapeType="1"/>
          </p:cNvSpPr>
          <p:nvPr/>
        </p:nvSpPr>
        <p:spPr bwMode="auto">
          <a:xfrm>
            <a:off x="8229600" y="1550988"/>
            <a:ext cx="38100" cy="982662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3995" name="Text Box 27"/>
          <p:cNvSpPr txBox="1">
            <a:spLocks noChangeArrowheads="1"/>
          </p:cNvSpPr>
          <p:nvPr/>
        </p:nvSpPr>
        <p:spPr bwMode="auto">
          <a:xfrm>
            <a:off x="7848600" y="304800"/>
            <a:ext cx="1219200" cy="22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Tx/>
              <a:buNone/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TOP </a:t>
            </a:r>
            <a:r>
              <a:rPr lang="en-US" sz="2000" b="1">
                <a:latin typeface="Tahoma" pitchFamily="34" charset="0"/>
                <a:cs typeface="Times New Roman" pitchFamily="18" charset="0"/>
              </a:rPr>
              <a:t>DOWN (supply site)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83996" name="Line 28"/>
          <p:cNvSpPr>
            <a:spLocks noChangeShapeType="1"/>
          </p:cNvSpPr>
          <p:nvPr/>
        </p:nvSpPr>
        <p:spPr bwMode="auto">
          <a:xfrm flipH="1" flipV="1">
            <a:off x="8401050" y="4362450"/>
            <a:ext cx="57150" cy="1422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83997" name="Text Box 29"/>
          <p:cNvSpPr txBox="1">
            <a:spLocks noChangeArrowheads="1"/>
          </p:cNvSpPr>
          <p:nvPr/>
        </p:nvSpPr>
        <p:spPr bwMode="auto">
          <a:xfrm>
            <a:off x="7258050" y="5848350"/>
            <a:ext cx="1885950" cy="5524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sz="1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BOTTOM </a:t>
            </a:r>
            <a:r>
              <a:rPr lang="en-US" sz="1800" b="1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UP</a:t>
            </a:r>
          </a:p>
          <a:p>
            <a:pPr>
              <a:buFontTx/>
              <a:buNone/>
            </a:pPr>
            <a:r>
              <a:rPr lang="en-US" sz="1800" b="1">
                <a:solidFill>
                  <a:srgbClr val="0000FF"/>
                </a:solidFill>
                <a:latin typeface="Tahoma" pitchFamily="34" charset="0"/>
                <a:cs typeface="Times New Roman" pitchFamily="18" charset="0"/>
              </a:rPr>
              <a:t>(Demand site)</a:t>
            </a:r>
            <a:endParaRPr lang="en-US" sz="1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3998" name="Rectangle 30"/>
          <p:cNvSpPr>
            <a:spLocks noChangeArrowheads="1"/>
          </p:cNvSpPr>
          <p:nvPr/>
        </p:nvSpPr>
        <p:spPr bwMode="auto">
          <a:xfrm>
            <a:off x="1676400" y="669925"/>
            <a:ext cx="5638800" cy="396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sz="1200">
                <a:cs typeface="Times New Roman" pitchFamily="18" charset="0"/>
              </a:rPr>
              <a:t>ANALISIS LINTAS PARA Pemercaya/Pemangku Kepentingan (STAKEHOLDERS TKT.KABUPATEN/KOTA)</a:t>
            </a:r>
            <a:endParaRPr lang="en-US" sz="1200">
              <a:latin typeface="Times New Roman" pitchFamily="18" charset="0"/>
            </a:endParaRPr>
          </a:p>
        </p:txBody>
      </p:sp>
      <p:sp>
        <p:nvSpPr>
          <p:cNvPr id="83999" name="Rectangle 31"/>
          <p:cNvSpPr>
            <a:spLocks noChangeArrowheads="1"/>
          </p:cNvSpPr>
          <p:nvPr/>
        </p:nvSpPr>
        <p:spPr bwMode="auto">
          <a:xfrm>
            <a:off x="304800" y="100013"/>
            <a:ext cx="69723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152352" rIns="0" bIns="38088" anchor="ctr">
            <a:spAutoFit/>
          </a:bodyPr>
          <a:lstStyle/>
          <a:p>
            <a:pPr>
              <a:buFontTx/>
              <a:buNone/>
            </a:pPr>
            <a:r>
              <a:rPr lang="en-US" sz="1800" b="1">
                <a:cs typeface="Times New Roman" pitchFamily="18" charset="0"/>
              </a:rPr>
              <a:t>Flow Chart   : PENGKAJIAN UNTUK MENCARI ISYU STRATEGIS</a:t>
            </a:r>
            <a:endParaRPr lang="en-US" sz="1800">
              <a:latin typeface="Times New Roman" pitchFamily="18" charset="0"/>
            </a:endParaRPr>
          </a:p>
        </p:txBody>
      </p:sp>
      <p:sp>
        <p:nvSpPr>
          <p:cNvPr id="84000" name="Rectangle 32"/>
          <p:cNvSpPr>
            <a:spLocks noChangeArrowheads="1"/>
          </p:cNvSpPr>
          <p:nvPr/>
        </p:nvSpPr>
        <p:spPr bwMode="auto">
          <a:xfrm>
            <a:off x="23813" y="-14288"/>
            <a:ext cx="184150" cy="120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endParaRPr lang="en-US" sz="1400" b="1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1100" b="1">
                <a:latin typeface="Tahoma" pitchFamily="34" charset="0"/>
              </a:rPr>
              <a:t/>
            </a:r>
            <a:br>
              <a:rPr lang="en-US" sz="1100" b="1">
                <a:latin typeface="Tahoma" pitchFamily="34" charset="0"/>
              </a:rPr>
            </a:br>
            <a:endParaRPr lang="en-US">
              <a:latin typeface="Times New Roman" pitchFamily="18" charset="0"/>
            </a:endParaRPr>
          </a:p>
          <a:p>
            <a:pPr>
              <a:buFontTx/>
              <a:buNone/>
            </a:pPr>
            <a:endParaRPr lang="en-US">
              <a:latin typeface="Times New Roman" pitchFamily="18" charset="0"/>
            </a:endParaRPr>
          </a:p>
        </p:txBody>
      </p:sp>
      <p:sp>
        <p:nvSpPr>
          <p:cNvPr id="84001" name="Rectangle 33"/>
          <p:cNvSpPr>
            <a:spLocks noChangeArrowheads="1"/>
          </p:cNvSpPr>
          <p:nvPr/>
        </p:nvSpPr>
        <p:spPr bwMode="auto">
          <a:xfrm>
            <a:off x="23813" y="1189038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endParaRPr lang="en-US">
              <a:latin typeface="Times New Roman" pitchFamily="18" charset="0"/>
            </a:endParaRPr>
          </a:p>
          <a:p>
            <a:pPr>
              <a:buFontTx/>
              <a:buNone/>
            </a:pP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65" name="Group 37"/>
          <p:cNvGraphicFramePr>
            <a:graphicFrameLocks noGrp="1"/>
          </p:cNvGraphicFramePr>
          <p:nvPr/>
        </p:nvGraphicFramePr>
        <p:xfrm>
          <a:off x="0" y="1225550"/>
          <a:ext cx="9144000" cy="5137152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1284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Program /Masalah Kesehatan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6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Jenis Pelayanan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6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Target Cakupan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6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Pencapaian cakupan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6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Masalah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6A8"/>
                    </a:solidFill>
                  </a:tcPr>
                </a:tc>
              </a:tr>
              <a:tr h="1284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</a:tr>
              <a:tr h="1284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CF2E8"/>
                    </a:solidFill>
                  </a:tcPr>
                </a:tc>
              </a:tr>
              <a:tr h="1284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E4CD"/>
                    </a:solidFill>
                  </a:tcPr>
                </a:tc>
              </a:tr>
            </a:tbl>
          </a:graphicData>
        </a:graphic>
      </p:graphicFrame>
      <p:sp>
        <p:nvSpPr>
          <p:cNvPr id="22562" name="Rectangle 4"/>
          <p:cNvSpPr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363" y="244475"/>
            <a:ext cx="8245475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Lembar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Kerja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: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Identifikasi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Masalah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Kesehatan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20" name="Group 68"/>
          <p:cNvGraphicFramePr>
            <a:graphicFrameLocks noGrp="1"/>
          </p:cNvGraphicFramePr>
          <p:nvPr/>
        </p:nvGraphicFramePr>
        <p:xfrm>
          <a:off x="0" y="1320800"/>
          <a:ext cx="9144000" cy="5391151"/>
        </p:xfrm>
        <a:graphic>
          <a:graphicData uri="http://schemas.openxmlformats.org/drawingml/2006/table">
            <a:tbl>
              <a:tblPr/>
              <a:tblGrid>
                <a:gridCol w="685800"/>
                <a:gridCol w="4124325"/>
                <a:gridCol w="1206500"/>
                <a:gridCol w="933450"/>
                <a:gridCol w="1150938"/>
                <a:gridCol w="1042987"/>
              </a:tblGrid>
              <a:tr h="4746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Masalah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7466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</a:tr>
              <a:tr h="555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Kegawatannya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Mendesaknya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Penyebarannya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Kemudahan mengatasi masalah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Keinginan masyarakat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Jumlah nilai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83D3FF"/>
                        </a:gs>
                        <a:gs pos="50000">
                          <a:srgbClr val="B5E2FF"/>
                        </a:gs>
                        <a:gs pos="100000">
                          <a:srgbClr val="DBF0FF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23617" name="Rectangle 4"/>
          <p:cNvSpPr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>
              <a:solidFill>
                <a:schemeClr val="bg1"/>
              </a:solidFill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363" y="244475"/>
            <a:ext cx="82454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Lembar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Kerja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: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Penetapan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Prioritas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Masalah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Kesehatan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-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Skoring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1-5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30" name="Group 54"/>
          <p:cNvGraphicFramePr>
            <a:graphicFrameLocks noGrp="1"/>
          </p:cNvGraphicFramePr>
          <p:nvPr/>
        </p:nvGraphicFramePr>
        <p:xfrm>
          <a:off x="0" y="1320800"/>
          <a:ext cx="9144000" cy="5314951"/>
        </p:xfrm>
        <a:graphic>
          <a:graphicData uri="http://schemas.openxmlformats.org/drawingml/2006/table">
            <a:tbl>
              <a:tblPr/>
              <a:tblGrid>
                <a:gridCol w="685800"/>
                <a:gridCol w="4572000"/>
                <a:gridCol w="838200"/>
                <a:gridCol w="990600"/>
                <a:gridCol w="1014413"/>
                <a:gridCol w="1042987"/>
              </a:tblGrid>
              <a:tr h="4746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Parameter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Masalah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47466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Tingkat Urgensi/ mendesak (U)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</a:tr>
              <a:tr h="1189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Tingkat Keseriusan/ mempunyai pengaruh negatif (S)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</a:tr>
              <a:tr h="642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Tingkat Perkembangan/ tumbuh masalah baru (G)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</a:tr>
              <a:tr h="950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Jumlah nilai : UxSxG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DE80"/>
                        </a:gs>
                        <a:gs pos="50000">
                          <a:srgbClr val="FFE8B3"/>
                        </a:gs>
                        <a:gs pos="100000">
                          <a:srgbClr val="FFF3DA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24627" name="Rectangle 4"/>
          <p:cNvSpPr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660033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>
              <a:solidFill>
                <a:schemeClr val="bg1"/>
              </a:solidFill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363" y="244475"/>
            <a:ext cx="82454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Lembar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Kerja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: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Penetapan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Prioritas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</a:p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Masalah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Kesehatan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,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Skoring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1-5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id-ID" smtClean="0">
              <a:latin typeface="Calibri" pitchFamily="34" charset="0"/>
            </a:endParaRPr>
          </a:p>
        </p:txBody>
      </p:sp>
      <p:sp>
        <p:nvSpPr>
          <p:cNvPr id="117763" name="Slide Number Placeholder 3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/>
            <a:fld id="{0C755D9C-9C64-4D76-9E27-4D0F3A70E23E}" type="slidenum">
              <a:rPr lang="en-US" sz="1200">
                <a:solidFill>
                  <a:srgbClr val="898989"/>
                </a:solidFill>
                <a:latin typeface="Calibri" pitchFamily="34" charset="0"/>
                <a:ea typeface="ＭＳ Ｐゴシック" pitchFamily="34" charset="-128"/>
              </a:rPr>
              <a:pPr eaLnBrk="1" hangingPunct="1"/>
              <a:t>3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pic>
        <p:nvPicPr>
          <p:cNvPr id="117764" name="Picture 2" descr="C:\Users\Samsungpc\Desktop\Untitl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79400"/>
            <a:ext cx="9148763" cy="613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189163" y="3311525"/>
            <a:ext cx="6718300" cy="46355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Tx/>
              <a:buNone/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32" name="Group 32"/>
          <p:cNvGraphicFramePr>
            <a:graphicFrameLocks noGrp="1"/>
          </p:cNvGraphicFramePr>
          <p:nvPr/>
        </p:nvGraphicFramePr>
        <p:xfrm>
          <a:off x="0" y="1320800"/>
          <a:ext cx="9144000" cy="5308283"/>
        </p:xfrm>
        <a:graphic>
          <a:graphicData uri="http://schemas.openxmlformats.org/drawingml/2006/table">
            <a:tbl>
              <a:tblPr/>
              <a:tblGrid>
                <a:gridCol w="2209800"/>
                <a:gridCol w="2571750"/>
                <a:gridCol w="2095500"/>
                <a:gridCol w="2266950"/>
              </a:tblGrid>
              <a:tr h="1755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Masalah Kes. Prioritas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Sasaran Promkes/ Kajian Perilaku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Perilaku Saat ini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Perilaku yang diharapkan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1103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Sasaran Primer 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Sasaran Sekunder: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</a:tr>
              <a:tr h="1339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rebuchet MS" pitchFamily="34" charset="0"/>
                          <a:cs typeface="Arial" pitchFamily="34" charset="0"/>
                        </a:rPr>
                        <a:t>Sasaran Tersier: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  <p:sp>
        <p:nvSpPr>
          <p:cNvPr id="25629" name="Rectangle 4"/>
          <p:cNvSpPr>
            <a:spLocks noChangeArrowheads="1"/>
          </p:cNvSpPr>
          <p:nvPr/>
        </p:nvSpPr>
        <p:spPr bwMode="auto">
          <a:xfrm>
            <a:off x="0" y="0"/>
            <a:ext cx="9144000" cy="1189038"/>
          </a:xfrm>
          <a:prstGeom prst="rect">
            <a:avLst/>
          </a:prstGeom>
          <a:solidFill>
            <a:srgbClr val="7030A0"/>
          </a:solidFill>
          <a:ln w="9525" algn="ctr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id-ID">
              <a:solidFill>
                <a:schemeClr val="bg1"/>
              </a:solidFill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7363" y="244475"/>
            <a:ext cx="82454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Lembar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Kerja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: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Analisis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/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Kajian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Perilaku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Sasaran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Promosi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</a:rPr>
              <a:t>Kesehatan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  <a:solidFill>
            <a:srgbClr val="CCFFFF"/>
          </a:solidFill>
          <a:ln>
            <a:solidFill>
              <a:srgbClr val="008000"/>
            </a:solidFill>
          </a:ln>
        </p:spPr>
        <p:txBody>
          <a:bodyPr/>
          <a:lstStyle/>
          <a:p>
            <a:pPr algn="ctr"/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Segmentasi Khalayak Sasaran</a:t>
            </a:r>
            <a:r>
              <a:rPr lang="en-US" sz="1500"/>
              <a:t> 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6096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b="1" u="sng" dirty="0" err="1">
                <a:solidFill>
                  <a:schemeClr val="accent2"/>
                </a:solidFill>
              </a:rPr>
              <a:t>Khalayak</a:t>
            </a:r>
            <a:r>
              <a:rPr lang="en-US" sz="2000" b="1" u="sng" dirty="0">
                <a:solidFill>
                  <a:schemeClr val="accent2"/>
                </a:solidFill>
              </a:rPr>
              <a:t> </a:t>
            </a:r>
            <a:r>
              <a:rPr lang="en-US" sz="2000" b="1" u="sng" dirty="0" err="1">
                <a:solidFill>
                  <a:schemeClr val="accent2"/>
                </a:solidFill>
              </a:rPr>
              <a:t>Sasaran</a:t>
            </a:r>
            <a:r>
              <a:rPr lang="en-US" sz="2000" b="1" u="sng" dirty="0">
                <a:solidFill>
                  <a:schemeClr val="accent2"/>
                </a:solidFill>
              </a:rPr>
              <a:t> Primer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/>
              <a:t>sasaran</a:t>
            </a:r>
            <a:r>
              <a:rPr lang="en-US" sz="2400" b="1" dirty="0"/>
              <a:t> </a:t>
            </a:r>
            <a:r>
              <a:rPr lang="en-US" sz="2400" b="1" dirty="0" err="1"/>
              <a:t>pokok</a:t>
            </a:r>
            <a:r>
              <a:rPr lang="en-US" sz="2400" b="1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/>
              <a:t>Mereka</a:t>
            </a:r>
            <a:r>
              <a:rPr lang="en-US" sz="2400" b="1" dirty="0"/>
              <a:t> (</a:t>
            </a:r>
            <a:r>
              <a:rPr lang="en-US" sz="2400" b="1" dirty="0" err="1"/>
              <a:t>individu</a:t>
            </a:r>
            <a:r>
              <a:rPr lang="en-US" sz="2400" b="1" dirty="0"/>
              <a:t>/</a:t>
            </a:r>
            <a:r>
              <a:rPr lang="en-US" sz="2400" b="1" dirty="0" err="1"/>
              <a:t>kelompok</a:t>
            </a:r>
            <a:r>
              <a:rPr lang="en-US" sz="2400" b="1" dirty="0"/>
              <a:t>/</a:t>
            </a:r>
            <a:r>
              <a:rPr lang="en-US" sz="2400" b="1" dirty="0" err="1"/>
              <a:t>masyrakat</a:t>
            </a:r>
            <a:r>
              <a:rPr lang="en-US" sz="2400" b="1" dirty="0"/>
              <a:t>) </a:t>
            </a:r>
            <a:r>
              <a:rPr lang="en-US" sz="2400" b="1" dirty="0" err="1"/>
              <a:t>yg</a:t>
            </a:r>
            <a:r>
              <a:rPr lang="en-US" sz="2400" b="1" dirty="0"/>
              <a:t>  </a:t>
            </a:r>
            <a:r>
              <a:rPr lang="en-US" sz="2400" b="1" dirty="0" err="1"/>
              <a:t>memerlukan</a:t>
            </a:r>
            <a:r>
              <a:rPr lang="en-US" sz="2400" b="1" dirty="0"/>
              <a:t> </a:t>
            </a:r>
            <a:r>
              <a:rPr lang="en-US" sz="2400" b="1" dirty="0" err="1"/>
              <a:t>Pencapain</a:t>
            </a:r>
            <a:r>
              <a:rPr lang="en-US" sz="2400" b="1" dirty="0"/>
              <a:t> MDG’s</a:t>
            </a:r>
          </a:p>
          <a:p>
            <a:pPr lvl="1">
              <a:lnSpc>
                <a:spcPct val="80000"/>
              </a:lnSpc>
              <a:buSzPct val="130000"/>
              <a:buFont typeface="Wingdings" pitchFamily="2" charset="2"/>
              <a:buChar char="§"/>
            </a:pPr>
            <a:r>
              <a:rPr lang="en-US" sz="2000" b="1" u="sng" dirty="0" err="1">
                <a:solidFill>
                  <a:srgbClr val="663300"/>
                </a:solidFill>
              </a:rPr>
              <a:t>Khalayak</a:t>
            </a:r>
            <a:r>
              <a:rPr lang="en-US" sz="2000" b="1" u="sng" dirty="0">
                <a:solidFill>
                  <a:srgbClr val="663300"/>
                </a:solidFill>
              </a:rPr>
              <a:t> </a:t>
            </a:r>
            <a:r>
              <a:rPr lang="en-US" sz="2000" b="1" u="sng" dirty="0" err="1">
                <a:solidFill>
                  <a:srgbClr val="663300"/>
                </a:solidFill>
              </a:rPr>
              <a:t>Sasaran</a:t>
            </a:r>
            <a:r>
              <a:rPr lang="en-US" sz="2000" b="1" u="sng" dirty="0">
                <a:solidFill>
                  <a:srgbClr val="663300"/>
                </a:solidFill>
              </a:rPr>
              <a:t> </a:t>
            </a:r>
            <a:r>
              <a:rPr lang="en-US" sz="2000" b="1" u="sng" dirty="0" err="1">
                <a:solidFill>
                  <a:srgbClr val="663300"/>
                </a:solidFill>
              </a:rPr>
              <a:t>Sekunder</a:t>
            </a:r>
            <a:endParaRPr lang="en-US" sz="2000" b="1" u="sng" dirty="0">
              <a:solidFill>
                <a:srgbClr val="6633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400" b="1" dirty="0" err="1"/>
              <a:t>sasaran</a:t>
            </a:r>
            <a:r>
              <a:rPr lang="en-US" sz="2400" b="1" dirty="0"/>
              <a:t> </a:t>
            </a:r>
            <a:r>
              <a:rPr lang="en-US" sz="2400" b="1" dirty="0" err="1"/>
              <a:t>antara</a:t>
            </a:r>
            <a:r>
              <a:rPr lang="en-US" sz="2400" b="1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b="1" dirty="0" err="1"/>
              <a:t>mereka</a:t>
            </a:r>
            <a:r>
              <a:rPr lang="en-US" sz="2400" b="1" dirty="0"/>
              <a:t> </a:t>
            </a:r>
            <a:r>
              <a:rPr lang="en-US" sz="2400" b="1" dirty="0" err="1"/>
              <a:t>yg</a:t>
            </a:r>
            <a:r>
              <a:rPr lang="en-US" sz="2400" b="1" dirty="0"/>
              <a:t> </a:t>
            </a:r>
            <a:r>
              <a:rPr lang="en-US" sz="2400" b="1" dirty="0" err="1"/>
              <a:t>mempunyai</a:t>
            </a:r>
            <a:r>
              <a:rPr lang="en-US" sz="2400" b="1" dirty="0"/>
              <a:t> </a:t>
            </a:r>
            <a:r>
              <a:rPr lang="en-US" sz="2400" b="1" dirty="0" err="1"/>
              <a:t>pengaruh</a:t>
            </a:r>
            <a:r>
              <a:rPr lang="en-US" sz="2400" b="1" dirty="0"/>
              <a:t> </a:t>
            </a:r>
            <a:r>
              <a:rPr lang="en-US" sz="2400" b="1" dirty="0" err="1"/>
              <a:t>terhadap</a:t>
            </a:r>
            <a:r>
              <a:rPr lang="en-US" sz="2400" b="1" dirty="0"/>
              <a:t> </a:t>
            </a:r>
            <a:r>
              <a:rPr lang="en-US" sz="2400" b="1" dirty="0" err="1"/>
              <a:t>khalayak</a:t>
            </a:r>
            <a:r>
              <a:rPr lang="en-US" sz="2400" b="1" dirty="0"/>
              <a:t> </a:t>
            </a:r>
            <a:r>
              <a:rPr lang="en-US" sz="2400" b="1" dirty="0" err="1"/>
              <a:t>sasaran</a:t>
            </a:r>
            <a:r>
              <a:rPr lang="en-US" sz="2400" b="1" dirty="0"/>
              <a:t> primer( </a:t>
            </a:r>
            <a:r>
              <a:rPr lang="en-US" sz="2400" b="1" dirty="0" err="1"/>
              <a:t>mis</a:t>
            </a:r>
            <a:r>
              <a:rPr lang="en-US" sz="2400" b="1" dirty="0"/>
              <a:t>. </a:t>
            </a:r>
            <a:r>
              <a:rPr lang="en-US" sz="2400" b="1" dirty="0" err="1"/>
              <a:t>ptgs</a:t>
            </a:r>
            <a:r>
              <a:rPr lang="en-US" sz="2400" b="1" dirty="0"/>
              <a:t> </a:t>
            </a:r>
            <a:r>
              <a:rPr lang="en-US" sz="2400" b="1" dirty="0" err="1"/>
              <a:t>kesehatan</a:t>
            </a:r>
            <a:r>
              <a:rPr lang="en-US" sz="2400" b="1" dirty="0"/>
              <a:t>, </a:t>
            </a:r>
            <a:r>
              <a:rPr lang="en-US" sz="2400" b="1" dirty="0" err="1"/>
              <a:t>tkh</a:t>
            </a:r>
            <a:r>
              <a:rPr lang="en-US" sz="2400" b="1" dirty="0"/>
              <a:t> </a:t>
            </a:r>
            <a:r>
              <a:rPr lang="en-US" sz="2400" b="1" dirty="0" err="1"/>
              <a:t>masyr.formal</a:t>
            </a:r>
            <a:r>
              <a:rPr lang="en-US" sz="2400" b="1" dirty="0"/>
              <a:t> &amp;non-formal, guru, </a:t>
            </a:r>
            <a:r>
              <a:rPr lang="en-US" sz="2400" b="1" dirty="0" err="1"/>
              <a:t>kepala-keluarga</a:t>
            </a:r>
            <a:r>
              <a:rPr lang="en-US" sz="2400" b="1" dirty="0"/>
              <a:t>)</a:t>
            </a:r>
          </a:p>
          <a:p>
            <a:pPr>
              <a:lnSpc>
                <a:spcPct val="80000"/>
              </a:lnSpc>
            </a:pPr>
            <a:r>
              <a:rPr lang="en-US" sz="2000" b="1" u="sng" dirty="0" err="1">
                <a:solidFill>
                  <a:srgbClr val="008000"/>
                </a:solidFill>
              </a:rPr>
              <a:t>Khalayak</a:t>
            </a:r>
            <a:r>
              <a:rPr lang="en-US" sz="2000" b="1" u="sng" dirty="0">
                <a:solidFill>
                  <a:srgbClr val="008000"/>
                </a:solidFill>
              </a:rPr>
              <a:t> </a:t>
            </a:r>
            <a:r>
              <a:rPr lang="en-US" sz="2000" b="1" u="sng" dirty="0" err="1">
                <a:solidFill>
                  <a:srgbClr val="008000"/>
                </a:solidFill>
              </a:rPr>
              <a:t>Sasaran</a:t>
            </a:r>
            <a:r>
              <a:rPr lang="en-US" sz="2000" b="1" u="sng" dirty="0">
                <a:solidFill>
                  <a:srgbClr val="008000"/>
                </a:solidFill>
              </a:rPr>
              <a:t> </a:t>
            </a:r>
            <a:r>
              <a:rPr lang="en-US" sz="2000" b="1" u="sng" dirty="0" err="1">
                <a:solidFill>
                  <a:srgbClr val="008000"/>
                </a:solidFill>
              </a:rPr>
              <a:t>Tersier</a:t>
            </a:r>
            <a:endParaRPr lang="en-US" sz="2000" b="1" u="sng" dirty="0">
              <a:solidFill>
                <a:srgbClr val="0080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dirty="0" err="1"/>
              <a:t>penunjang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yg</a:t>
            </a:r>
            <a:r>
              <a:rPr lang="en-US" sz="2400" dirty="0"/>
              <a:t> </a:t>
            </a:r>
            <a:r>
              <a:rPr lang="en-US" sz="2400" dirty="0" err="1"/>
              <a:t>turut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</a:t>
            </a:r>
            <a:r>
              <a:rPr lang="en-US" sz="2400" dirty="0" err="1"/>
              <a:t>rencana</a:t>
            </a:r>
            <a:r>
              <a:rPr lang="en-US" sz="2400" dirty="0"/>
              <a:t> </a:t>
            </a:r>
            <a:r>
              <a:rPr lang="en-US" sz="2400" dirty="0" err="1"/>
              <a:t>aksi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program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eksekutif,legislatif</a:t>
            </a:r>
            <a:r>
              <a:rPr lang="en-US" sz="2400" dirty="0"/>
              <a:t> (DPR,DPRD) </a:t>
            </a:r>
            <a:r>
              <a:rPr lang="en-US" sz="2400" dirty="0" err="1"/>
              <a:t>judikatif</a:t>
            </a:r>
            <a:r>
              <a:rPr lang="en-US" sz="2400" dirty="0"/>
              <a:t>, </a:t>
            </a:r>
            <a:r>
              <a:rPr lang="en-US" sz="2400" dirty="0" err="1"/>
              <a:t>PemDa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 stakeholders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pengambil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, </a:t>
            </a:r>
            <a:r>
              <a:rPr lang="en-US" sz="2400" dirty="0" err="1"/>
              <a:t>penyandang</a:t>
            </a:r>
            <a:r>
              <a:rPr lang="en-US" sz="2400" dirty="0"/>
              <a:t> </a:t>
            </a:r>
            <a:r>
              <a:rPr lang="en-US" sz="2400" dirty="0" err="1"/>
              <a:t>dana</a:t>
            </a:r>
            <a:r>
              <a:rPr lang="en-US" sz="2400" dirty="0"/>
              <a:t> &amp; </a:t>
            </a:r>
            <a:r>
              <a:rPr lang="en-US" sz="2400" dirty="0" err="1"/>
              <a:t>orang</a:t>
            </a:r>
            <a:r>
              <a:rPr lang="en-US" sz="2400" dirty="0"/>
              <a:t>/</a:t>
            </a:r>
            <a:r>
              <a:rPr lang="en-US" sz="2400" dirty="0" err="1"/>
              <a:t>institusi</a:t>
            </a:r>
            <a:r>
              <a:rPr lang="en-US" sz="2400" dirty="0"/>
              <a:t>/</a:t>
            </a:r>
            <a:r>
              <a:rPr lang="en-US" sz="2400" dirty="0" err="1"/>
              <a:t>CSRyg</a:t>
            </a:r>
            <a:r>
              <a:rPr lang="en-US" sz="2400" dirty="0"/>
              <a:t> </a:t>
            </a:r>
            <a:r>
              <a:rPr lang="en-US" sz="2400" dirty="0" err="1"/>
              <a:t>berpengaruh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program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153400" cy="1143000"/>
          </a:xfrm>
        </p:spPr>
        <p:txBody>
          <a:bodyPr/>
          <a:lstStyle/>
          <a:p>
            <a:r>
              <a:rPr lang="en-US" sz="1700" i="1">
                <a:solidFill>
                  <a:schemeClr val="tx1"/>
                </a:solidFill>
                <a:latin typeface="Comic Sans MS" pitchFamily="66" charset="0"/>
              </a:rPr>
              <a:t>                           </a:t>
            </a:r>
            <a:r>
              <a:rPr lang="en-US" sz="1500" i="1">
                <a:solidFill>
                  <a:schemeClr val="tx1"/>
                </a:solidFill>
                <a:latin typeface="Comic Sans MS" pitchFamily="66" charset="0"/>
              </a:rPr>
              <a:t>        </a:t>
            </a:r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763588" y="1524000"/>
          <a:ext cx="8229600" cy="4721225"/>
        </p:xfrm>
        <a:graphic>
          <a:graphicData uri="http://schemas.openxmlformats.org/presentationml/2006/ole">
            <p:oleObj spid="_x0000_s1026" name="Document" r:id="rId3" imgW="8235360" imgH="4726080" progId="Word.Document.8">
              <p:embed/>
            </p:oleObj>
          </a:graphicData>
        </a:graphic>
      </p:graphicFrame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836613" y="6019800"/>
            <a:ext cx="7773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None/>
            </a:pPr>
            <a:r>
              <a:rPr lang="en-US" sz="2000" b="1">
                <a:latin typeface="Comic Sans MS" pitchFamily="66" charset="0"/>
              </a:rPr>
              <a:t>            : Sesuai situasi, kondisi &amp; Sosial-budaya setempat</a:t>
            </a:r>
          </a:p>
        </p:txBody>
      </p:sp>
      <p:sp>
        <p:nvSpPr>
          <p:cNvPr id="98309" name="Line 5"/>
          <p:cNvSpPr>
            <a:spLocks noChangeShapeType="1"/>
          </p:cNvSpPr>
          <p:nvPr/>
        </p:nvSpPr>
        <p:spPr bwMode="auto">
          <a:xfrm>
            <a:off x="457200" y="1524000"/>
            <a:ext cx="0" cy="502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98310" name="Line 6"/>
          <p:cNvSpPr>
            <a:spLocks noChangeShapeType="1"/>
          </p:cNvSpPr>
          <p:nvPr/>
        </p:nvSpPr>
        <p:spPr bwMode="auto">
          <a:xfrm>
            <a:off x="8610600" y="1524000"/>
            <a:ext cx="0" cy="502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98311" name="Line 7"/>
          <p:cNvSpPr>
            <a:spLocks noChangeShapeType="1"/>
          </p:cNvSpPr>
          <p:nvPr/>
        </p:nvSpPr>
        <p:spPr bwMode="auto">
          <a:xfrm>
            <a:off x="2971800" y="15240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98312" name="Line 8"/>
          <p:cNvSpPr>
            <a:spLocks noChangeShapeType="1"/>
          </p:cNvSpPr>
          <p:nvPr/>
        </p:nvSpPr>
        <p:spPr bwMode="auto">
          <a:xfrm>
            <a:off x="5867400" y="15240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98313" name="Line 9"/>
          <p:cNvSpPr>
            <a:spLocks noChangeShapeType="1"/>
          </p:cNvSpPr>
          <p:nvPr/>
        </p:nvSpPr>
        <p:spPr bwMode="auto">
          <a:xfrm>
            <a:off x="2971800" y="5334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98314" name="Line 10"/>
          <p:cNvSpPr>
            <a:spLocks noChangeShapeType="1"/>
          </p:cNvSpPr>
          <p:nvPr/>
        </p:nvSpPr>
        <p:spPr bwMode="auto">
          <a:xfrm>
            <a:off x="8610600" y="5334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98315" name="Line 11"/>
          <p:cNvSpPr>
            <a:spLocks noChangeShapeType="1"/>
          </p:cNvSpPr>
          <p:nvPr/>
        </p:nvSpPr>
        <p:spPr bwMode="auto">
          <a:xfrm>
            <a:off x="457200" y="1905000"/>
            <a:ext cx="815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98316" name="WordArt 12"/>
          <p:cNvSpPr>
            <a:spLocks noChangeArrowheads="1" noChangeShapeType="1" noTextEdit="1"/>
          </p:cNvSpPr>
          <p:nvPr/>
        </p:nvSpPr>
        <p:spPr bwMode="auto">
          <a:xfrm>
            <a:off x="457200" y="228600"/>
            <a:ext cx="2514600" cy="966788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id-ID" sz="32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Dimana ?</a:t>
            </a:r>
          </a:p>
        </p:txBody>
      </p:sp>
      <p:sp>
        <p:nvSpPr>
          <p:cNvPr id="98317" name="WordArt 13"/>
          <p:cNvSpPr>
            <a:spLocks noChangeArrowheads="1" noChangeShapeType="1" noTextEdit="1"/>
          </p:cNvSpPr>
          <p:nvPr/>
        </p:nvSpPr>
        <p:spPr bwMode="auto">
          <a:xfrm>
            <a:off x="4572000" y="304800"/>
            <a:ext cx="2819400" cy="1066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68"/>
              </a:avLst>
            </a:prstTxWarp>
          </a:bodyPr>
          <a:lstStyle/>
          <a:p>
            <a:pPr algn="ctr"/>
            <a:r>
              <a:rPr lang="id-ID" sz="32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Siapa ?</a:t>
            </a:r>
          </a:p>
        </p:txBody>
      </p:sp>
      <p:sp>
        <p:nvSpPr>
          <p:cNvPr id="98318" name="WordArt 14"/>
          <p:cNvSpPr>
            <a:spLocks noChangeArrowheads="1" noChangeShapeType="1" noTextEdit="1"/>
          </p:cNvSpPr>
          <p:nvPr/>
        </p:nvSpPr>
        <p:spPr bwMode="auto">
          <a:xfrm>
            <a:off x="457200" y="5791200"/>
            <a:ext cx="2057400" cy="685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id-ID" sz="3200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Kapan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4294967295"/>
          </p:nvPr>
        </p:nvSpPr>
        <p:spPr>
          <a:xfrm>
            <a:off x="611188" y="1268413"/>
            <a:ext cx="7924800" cy="4724400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US" sz="2800" kern="1200" dirty="0" err="1" smtClean="0"/>
              <a:t>Nawa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cita</a:t>
            </a:r>
            <a:r>
              <a:rPr lang="en-US" sz="2800" kern="1200" dirty="0" smtClean="0"/>
              <a:t> 5 : </a:t>
            </a:r>
            <a:r>
              <a:rPr lang="en-US" sz="2800" kern="1200" dirty="0" err="1" smtClean="0"/>
              <a:t>meningkatkan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kualitas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hidup</a:t>
            </a:r>
            <a:r>
              <a:rPr lang="en-US" sz="2800" kern="1200" dirty="0" smtClean="0"/>
              <a:t> </a:t>
            </a:r>
            <a:r>
              <a:rPr lang="id-ID" sz="2800" kern="1200" dirty="0" smtClean="0"/>
              <a:t>			   </a:t>
            </a:r>
            <a:r>
              <a:rPr lang="en-US" sz="2800" kern="1200" dirty="0" err="1" smtClean="0"/>
              <a:t>manusia</a:t>
            </a:r>
            <a:r>
              <a:rPr lang="en-US" sz="2800" kern="1200" dirty="0" smtClean="0"/>
              <a:t> Indonesia</a:t>
            </a:r>
            <a:endParaRPr lang="id-ID" sz="2800" kern="1200" dirty="0" smtClean="0"/>
          </a:p>
          <a:p>
            <a:pPr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1200" dirty="0" smtClean="0"/>
              <a:t>Program </a:t>
            </a:r>
            <a:r>
              <a:rPr lang="en-US" sz="2800" b="1" kern="1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“Indonesia </a:t>
            </a:r>
            <a:r>
              <a:rPr lang="en-US" sz="2800" b="1" kern="12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Pintar</a:t>
            </a:r>
            <a:r>
              <a:rPr lang="en-US" sz="2800" b="1" kern="12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en-US" sz="2800" kern="1200" dirty="0" err="1" smtClean="0"/>
              <a:t>melalui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wajib</a:t>
            </a:r>
            <a:r>
              <a:rPr lang="en-US" sz="2800" kern="1200" dirty="0" smtClean="0"/>
              <a:t> </a:t>
            </a:r>
            <a:r>
              <a:rPr lang="id-ID" sz="2800" kern="1200" dirty="0" smtClean="0"/>
              <a:t>  </a:t>
            </a:r>
            <a:r>
              <a:rPr lang="en-US" sz="2800" kern="1200" dirty="0" err="1" smtClean="0"/>
              <a:t>belajar</a:t>
            </a:r>
            <a:r>
              <a:rPr lang="en-US" sz="2800" kern="1200" dirty="0" smtClean="0"/>
              <a:t> 12 </a:t>
            </a:r>
            <a:r>
              <a:rPr lang="en-US" sz="2800" kern="1200" dirty="0" err="1" smtClean="0"/>
              <a:t>tahun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bebas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pungutan</a:t>
            </a:r>
            <a:endParaRPr lang="en-US" sz="2800" kern="1200" dirty="0" smtClean="0"/>
          </a:p>
          <a:p>
            <a:pPr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b="1" kern="1200" dirty="0"/>
              <a:t>P</a:t>
            </a:r>
            <a:r>
              <a:rPr lang="en-US" sz="2800" b="1" kern="1200" dirty="0" smtClean="0"/>
              <a:t>rogram </a:t>
            </a:r>
            <a:r>
              <a:rPr lang="en-US" sz="2800" b="1" kern="1200" dirty="0" err="1" smtClean="0"/>
              <a:t>kartu</a:t>
            </a:r>
            <a:r>
              <a:rPr lang="en-US" sz="2800" b="1" kern="1200" dirty="0" smtClean="0"/>
              <a:t> </a:t>
            </a:r>
            <a:r>
              <a:rPr lang="en-US" sz="2800" b="1" kern="1200" dirty="0" smtClean="0">
                <a:solidFill>
                  <a:srgbClr val="0070C0"/>
                </a:solidFill>
              </a:rPr>
              <a:t>“Indonesia </a:t>
            </a:r>
            <a:r>
              <a:rPr lang="en-US" sz="2800" b="1" kern="1200" dirty="0" err="1" smtClean="0">
                <a:solidFill>
                  <a:srgbClr val="0070C0"/>
                </a:solidFill>
              </a:rPr>
              <a:t>Sehat</a:t>
            </a:r>
            <a:r>
              <a:rPr lang="en-US" sz="2800" b="1" kern="1200" dirty="0" smtClean="0">
                <a:solidFill>
                  <a:srgbClr val="0070C0"/>
                </a:solidFill>
              </a:rPr>
              <a:t>” </a:t>
            </a:r>
            <a:r>
              <a:rPr lang="en-US" sz="2800" b="1" kern="1200" dirty="0" err="1" smtClean="0"/>
              <a:t>melalui</a:t>
            </a:r>
            <a:r>
              <a:rPr lang="en-US" sz="2800" b="1" kern="1200" dirty="0" smtClean="0"/>
              <a:t> </a:t>
            </a:r>
            <a:r>
              <a:rPr lang="en-US" sz="2800" b="1" kern="1200" dirty="0" err="1" smtClean="0"/>
              <a:t>layanan</a:t>
            </a:r>
            <a:r>
              <a:rPr lang="en-US" sz="2800" b="1" kern="1200" dirty="0" smtClean="0"/>
              <a:t> </a:t>
            </a:r>
            <a:r>
              <a:rPr lang="en-US" sz="2800" b="1" kern="1200" dirty="0" err="1" smtClean="0"/>
              <a:t>kesehatan</a:t>
            </a:r>
            <a:r>
              <a:rPr lang="en-US" sz="2800" b="1" kern="1200" dirty="0" smtClean="0"/>
              <a:t> </a:t>
            </a:r>
            <a:r>
              <a:rPr lang="en-US" sz="2800" b="1" kern="1200" dirty="0" err="1" smtClean="0"/>
              <a:t>masyarakat</a:t>
            </a:r>
            <a:endParaRPr lang="en-US" sz="2800" b="1" kern="1200" dirty="0" smtClean="0"/>
          </a:p>
          <a:p>
            <a:pPr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kern="1200" dirty="0"/>
              <a:t>P</a:t>
            </a:r>
            <a:r>
              <a:rPr lang="en-US" sz="2800" kern="1200" dirty="0" smtClean="0"/>
              <a:t>rogram </a:t>
            </a:r>
            <a:r>
              <a:rPr lang="en-US" sz="2800" b="1" kern="1200" dirty="0" smtClean="0"/>
              <a:t>“Indonesia </a:t>
            </a:r>
            <a:r>
              <a:rPr lang="en-US" sz="2800" b="1" kern="1200" dirty="0" err="1" smtClean="0"/>
              <a:t>Kerja</a:t>
            </a:r>
            <a:r>
              <a:rPr lang="en-US" sz="2800" b="1" kern="1200" dirty="0" smtClean="0"/>
              <a:t>” </a:t>
            </a:r>
            <a:r>
              <a:rPr lang="en-US" sz="2800" kern="1200" dirty="0" err="1" smtClean="0"/>
              <a:t>dan</a:t>
            </a:r>
            <a:r>
              <a:rPr lang="en-US" sz="2800" kern="1200" dirty="0" smtClean="0"/>
              <a:t> </a:t>
            </a:r>
            <a:r>
              <a:rPr lang="en-US" sz="2800" b="1" kern="1200" dirty="0" smtClean="0"/>
              <a:t>“Indonesia Sejahtera”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melalui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reformasi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agraria</a:t>
            </a:r>
            <a:r>
              <a:rPr lang="en-US" sz="2800" kern="1200" dirty="0" smtClean="0"/>
              <a:t> 9 </a:t>
            </a:r>
            <a:r>
              <a:rPr lang="en-US" sz="2800" kern="1200" dirty="0" err="1" smtClean="0"/>
              <a:t>juta</a:t>
            </a:r>
            <a:r>
              <a:rPr lang="en-US" sz="2800" kern="1200" dirty="0" smtClean="0"/>
              <a:t> ha </a:t>
            </a:r>
            <a:r>
              <a:rPr lang="en-US" sz="2800" kern="1200" dirty="0" err="1" smtClean="0"/>
              <a:t>untuk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rakyat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tani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dan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buruh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tani</a:t>
            </a:r>
            <a:r>
              <a:rPr lang="en-US" sz="2800" kern="1200" dirty="0" smtClean="0"/>
              <a:t>, </a:t>
            </a:r>
            <a:r>
              <a:rPr lang="en-US" sz="2800" kern="1200" dirty="0" err="1" smtClean="0"/>
              <a:t>rumah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susun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bersubsidi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dan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jaminan</a:t>
            </a:r>
            <a:r>
              <a:rPr lang="en-US" sz="2800" kern="1200" dirty="0" smtClean="0"/>
              <a:t> </a:t>
            </a:r>
            <a:r>
              <a:rPr lang="en-US" sz="2800" kern="1200" dirty="0" err="1" smtClean="0"/>
              <a:t>soaial</a:t>
            </a:r>
            <a:r>
              <a:rPr lang="en-US" sz="2800" kern="1200" dirty="0" smtClean="0"/>
              <a:t> </a:t>
            </a:r>
            <a:endParaRPr lang="en-US" sz="2800" kern="1200" dirty="0"/>
          </a:p>
        </p:txBody>
      </p:sp>
      <p:sp>
        <p:nvSpPr>
          <p:cNvPr id="119811" name="Slide Number Placeholder 2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/>
          <a:lstStyle/>
          <a:p>
            <a:pPr eaLnBrk="1" hangingPunct="1">
              <a:buFontTx/>
              <a:buNone/>
            </a:pPr>
            <a:fld id="{0205626C-B06A-4713-81BB-383F4219899A}" type="slidenum">
              <a:rPr lang="en-US" altLang="id-ID" sz="1200">
                <a:solidFill>
                  <a:srgbClr val="898989"/>
                </a:solidFill>
                <a:latin typeface="Calibri" pitchFamily="34" charset="0"/>
              </a:rPr>
              <a:pPr eaLnBrk="1" hangingPunct="1">
                <a:buFontTx/>
                <a:buNone/>
              </a:pPr>
              <a:t>4</a:t>
            </a:fld>
            <a:endParaRPr lang="en-US" altLang="id-ID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19812" name="Tit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id-ID" altLang="id-ID" smtClean="0">
                <a:latin typeface="Trebuchet MS" pitchFamily="34" charset="0"/>
              </a:rPr>
              <a:t>QUICK WINS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 idx="4294967295"/>
          </p:nvPr>
        </p:nvSpPr>
        <p:spPr>
          <a:xfrm>
            <a:off x="554038" y="23815"/>
            <a:ext cx="7772400" cy="904855"/>
          </a:xfrm>
        </p:spPr>
        <p:txBody>
          <a:bodyPr/>
          <a:lstStyle/>
          <a:p>
            <a:r>
              <a:rPr lang="en-US" altLang="en-US" sz="3600" dirty="0" err="1" smtClean="0">
                <a:latin typeface="Trebuchet MS" pitchFamily="34" charset="0"/>
              </a:rPr>
              <a:t>Indikator</a:t>
            </a:r>
            <a:r>
              <a:rPr lang="en-US" altLang="en-US" sz="3600" dirty="0" smtClean="0">
                <a:latin typeface="Trebuchet MS" pitchFamily="34" charset="0"/>
              </a:rPr>
              <a:t> </a:t>
            </a:r>
            <a:r>
              <a:rPr lang="id-ID" altLang="en-US" sz="3600" dirty="0" smtClean="0">
                <a:latin typeface="Trebuchet MS" pitchFamily="34" charset="0"/>
              </a:rPr>
              <a:t>keluarga</a:t>
            </a:r>
            <a:r>
              <a:rPr lang="en-US" altLang="en-US" sz="3600" dirty="0" smtClean="0">
                <a:latin typeface="Trebuchet MS" pitchFamily="34" charset="0"/>
              </a:rPr>
              <a:t> </a:t>
            </a:r>
            <a:r>
              <a:rPr lang="en-US" altLang="en-US" sz="3600" dirty="0" err="1" smtClean="0">
                <a:latin typeface="Trebuchet MS" pitchFamily="34" charset="0"/>
              </a:rPr>
              <a:t>sadar</a:t>
            </a:r>
            <a:r>
              <a:rPr lang="en-US" altLang="en-US" sz="3600" dirty="0" smtClean="0">
                <a:latin typeface="Trebuchet MS" pitchFamily="34" charset="0"/>
              </a:rPr>
              <a:t> </a:t>
            </a:r>
            <a:r>
              <a:rPr lang="en-US" altLang="en-US" sz="3600" dirty="0" err="1" smtClean="0">
                <a:latin typeface="Trebuchet MS" pitchFamily="34" charset="0"/>
              </a:rPr>
              <a:t>kesehatan</a:t>
            </a:r>
            <a:endParaRPr lang="id-ID" altLang="en-US" sz="3600" dirty="0" smtClean="0">
              <a:latin typeface="Trebuchet MS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352425" y="750888"/>
          <a:ext cx="8175625" cy="557530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80205"/>
                <a:gridCol w="2162585"/>
                <a:gridCol w="5432835"/>
              </a:tblGrid>
              <a:tr h="686966">
                <a:tc>
                  <a:txBody>
                    <a:bodyPr/>
                    <a:lstStyle/>
                    <a:p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Program </a:t>
                      </a:r>
                      <a:r>
                        <a:rPr lang="en-US" sz="1600" b="0" noProof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prioritas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Indikator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</a:tr>
              <a:tr h="1149241"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AKI dan</a:t>
                      </a: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AKB (termasuk imunisasi)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Bumil ikut</a:t>
                      </a: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progrram ANC sesuai Standar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PUS ikut KB_MKJP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Bayi Imunisasi dasar lengkap 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Remaja  putri yang mendapat TTD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</a:tr>
              <a:tr h="1142882"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Gizi (Stunting)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Keluarga yang melakukan  Praktek pemberian makanan bayi dan anak (PMBA)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Pemantauan pertumbuhan balita</a:t>
                      </a:r>
                    </a:p>
                    <a:p>
                      <a:pPr marL="457200" marR="0" indent="-4572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Balita ikut stimulasi dini perkembangan anak</a:t>
                      </a:r>
                    </a:p>
                  </a:txBody>
                  <a:tcPr marL="84393" marR="84393" marT="42205" marB="42205" anchor="ctr"/>
                </a:tc>
              </a:tr>
              <a:tr h="439874"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PM (ATM)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Penderita TB yang berobat sesuai standar</a:t>
                      </a:r>
                    </a:p>
                  </a:txBody>
                  <a:tcPr marL="84393" marR="84393" marT="42205" marB="42205" anchor="ctr"/>
                </a:tc>
              </a:tr>
              <a:tr h="881976"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PTM (Hipertensi, DM, Obesitas, Kanker)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Penderita</a:t>
                      </a: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hipertensi berobat </a:t>
                      </a:r>
                      <a:r>
                        <a:rPr lang="id-ID" sz="1600" b="0" baseline="0" noProof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teratur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Penderita DM berobat teratur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6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Tidak ada obesitas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</a:tr>
              <a:tr h="1274362">
                <a:tc>
                  <a:txBody>
                    <a:bodyPr/>
                    <a:lstStyle/>
                    <a:p>
                      <a:r>
                        <a:rPr lang="en-US" sz="16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  <a:endParaRPr lang="id-ID" sz="16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r>
                        <a:rPr lang="id-ID" sz="18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Perilaku dan kesehatan</a:t>
                      </a:r>
                      <a:r>
                        <a:rPr lang="id-ID" sz="18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lingkungan</a:t>
                      </a:r>
                      <a:endParaRPr lang="id-ID" sz="1800" b="0" noProof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4393" marR="84393" marT="42205" marB="42205" anchor="ctr"/>
                </a:tc>
                <a:tc>
                  <a:txBody>
                    <a:bodyPr/>
                    <a:lstStyle/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800" b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Mempunyai sarana air</a:t>
                      </a:r>
                      <a:r>
                        <a:rPr lang="id-ID" sz="18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bersih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8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Mempunyai jamban 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8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Perilaku tidak merokok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r>
                        <a:rPr lang="id-ID" sz="1800" b="0" baseline="0" noProof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Menjadi anggota JKN / Asuransi Kesehatan</a:t>
                      </a:r>
                    </a:p>
                  </a:txBody>
                  <a:tcPr marL="84393" marR="84393" marT="42205" marB="42205" anchor="ctr"/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 idx="4294967295"/>
          </p:nvPr>
        </p:nvSpPr>
        <p:spPr>
          <a:xfrm>
            <a:off x="428596" y="500042"/>
            <a:ext cx="8391525" cy="911225"/>
          </a:xfrm>
          <a:solidFill>
            <a:srgbClr val="CCFFFF"/>
          </a:solidFill>
          <a:ln>
            <a:solidFill>
              <a:schemeClr val="hlink"/>
            </a:solidFill>
          </a:ln>
        </p:spPr>
        <p:txBody>
          <a:bodyPr lIns="91440" tIns="45720" rIns="91440" bIns="45720" anchor="ctr">
            <a:normAutofit fontScale="90000"/>
          </a:bodyPr>
          <a:lstStyle/>
          <a:p>
            <a:pPr algn="ctr" eaLnBrk="1" hangingPunct="1"/>
            <a:r>
              <a:rPr lang="en-US" sz="1500" dirty="0">
                <a:solidFill>
                  <a:schemeClr val="hlink"/>
                </a:solidFill>
              </a:rPr>
              <a:t/>
            </a:r>
            <a:br>
              <a:rPr lang="en-US" sz="1500" dirty="0">
                <a:solidFill>
                  <a:schemeClr val="hlink"/>
                </a:solidFill>
              </a:rPr>
            </a:br>
            <a:r>
              <a:rPr lang="en-US" sz="1500" dirty="0">
                <a:solidFill>
                  <a:schemeClr val="hlink"/>
                </a:solidFill>
              </a:rPr>
              <a:t/>
            </a:r>
            <a:br>
              <a:rPr lang="en-US" sz="1500" dirty="0">
                <a:solidFill>
                  <a:schemeClr val="hlink"/>
                </a:solidFill>
              </a:rPr>
            </a:br>
            <a:r>
              <a:rPr lang="en-US" sz="2400" b="1" dirty="0">
                <a:solidFill>
                  <a:srgbClr val="0000FF"/>
                </a:solidFill>
              </a:rPr>
              <a:t>8 </a:t>
            </a:r>
            <a:r>
              <a:rPr lang="en-US" sz="2400" b="1" dirty="0" err="1">
                <a:solidFill>
                  <a:srgbClr val="0000FF"/>
                </a:solidFill>
                <a:latin typeface="Calibri" pitchFamily="34" charset="0"/>
              </a:rPr>
              <a:t>Kompetensi</a:t>
            </a:r>
            <a:r>
              <a:rPr lang="en-US" sz="2400" b="1" dirty="0">
                <a:solidFill>
                  <a:srgbClr val="0000FF"/>
                </a:solidFill>
                <a:latin typeface="Calibri" pitchFamily="34" charset="0"/>
              </a:rPr>
              <a:t>  </a:t>
            </a:r>
            <a:r>
              <a:rPr lang="id-ID" sz="2400" b="1" dirty="0">
                <a:solidFill>
                  <a:srgbClr val="0000FF"/>
                </a:solidFill>
                <a:latin typeface="Calibri" pitchFamily="34" charset="0"/>
              </a:rPr>
              <a:t>Praktisi </a:t>
            </a:r>
            <a:r>
              <a:rPr lang="en-US" sz="24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id-ID" sz="2400" b="1" dirty="0">
                <a:solidFill>
                  <a:srgbClr val="0000FF"/>
                </a:solidFill>
                <a:latin typeface="Calibri" pitchFamily="34" charset="0"/>
              </a:rPr>
              <a:t>Promosi </a:t>
            </a:r>
            <a:r>
              <a:rPr lang="en-US" sz="24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id-ID" sz="2400" b="1" dirty="0">
                <a:solidFill>
                  <a:srgbClr val="0000FF"/>
                </a:solidFill>
                <a:latin typeface="Calibri" pitchFamily="34" charset="0"/>
              </a:rPr>
              <a:t>Kesehatan </a:t>
            </a:r>
            <a:r>
              <a:rPr lang="en-US" sz="2400" b="1" dirty="0">
                <a:solidFill>
                  <a:srgbClr val="0000FF"/>
                </a:solidFill>
                <a:latin typeface="Calibri" pitchFamily="34" charset="0"/>
              </a:rPr>
              <a:t/>
            </a:r>
            <a:br>
              <a:rPr lang="en-US" sz="2400" b="1" dirty="0">
                <a:solidFill>
                  <a:srgbClr val="0000FF"/>
                </a:solidFill>
                <a:latin typeface="Calibri" pitchFamily="34" charset="0"/>
              </a:rPr>
            </a:br>
            <a:r>
              <a:rPr lang="id-ID" sz="2400" b="1" dirty="0">
                <a:solidFill>
                  <a:srgbClr val="0000FF"/>
                </a:solidFill>
                <a:latin typeface="Calibri" pitchFamily="34" charset="0"/>
              </a:rPr>
              <a:t>di Puskesmas </a:t>
            </a:r>
            <a:r>
              <a:rPr lang="id-ID" sz="2400" b="1" dirty="0" smtClean="0">
                <a:solidFill>
                  <a:srgbClr val="0000FF"/>
                </a:solidFill>
                <a:latin typeface="Calibri" pitchFamily="34" charset="0"/>
              </a:rPr>
              <a:t>: </a:t>
            </a:r>
            <a:r>
              <a:rPr lang="en-US" sz="2400" b="1" dirty="0">
                <a:solidFill>
                  <a:srgbClr val="0000FF"/>
                </a:solidFill>
                <a:latin typeface="Calibri" pitchFamily="34" charset="0"/>
              </a:rPr>
              <a:t/>
            </a:r>
            <a:br>
              <a:rPr lang="en-US" sz="2400" b="1" dirty="0">
                <a:solidFill>
                  <a:srgbClr val="0000FF"/>
                </a:solidFill>
                <a:latin typeface="Calibri" pitchFamily="34" charset="0"/>
              </a:rPr>
            </a:br>
            <a:endParaRPr lang="en-US" sz="2400" b="1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61443" name="Rectangle 3"/>
          <p:cNvSpPr>
            <a:spLocks noGrp="1"/>
          </p:cNvSpPr>
          <p:nvPr>
            <p:ph type="body" idx="4294967295"/>
          </p:nvPr>
        </p:nvSpPr>
        <p:spPr>
          <a:xfrm>
            <a:off x="0" y="2000240"/>
            <a:ext cx="9144000" cy="4597410"/>
          </a:xfrm>
        </p:spPr>
        <p:txBody>
          <a:bodyPr lIns="91440" tIns="45720" rIns="91440" bIns="45720"/>
          <a:lstStyle/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336600"/>
                </a:solidFill>
                <a:latin typeface="Calibri" pitchFamily="34" charset="0"/>
              </a:rPr>
              <a:t>Perencanaan Upaya Promosi Kesehatan</a:t>
            </a:r>
            <a:endParaRPr lang="en-US" sz="1800" b="1" dirty="0">
              <a:solidFill>
                <a:srgbClr val="336600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0000CC"/>
                </a:solidFill>
                <a:latin typeface="Calibri" pitchFamily="34" charset="0"/>
              </a:rPr>
              <a:t>K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IE </a:t>
            </a:r>
            <a:r>
              <a:rPr lang="id-ID" sz="1800" b="1" dirty="0">
                <a:solidFill>
                  <a:srgbClr val="0000CC"/>
                </a:solidFill>
                <a:latin typeface="Calibri" pitchFamily="34" charset="0"/>
              </a:rPr>
              <a:t>kesehatan antar pribadi, kelompok, massa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,</a:t>
            </a:r>
            <a:r>
              <a:rPr lang="id-ID" sz="1800" b="1" dirty="0">
                <a:solidFill>
                  <a:srgbClr val="0000CC"/>
                </a:solidFill>
                <a:latin typeface="Calibri" pitchFamily="34" charset="0"/>
              </a:rPr>
              <a:t> media massa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,</a:t>
            </a:r>
            <a:r>
              <a:rPr lang="id-ID" sz="1800" b="1" dirty="0">
                <a:solidFill>
                  <a:srgbClr val="0000CC"/>
                </a:solidFill>
                <a:latin typeface="Calibri" pitchFamily="34" charset="0"/>
              </a:rPr>
              <a:t> publikasi profil dan program puskesmas, isi acara kesehatan radio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, TV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lokal</a:t>
            </a:r>
            <a:endParaRPr lang="en-US" sz="1800" b="1" dirty="0">
              <a:solidFill>
                <a:srgbClr val="0000CC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336600"/>
                </a:solidFill>
                <a:latin typeface="Calibri" pitchFamily="34" charset="0"/>
              </a:rPr>
              <a:t>Perluasan  Jejaring Kemitraan 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dan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id-ID" sz="1800" b="1" dirty="0">
                <a:solidFill>
                  <a:srgbClr val="336600"/>
                </a:solidFill>
                <a:latin typeface="Calibri" pitchFamily="34" charset="0"/>
              </a:rPr>
              <a:t>Jejaring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Koalisi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id-ID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untuk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Menciptakan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lingkungan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yang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mendukung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Perilaku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hidup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bersih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dan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sehat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utk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. UKBM </a:t>
            </a: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0000FF"/>
                </a:solidFill>
                <a:latin typeface="Calibri" pitchFamily="34" charset="0"/>
              </a:rPr>
              <a:t>Advokasi Kebijakan Publik Berwawasan Kesehatan</a:t>
            </a:r>
            <a:r>
              <a:rPr lang="en-US" sz="1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alibri" pitchFamily="34" charset="0"/>
              </a:rPr>
              <a:t>dengan</a:t>
            </a:r>
            <a:r>
              <a:rPr lang="en-US" sz="1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FF"/>
                </a:solidFill>
                <a:latin typeface="Calibri" pitchFamily="34" charset="0"/>
              </a:rPr>
              <a:t>berupaya</a:t>
            </a:r>
            <a:r>
              <a:rPr lang="en-US" sz="1800" b="1" dirty="0">
                <a:solidFill>
                  <a:schemeClr val="hlink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melakukan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reorientasi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(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ubah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pola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pikir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ke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paradigma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sehat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)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pelayanan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,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termasuk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penyelenggara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kesehatan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UKBM</a:t>
            </a:r>
            <a:r>
              <a:rPr lang="id-ID" sz="1800" b="1" dirty="0">
                <a:solidFill>
                  <a:srgbClr val="0070C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untuk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P.T.M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di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-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tingkat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0000CC"/>
                </a:solidFill>
                <a:latin typeface="Calibri" pitchFamily="34" charset="0"/>
              </a:rPr>
              <a:t>Kecamatan</a:t>
            </a:r>
            <a:endParaRPr lang="en-US" sz="1800" b="1" dirty="0">
              <a:solidFill>
                <a:srgbClr val="0000CC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336600"/>
                </a:solidFill>
                <a:latin typeface="Calibri" pitchFamily="34" charset="0"/>
              </a:rPr>
              <a:t>Pemberdayaan masyarakat  di bidang kesehatan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melalui</a:t>
            </a:r>
            <a:r>
              <a:rPr lang="id-ID" sz="18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Pengembangan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keterampilan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individu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dan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Memantapkan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kegiatan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/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gerakan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masyarakat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  </a:t>
            </a:r>
            <a:r>
              <a:rPr lang="en-US" sz="1800" b="1" dirty="0" err="1">
                <a:solidFill>
                  <a:srgbClr val="336600"/>
                </a:solidFill>
                <a:latin typeface="Calibri" pitchFamily="34" charset="0"/>
              </a:rPr>
              <a:t>utk</a:t>
            </a:r>
            <a:r>
              <a:rPr lang="en-US" sz="1800" dirty="0">
                <a:solidFill>
                  <a:srgbClr val="336600"/>
                </a:solidFill>
                <a:latin typeface="Calibri" pitchFamily="34" charset="0"/>
              </a:rPr>
              <a:t> </a:t>
            </a:r>
            <a:r>
              <a:rPr lang="en-US" sz="1800" b="1" dirty="0">
                <a:solidFill>
                  <a:srgbClr val="336600"/>
                </a:solidFill>
                <a:latin typeface="Calibri" pitchFamily="34" charset="0"/>
              </a:rPr>
              <a:t>UKBM</a:t>
            </a:r>
            <a:r>
              <a:rPr lang="en-US" sz="1800" dirty="0">
                <a:solidFill>
                  <a:srgbClr val="663300"/>
                </a:solidFill>
                <a:latin typeface="Calibri" pitchFamily="34" charset="0"/>
              </a:rPr>
              <a:t> </a:t>
            </a:r>
            <a:endParaRPr lang="en-US" sz="1800" dirty="0">
              <a:solidFill>
                <a:srgbClr val="C00000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0000FF"/>
                </a:solidFill>
                <a:latin typeface="Calibri" pitchFamily="34" charset="0"/>
              </a:rPr>
              <a:t>Hu</a:t>
            </a:r>
            <a:r>
              <a:rPr lang="en-US" sz="1800" b="1" dirty="0" err="1">
                <a:solidFill>
                  <a:srgbClr val="0000FF"/>
                </a:solidFill>
                <a:latin typeface="Calibri" pitchFamily="34" charset="0"/>
              </a:rPr>
              <a:t>mas</a:t>
            </a:r>
            <a:r>
              <a:rPr lang="en-US" sz="1800" b="1" dirty="0">
                <a:solidFill>
                  <a:srgbClr val="0000FF"/>
                </a:solidFill>
                <a:latin typeface="Calibri" pitchFamily="34" charset="0"/>
              </a:rPr>
              <a:t>  </a:t>
            </a:r>
            <a:r>
              <a:rPr lang="en-US" sz="1800" b="1" dirty="0" err="1">
                <a:solidFill>
                  <a:srgbClr val="0000FF"/>
                </a:solidFill>
                <a:latin typeface="Calibri" pitchFamily="34" charset="0"/>
              </a:rPr>
              <a:t>dan</a:t>
            </a:r>
            <a:r>
              <a:rPr lang="en-US" sz="1800" b="1" dirty="0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id-ID" sz="1800" b="1" dirty="0">
                <a:solidFill>
                  <a:srgbClr val="0000FF"/>
                </a:solidFill>
                <a:latin typeface="Calibri" pitchFamily="34" charset="0"/>
              </a:rPr>
              <a:t>Pusat Infomasi </a:t>
            </a:r>
            <a:r>
              <a:rPr lang="en-US" sz="1800" b="1" dirty="0" err="1">
                <a:solidFill>
                  <a:srgbClr val="0000FF"/>
                </a:solidFill>
                <a:latin typeface="Calibri" pitchFamily="34" charset="0"/>
              </a:rPr>
              <a:t>untuk</a:t>
            </a:r>
            <a:r>
              <a:rPr lang="en-US" sz="1800" b="1" dirty="0">
                <a:solidFill>
                  <a:srgbClr val="0000FF"/>
                </a:solidFill>
                <a:latin typeface="Calibri" pitchFamily="34" charset="0"/>
              </a:rPr>
              <a:t>  P.T.M </a:t>
            </a:r>
            <a:r>
              <a:rPr lang="en-US" sz="1800" b="1" dirty="0" err="1">
                <a:solidFill>
                  <a:srgbClr val="0000FF"/>
                </a:solidFill>
                <a:latin typeface="Calibri" pitchFamily="34" charset="0"/>
              </a:rPr>
              <a:t>di</a:t>
            </a:r>
            <a:r>
              <a:rPr lang="id-ID" sz="1800" b="1" dirty="0">
                <a:solidFill>
                  <a:srgbClr val="0000FF"/>
                </a:solidFill>
                <a:latin typeface="Calibri" pitchFamily="34" charset="0"/>
              </a:rPr>
              <a:t>  Puskesmas</a:t>
            </a:r>
            <a:endParaRPr lang="en-US" sz="1800" b="1" dirty="0">
              <a:solidFill>
                <a:srgbClr val="0000FF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336600"/>
                </a:solidFill>
                <a:latin typeface="Calibri" pitchFamily="34" charset="0"/>
              </a:rPr>
              <a:t>Mediasi</a:t>
            </a:r>
            <a:endParaRPr lang="en-US" sz="1800" b="1" dirty="0">
              <a:solidFill>
                <a:schemeClr val="hlink"/>
              </a:solidFill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Arial" pitchFamily="34" charset="0"/>
              <a:buAutoNum type="arabicPeriod"/>
            </a:pPr>
            <a:r>
              <a:rPr lang="id-ID" sz="1800" b="1" dirty="0">
                <a:solidFill>
                  <a:srgbClr val="0000CC"/>
                </a:solidFill>
                <a:latin typeface="Calibri" pitchFamily="34" charset="0"/>
              </a:rPr>
              <a:t>Monitoring </a:t>
            </a:r>
            <a:r>
              <a:rPr lang="en-US" sz="1800" b="1" dirty="0">
                <a:solidFill>
                  <a:srgbClr val="0000CC"/>
                </a:solidFill>
                <a:latin typeface="Calibri" pitchFamily="34" charset="0"/>
              </a:rPr>
              <a:t>&amp;</a:t>
            </a:r>
            <a:r>
              <a:rPr lang="id-ID" sz="1800" b="1" dirty="0">
                <a:solidFill>
                  <a:srgbClr val="0000CC"/>
                </a:solidFill>
                <a:latin typeface="Calibri" pitchFamily="34" charset="0"/>
              </a:rPr>
              <a:t> Evaluasi upaya promosi </a:t>
            </a:r>
            <a:r>
              <a:rPr lang="id-ID" sz="1800" b="1" dirty="0" smtClean="0">
                <a:solidFill>
                  <a:srgbClr val="0000CC"/>
                </a:solidFill>
                <a:latin typeface="Calibri" pitchFamily="34" charset="0"/>
              </a:rPr>
              <a:t>kesehatan</a:t>
            </a:r>
            <a:endParaRPr lang="id-ID" sz="1800" dirty="0">
              <a:solidFill>
                <a:srgbClr val="0000CC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Clr>
                <a:srgbClr val="0000FF"/>
              </a:buClr>
              <a:buFont typeface="Wingdings" pitchFamily="2" charset="2"/>
              <a:buAutoNum type="arabicPeriod"/>
            </a:pPr>
            <a:endParaRPr lang="en-US" sz="18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/>
          </p:cNvSpPr>
          <p:nvPr>
            <p:ph type="title" idx="4294967295"/>
          </p:nvPr>
        </p:nvSpPr>
        <p:spPr>
          <a:xfrm>
            <a:off x="392113" y="147638"/>
            <a:ext cx="8062912" cy="915987"/>
          </a:xfrm>
          <a:solidFill>
            <a:srgbClr val="CCFFFF"/>
          </a:solidFill>
          <a:ln>
            <a:solidFill>
              <a:schemeClr val="hlink"/>
            </a:solidFill>
          </a:ln>
        </p:spPr>
        <p:txBody>
          <a:bodyPr lIns="91440" tIns="45720" rIns="91440" bIns="45720" anchor="ctr">
            <a:normAutofit fontScale="90000"/>
          </a:bodyPr>
          <a:lstStyle/>
          <a:p>
            <a:pPr algn="ctr" eaLnBrk="1" hangingPunct="1"/>
            <a:r>
              <a:rPr lang="en-US" sz="2800" b="1">
                <a:solidFill>
                  <a:srgbClr val="0000FF"/>
                </a:solidFill>
              </a:rPr>
              <a:t>DIMANA?</a:t>
            </a:r>
            <a:br>
              <a:rPr lang="en-US" sz="2800" b="1">
                <a:solidFill>
                  <a:srgbClr val="0000FF"/>
                </a:solidFill>
              </a:rPr>
            </a:br>
            <a:r>
              <a:rPr lang="en-US" sz="2800" b="1" i="1">
                <a:solidFill>
                  <a:srgbClr val="0000FF"/>
                </a:solidFill>
                <a:latin typeface="Comic Sans MS" pitchFamily="66" charset="0"/>
              </a:rPr>
              <a:t>Penerapan strategi PromKes. sesuai jenjang</a:t>
            </a:r>
            <a:r>
              <a:rPr lang="en-US" sz="1700" i="1">
                <a:latin typeface="Comic Sans MS" pitchFamily="66" charset="0"/>
              </a:rPr>
              <a:t>              </a:t>
            </a:r>
          </a:p>
        </p:txBody>
      </p:sp>
      <p:sp>
        <p:nvSpPr>
          <p:cNvPr id="65539" name="Rectangle 3"/>
          <p:cNvSpPr>
            <a:spLocks noGrp="1"/>
          </p:cNvSpPr>
          <p:nvPr>
            <p:ph type="body" idx="4294967295"/>
          </p:nvPr>
        </p:nvSpPr>
        <p:spPr>
          <a:xfrm>
            <a:off x="3357554" y="1714488"/>
            <a:ext cx="5786446" cy="582603"/>
          </a:xfrm>
        </p:spPr>
        <p:txBody>
          <a:bodyPr lIns="91440" tIns="45720" rIns="91440" bIns="45720"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dirty="0" err="1" smtClean="0"/>
              <a:t>Pusat</a:t>
            </a:r>
            <a:r>
              <a:rPr lang="en-US" sz="2400" b="1" dirty="0" smtClean="0"/>
              <a:t>     </a:t>
            </a:r>
            <a:r>
              <a:rPr lang="id-ID" sz="2400" b="1" dirty="0" smtClean="0"/>
              <a:t>    </a:t>
            </a:r>
            <a:r>
              <a:rPr lang="en-US" sz="2400" b="1" dirty="0" err="1" smtClean="0"/>
              <a:t>Provinsi</a:t>
            </a:r>
            <a:r>
              <a:rPr lang="en-US" sz="2400" b="1" dirty="0" smtClean="0"/>
              <a:t>   </a:t>
            </a:r>
            <a:r>
              <a:rPr lang="id-ID" sz="2400" b="1" dirty="0" smtClean="0"/>
              <a:t>     </a:t>
            </a:r>
            <a:r>
              <a:rPr lang="en-US" sz="2400" b="1" dirty="0" err="1" smtClean="0"/>
              <a:t>Kab</a:t>
            </a:r>
            <a:r>
              <a:rPr lang="en-US" sz="2400" b="1" dirty="0" smtClean="0"/>
              <a:t>/Kota   </a:t>
            </a:r>
            <a:r>
              <a:rPr lang="id-ID" sz="2400" b="1" dirty="0" smtClean="0"/>
              <a:t>   </a:t>
            </a:r>
            <a:r>
              <a:rPr lang="en-US" sz="2400" b="1" dirty="0" err="1" smtClean="0"/>
              <a:t>Kecmt-Dsa</a:t>
            </a:r>
            <a:endParaRPr lang="en-US" sz="2400" b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sz="28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d-ID" sz="14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="1" dirty="0">
              <a:solidFill>
                <a:srgbClr val="99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b="1" dirty="0">
              <a:solidFill>
                <a:srgbClr val="99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200" i="1" dirty="0">
              <a:latin typeface="Comic Sans MS" pitchFamily="66" charset="0"/>
            </a:endParaRPr>
          </a:p>
        </p:txBody>
      </p:sp>
      <p:sp>
        <p:nvSpPr>
          <p:cNvPr id="65540" name="Rectangle 4" descr="Pink tissue paper"/>
          <p:cNvSpPr>
            <a:spLocks noChangeArrowheads="1"/>
          </p:cNvSpPr>
          <p:nvPr/>
        </p:nvSpPr>
        <p:spPr bwMode="auto">
          <a:xfrm>
            <a:off x="3086100" y="2285992"/>
            <a:ext cx="6057900" cy="3810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pattFill prst="weave">
              <a:fgClr>
                <a:schemeClr val="accent2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endParaRPr lang="id-ID" sz="2800">
              <a:latin typeface="Comic Sans MS" pitchFamily="66" charset="0"/>
            </a:endParaRPr>
          </a:p>
        </p:txBody>
      </p:sp>
      <p:sp>
        <p:nvSpPr>
          <p:cNvPr id="65541" name="Line 5"/>
          <p:cNvSpPr>
            <a:spLocks noChangeShapeType="1"/>
          </p:cNvSpPr>
          <p:nvPr/>
        </p:nvSpPr>
        <p:spPr bwMode="auto">
          <a:xfrm flipV="1">
            <a:off x="2362200" y="4343400"/>
            <a:ext cx="61722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 flipV="1">
            <a:off x="2362200" y="2819400"/>
            <a:ext cx="61722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800600" y="2286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5544" name="Line 8"/>
          <p:cNvSpPr>
            <a:spLocks noChangeShapeType="1"/>
          </p:cNvSpPr>
          <p:nvPr/>
        </p:nvSpPr>
        <p:spPr bwMode="auto">
          <a:xfrm>
            <a:off x="3352800" y="2286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6324600" y="2286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>
            <a:off x="7543800" y="2286000"/>
            <a:ext cx="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 flipV="1">
            <a:off x="2228850" y="2876550"/>
            <a:ext cx="83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id-ID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2419350" y="4514850"/>
            <a:ext cx="685800" cy="190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id-ID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>
            <a:off x="2247900" y="5886450"/>
            <a:ext cx="89535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endParaRPr lang="id-ID"/>
          </a:p>
        </p:txBody>
      </p:sp>
      <p:sp>
        <p:nvSpPr>
          <p:cNvPr id="14" name="Rectangle 3"/>
          <p:cNvSpPr txBox="1">
            <a:spLocks/>
          </p:cNvSpPr>
          <p:nvPr/>
        </p:nvSpPr>
        <p:spPr>
          <a:xfrm>
            <a:off x="0" y="1857364"/>
            <a:ext cx="2809834" cy="4286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id-ID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id-ID" sz="14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Advokasi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id-ID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Kemitraan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id-ID" sz="2800" b="1" i="0" u="none" strike="noStrike" kern="1200" cap="none" spc="0" normalizeH="0" baseline="0" noProof="0" dirty="0" smtClean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id-ID" sz="2800" b="1" i="0" u="none" strike="noStrike" kern="1200" cap="none" spc="0" normalizeH="0" baseline="0" noProof="0" dirty="0" smtClean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Pemberdayaan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2160588"/>
            <a:ext cx="9144000" cy="2619375"/>
          </a:xfrm>
          <a:prstGeom prst="rect">
            <a:avLst/>
          </a:prstGeom>
          <a:solidFill>
            <a:srgbClr val="660033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>
              <a:latin typeface="Eras Bold ITC" pitchFamily="34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7963" y="2509838"/>
            <a:ext cx="8737600" cy="1066800"/>
          </a:xfrm>
        </p:spPr>
        <p:txBody>
          <a:bodyPr lIns="90170" tIns="46990" rIns="90170" bIns="46990" anchor="t">
            <a:normAutofit fontScale="90000"/>
          </a:bodyPr>
          <a:lstStyle/>
          <a:p>
            <a:pPr algn="ctr" eaLnBrk="1" hangingPunct="1">
              <a:defRPr/>
            </a:pPr>
            <a:r>
              <a:rPr lang="en-US" sz="4000" b="1" dirty="0" err="1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Pokok</a:t>
            </a:r>
            <a:r>
              <a:rPr lang="en-US" sz="40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Bahasan</a:t>
            </a:r>
            <a:r>
              <a:rPr lang="en-US" sz="4000" b="1" dirty="0" smtClean="0">
                <a:solidFill>
                  <a:srgbClr val="FF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1  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Konsep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Dasar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b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Perencanaan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Promosi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Kesehatan</a:t>
            </a:r>
            <a:r>
              <a:rPr 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1438" y="2643188"/>
            <a:ext cx="7643812" cy="30718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291" name="Title 1"/>
          <p:cNvSpPr>
            <a:spLocks noGrp="1"/>
          </p:cNvSpPr>
          <p:nvPr>
            <p:ph type="title" idx="4294967295"/>
          </p:nvPr>
        </p:nvSpPr>
        <p:spPr>
          <a:xfrm>
            <a:off x="473075" y="0"/>
            <a:ext cx="8229600" cy="1143000"/>
          </a:xfrm>
        </p:spPr>
        <p:txBody>
          <a:bodyPr/>
          <a:lstStyle/>
          <a:p>
            <a:pPr algn="ctr"/>
            <a:r>
              <a:rPr lang="en-US" sz="2400" b="1">
                <a:solidFill>
                  <a:srgbClr val="0033CC"/>
                </a:solidFill>
                <a:latin typeface="Arial Rounded MT Bold" pitchFamily="34" charset="0"/>
              </a:rPr>
              <a:t>Tujuan Promosi Kesehatan  Di Puskesmas</a:t>
            </a:r>
          </a:p>
        </p:txBody>
      </p:sp>
      <p:sp>
        <p:nvSpPr>
          <p:cNvPr id="5" name="Rectangle 4"/>
          <p:cNvSpPr/>
          <p:nvPr/>
        </p:nvSpPr>
        <p:spPr>
          <a:xfrm>
            <a:off x="214313" y="3000375"/>
            <a:ext cx="1571625" cy="23574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71688" y="2857500"/>
            <a:ext cx="1500187" cy="26431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3857625" y="2786063"/>
            <a:ext cx="1500188" cy="2857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295" name="TextBox 9"/>
          <p:cNvSpPr txBox="1">
            <a:spLocks noChangeArrowheads="1"/>
          </p:cNvSpPr>
          <p:nvPr/>
        </p:nvSpPr>
        <p:spPr bwMode="auto">
          <a:xfrm>
            <a:off x="214313" y="2994038"/>
            <a:ext cx="1500187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 err="1">
                <a:latin typeface="Arial Rounded MT Bold" pitchFamily="34" charset="0"/>
              </a:rPr>
              <a:t>Upaya</a:t>
            </a:r>
            <a:r>
              <a:rPr lang="en-US" sz="1600" b="1" dirty="0">
                <a:latin typeface="Arial Rounded MT Bold" pitchFamily="34" charset="0"/>
              </a:rPr>
              <a:t> </a:t>
            </a:r>
            <a:r>
              <a:rPr lang="en-US" sz="1600" b="1" dirty="0" err="1">
                <a:latin typeface="Arial Rounded MT Bold" pitchFamily="34" charset="0"/>
              </a:rPr>
              <a:t>Promosi</a:t>
            </a:r>
            <a:r>
              <a:rPr lang="en-US" sz="1600" b="1" dirty="0">
                <a:latin typeface="Arial Rounded MT Bold" pitchFamily="34" charset="0"/>
              </a:rPr>
              <a:t>  </a:t>
            </a:r>
            <a:r>
              <a:rPr lang="en-US" sz="1600" b="1" dirty="0" err="1">
                <a:latin typeface="Arial Rounded MT Bold" pitchFamily="34" charset="0"/>
              </a:rPr>
              <a:t>Kesehatan</a:t>
            </a:r>
            <a:r>
              <a:rPr lang="en-US" sz="1600" b="1" dirty="0">
                <a:latin typeface="Arial Rounded MT Bold" pitchFamily="34" charset="0"/>
              </a:rPr>
              <a:t> </a:t>
            </a:r>
            <a:r>
              <a:rPr lang="en-US" sz="1600" b="1" dirty="0" err="1">
                <a:latin typeface="Arial Rounded MT Bold" pitchFamily="34" charset="0"/>
              </a:rPr>
              <a:t>Dilakukan</a:t>
            </a:r>
            <a:r>
              <a:rPr lang="en-US" sz="1600" b="1" dirty="0">
                <a:latin typeface="Arial Rounded MT Bold" pitchFamily="34" charset="0"/>
              </a:rPr>
              <a:t> </a:t>
            </a:r>
            <a:r>
              <a:rPr lang="en-US" sz="1600" b="1" dirty="0" err="1">
                <a:latin typeface="Arial Rounded MT Bold" pitchFamily="34" charset="0"/>
              </a:rPr>
              <a:t>Oleh</a:t>
            </a:r>
            <a:r>
              <a:rPr lang="en-US" sz="1600" b="1" dirty="0">
                <a:latin typeface="Arial Rounded MT Bold" pitchFamily="34" charset="0"/>
              </a:rPr>
              <a:t> </a:t>
            </a:r>
            <a:r>
              <a:rPr lang="en-US" sz="1600" b="1" dirty="0" err="1">
                <a:latin typeface="Arial Rounded MT Bold" pitchFamily="34" charset="0"/>
              </a:rPr>
              <a:t>Petugas</a:t>
            </a:r>
            <a:r>
              <a:rPr lang="en-US" sz="1600" b="1" dirty="0">
                <a:latin typeface="Arial Rounded MT Bold" pitchFamily="34" charset="0"/>
              </a:rPr>
              <a:t> </a:t>
            </a:r>
            <a:r>
              <a:rPr lang="en-US" sz="1600" b="1" dirty="0" err="1">
                <a:latin typeface="Arial Rounded MT Bold" pitchFamily="34" charset="0"/>
              </a:rPr>
              <a:t>Promkes</a:t>
            </a:r>
            <a:r>
              <a:rPr lang="en-US" sz="1600" b="1" dirty="0">
                <a:latin typeface="Arial Rounded MT Bold" pitchFamily="34" charset="0"/>
              </a:rPr>
              <a:t> </a:t>
            </a:r>
            <a:r>
              <a:rPr lang="en-US" sz="1600" b="1" dirty="0" err="1">
                <a:latin typeface="Arial Rounded MT Bold" pitchFamily="34" charset="0"/>
              </a:rPr>
              <a:t>dan</a:t>
            </a:r>
            <a:r>
              <a:rPr lang="en-US" sz="1600" b="1" dirty="0">
                <a:latin typeface="Arial Rounded MT Bold" pitchFamily="34" charset="0"/>
              </a:rPr>
              <a:t> </a:t>
            </a:r>
            <a:r>
              <a:rPr lang="en-US" sz="1600" b="1" dirty="0" err="1">
                <a:latin typeface="Arial Rounded MT Bold" pitchFamily="34" charset="0"/>
              </a:rPr>
              <a:t>Lintas</a:t>
            </a:r>
            <a:r>
              <a:rPr lang="en-US" sz="1600" b="1" dirty="0">
                <a:latin typeface="Arial Rounded MT Bold" pitchFamily="34" charset="0"/>
              </a:rPr>
              <a:t> Program  </a:t>
            </a:r>
            <a:r>
              <a:rPr lang="en-US" sz="1600" b="1" dirty="0" err="1">
                <a:latin typeface="Arial Rounded MT Bold" pitchFamily="34" charset="0"/>
              </a:rPr>
              <a:t>Puskesmas</a:t>
            </a:r>
            <a:endParaRPr lang="en-US" sz="1600" b="1" dirty="0">
              <a:latin typeface="Arial Rounded MT Bold" pitchFamily="34" charset="0"/>
            </a:endParaRPr>
          </a:p>
        </p:txBody>
      </p:sp>
      <p:sp>
        <p:nvSpPr>
          <p:cNvPr id="12296" name="TextBox 10"/>
          <p:cNvSpPr txBox="1">
            <a:spLocks noChangeArrowheads="1"/>
          </p:cNvSpPr>
          <p:nvPr/>
        </p:nvSpPr>
        <p:spPr bwMode="auto">
          <a:xfrm>
            <a:off x="2071688" y="3040063"/>
            <a:ext cx="157162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1400" dirty="0" err="1">
                <a:latin typeface="Arial Rounded MT Bold" pitchFamily="34" charset="0"/>
              </a:rPr>
              <a:t>Menyatu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Dengan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Upaya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Kesehatan</a:t>
            </a:r>
            <a:r>
              <a:rPr lang="en-US" sz="1400" dirty="0">
                <a:latin typeface="Arial Rounded MT Bold" pitchFamily="34" charset="0"/>
              </a:rPr>
              <a:t>  </a:t>
            </a:r>
            <a:r>
              <a:rPr lang="en-US" sz="1400" dirty="0" err="1">
                <a:latin typeface="Arial Rounded MT Bold" pitchFamily="34" charset="0"/>
              </a:rPr>
              <a:t>Masyarakat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dan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Upaya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Kesehatan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Perorangan</a:t>
            </a:r>
            <a:endParaRPr lang="en-US" sz="1400" dirty="0">
              <a:latin typeface="Arial Rounded MT Bold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1400" dirty="0" err="1">
                <a:latin typeface="Arial Rounded MT Bold" pitchFamily="34" charset="0"/>
              </a:rPr>
              <a:t>Mengutamakan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upaya</a:t>
            </a:r>
            <a:r>
              <a:rPr lang="en-US" sz="1400" dirty="0">
                <a:latin typeface="Arial Rounded MT Bold" pitchFamily="34" charset="0"/>
              </a:rPr>
              <a:t> </a:t>
            </a:r>
            <a:r>
              <a:rPr lang="en-US" sz="1400" dirty="0" err="1">
                <a:latin typeface="Arial Rounded MT Bold" pitchFamily="34" charset="0"/>
              </a:rPr>
              <a:t>promotif-preventif</a:t>
            </a:r>
            <a:r>
              <a:rPr lang="en-US" sz="1400" dirty="0">
                <a:latin typeface="Arial Rounded MT Bold" pitchFamily="34" charset="0"/>
              </a:rPr>
              <a:t> </a:t>
            </a:r>
          </a:p>
        </p:txBody>
      </p:sp>
      <p:sp>
        <p:nvSpPr>
          <p:cNvPr id="12297" name="TextBox 12"/>
          <p:cNvSpPr txBox="1">
            <a:spLocks noChangeArrowheads="1"/>
          </p:cNvSpPr>
          <p:nvPr/>
        </p:nvSpPr>
        <p:spPr bwMode="auto">
          <a:xfrm>
            <a:off x="3857625" y="2822575"/>
            <a:ext cx="1500188" cy="26776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err="1">
                <a:latin typeface="Arial Rounded MT Bold" pitchFamily="34" charset="0"/>
              </a:rPr>
              <a:t>Optimalisasi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sumberdaya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pelaksanaan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Promosi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Kesehatan</a:t>
            </a:r>
            <a:r>
              <a:rPr lang="en-US" sz="1200" dirty="0">
                <a:latin typeface="Arial Rounded MT Bold" pitchFamily="34" charset="0"/>
              </a:rPr>
              <a:t> Di </a:t>
            </a:r>
            <a:r>
              <a:rPr lang="en-US" sz="1200" dirty="0" err="1">
                <a:latin typeface="Arial Rounded MT Bold" pitchFamily="34" charset="0"/>
              </a:rPr>
              <a:t>dalam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dan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di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luar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gedung</a:t>
            </a:r>
            <a:r>
              <a:rPr lang="en-US" sz="1200" dirty="0">
                <a:latin typeface="Arial Rounded MT Bold" pitchFamily="34" charset="0"/>
              </a:rPr>
              <a:t>  </a:t>
            </a:r>
            <a:r>
              <a:rPr lang="en-US" sz="1200" dirty="0" err="1">
                <a:latin typeface="Arial Rounded MT Bold" pitchFamily="34" charset="0"/>
              </a:rPr>
              <a:t>Puskesmas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dengan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menerapkan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strategi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dan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ruang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lingkup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promosi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kesehatan</a:t>
            </a:r>
            <a:r>
              <a:rPr lang="en-US" sz="1200" dirty="0">
                <a:latin typeface="Arial Rounded MT Bold" pitchFamily="34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643563" y="2786063"/>
            <a:ext cx="1928812" cy="27860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299" name="TextBox 14"/>
          <p:cNvSpPr txBox="1">
            <a:spLocks noChangeArrowheads="1"/>
          </p:cNvSpPr>
          <p:nvPr/>
        </p:nvSpPr>
        <p:spPr bwMode="auto">
          <a:xfrm>
            <a:off x="5500688" y="2862263"/>
            <a:ext cx="200025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1200" dirty="0" err="1">
                <a:latin typeface="Arial Rounded MT Bold" pitchFamily="34" charset="0"/>
              </a:rPr>
              <a:t>Peningkatan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jumlah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dan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kualitas</a:t>
            </a:r>
            <a:r>
              <a:rPr lang="en-US" sz="1200" dirty="0">
                <a:latin typeface="Arial Rounded MT Bold" pitchFamily="34" charset="0"/>
              </a:rPr>
              <a:t> UKBM</a:t>
            </a:r>
          </a:p>
          <a:p>
            <a:pPr algn="ctr">
              <a:buFont typeface="Arial" pitchFamily="34" charset="0"/>
              <a:buChar char="•"/>
            </a:pPr>
            <a:endParaRPr lang="en-US" sz="1200" dirty="0">
              <a:latin typeface="Arial Rounded MT Bold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1200" dirty="0" err="1">
                <a:latin typeface="Arial Rounded MT Bold" pitchFamily="34" charset="0"/>
              </a:rPr>
              <a:t>Peningkatan</a:t>
            </a:r>
            <a:r>
              <a:rPr lang="en-US" sz="1200" dirty="0">
                <a:latin typeface="Arial Rounded MT Bold" pitchFamily="34" charset="0"/>
              </a:rPr>
              <a:t> PHBS </a:t>
            </a:r>
            <a:r>
              <a:rPr lang="en-US" sz="1200" dirty="0" err="1">
                <a:latin typeface="Arial Rounded MT Bold" pitchFamily="34" charset="0"/>
              </a:rPr>
              <a:t>Individu</a:t>
            </a:r>
            <a:r>
              <a:rPr lang="en-US" sz="1200" dirty="0">
                <a:latin typeface="Arial Rounded MT Bold" pitchFamily="34" charset="0"/>
              </a:rPr>
              <a:t>, </a:t>
            </a:r>
            <a:r>
              <a:rPr lang="en-US" sz="1200" dirty="0" err="1">
                <a:latin typeface="Arial Rounded MT Bold" pitchFamily="34" charset="0"/>
              </a:rPr>
              <a:t>Keluarga</a:t>
            </a:r>
            <a:r>
              <a:rPr lang="en-US" sz="1200" dirty="0">
                <a:latin typeface="Arial Rounded MT Bold" pitchFamily="34" charset="0"/>
              </a:rPr>
              <a:t>, </a:t>
            </a:r>
            <a:r>
              <a:rPr lang="en-US" sz="1200" dirty="0" err="1">
                <a:latin typeface="Arial Rounded MT Bold" pitchFamily="34" charset="0"/>
              </a:rPr>
              <a:t>Kelompok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dan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Masyarakat</a:t>
            </a:r>
            <a:endParaRPr lang="en-US" sz="1200" dirty="0">
              <a:latin typeface="Arial Rounded MT Bold" pitchFamily="34" charset="0"/>
            </a:endParaRPr>
          </a:p>
          <a:p>
            <a:pPr algn="ctr"/>
            <a:endParaRPr lang="en-US" sz="1200" dirty="0">
              <a:latin typeface="Arial Rounded MT Bold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1200" dirty="0" err="1">
                <a:latin typeface="Arial Rounded MT Bold" pitchFamily="34" charset="0"/>
              </a:rPr>
              <a:t>Peningkatan</a:t>
            </a:r>
            <a:r>
              <a:rPr lang="en-US" sz="1200" dirty="0">
                <a:latin typeface="Arial Rounded MT Bold" pitchFamily="34" charset="0"/>
              </a:rPr>
              <a:t>  </a:t>
            </a:r>
            <a:r>
              <a:rPr lang="en-US" sz="1200" dirty="0" err="1">
                <a:latin typeface="Arial Rounded MT Bold" pitchFamily="34" charset="0"/>
              </a:rPr>
              <a:t>Cakupan</a:t>
            </a:r>
            <a:r>
              <a:rPr lang="en-US" sz="1200" dirty="0">
                <a:latin typeface="Arial Rounded MT Bold" pitchFamily="34" charset="0"/>
              </a:rPr>
              <a:t> Program  </a:t>
            </a:r>
            <a:r>
              <a:rPr lang="en-US" sz="1200" dirty="0" err="1">
                <a:latin typeface="Arial Rounded MT Bold" pitchFamily="34" charset="0"/>
              </a:rPr>
              <a:t>Upaya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Kes</a:t>
            </a:r>
            <a:r>
              <a:rPr lang="en-US" sz="1200" dirty="0">
                <a:latin typeface="Arial Rounded MT Bold" pitchFamily="34" charset="0"/>
              </a:rPr>
              <a:t>.</a:t>
            </a:r>
          </a:p>
          <a:p>
            <a:pPr algn="ctr">
              <a:buFont typeface="Arial" pitchFamily="34" charset="0"/>
              <a:buChar char="•"/>
            </a:pPr>
            <a:endParaRPr lang="en-US" sz="1200" dirty="0">
              <a:latin typeface="Arial Rounded MT Bold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n-US" sz="1200" dirty="0" err="1">
                <a:latin typeface="Arial Rounded MT Bold" pitchFamily="34" charset="0"/>
              </a:rPr>
              <a:t>Peningkatan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kinerja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Puskesmas</a:t>
            </a:r>
            <a:r>
              <a:rPr lang="en-US" sz="1200" dirty="0">
                <a:latin typeface="Arial Rounded MT Bold" pitchFamily="34" charset="0"/>
              </a:rPr>
              <a:t> </a:t>
            </a:r>
            <a:r>
              <a:rPr lang="en-US" sz="1200" dirty="0" err="1">
                <a:latin typeface="Arial Rounded MT Bold" pitchFamily="34" charset="0"/>
              </a:rPr>
              <a:t>mendukung</a:t>
            </a:r>
            <a:r>
              <a:rPr lang="en-US" sz="1200" dirty="0">
                <a:latin typeface="Arial Rounded MT Bold" pitchFamily="34" charset="0"/>
              </a:rPr>
              <a:t> SPM </a:t>
            </a:r>
            <a:r>
              <a:rPr lang="en-US" sz="1200" dirty="0" err="1">
                <a:latin typeface="Arial Rounded MT Bold" pitchFamily="34" charset="0"/>
              </a:rPr>
              <a:t>Kab</a:t>
            </a:r>
            <a:r>
              <a:rPr lang="en-US" sz="1200" dirty="0">
                <a:latin typeface="Arial Rounded MT Bold" pitchFamily="34" charset="0"/>
              </a:rPr>
              <a:t>/Kota</a:t>
            </a:r>
          </a:p>
          <a:p>
            <a:pPr algn="ctr"/>
            <a:endParaRPr lang="en-US" sz="1200" dirty="0">
              <a:latin typeface="Arial Rounded MT Bold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1785938" y="3500438"/>
            <a:ext cx="357187" cy="714375"/>
          </a:xfrm>
          <a:prstGeom prst="right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3500438" y="3500438"/>
            <a:ext cx="357187" cy="714375"/>
          </a:xfrm>
          <a:prstGeom prst="right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ight Arrow 17"/>
          <p:cNvSpPr/>
          <p:nvPr/>
        </p:nvSpPr>
        <p:spPr>
          <a:xfrm>
            <a:off x="5357813" y="3500438"/>
            <a:ext cx="357187" cy="714375"/>
          </a:xfrm>
          <a:prstGeom prst="rightArrow">
            <a:avLst/>
          </a:prstGeom>
          <a:solidFill>
            <a:srgbClr val="00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Up Arrow Callout 19"/>
          <p:cNvSpPr/>
          <p:nvPr/>
        </p:nvSpPr>
        <p:spPr>
          <a:xfrm>
            <a:off x="214313" y="5715000"/>
            <a:ext cx="8643937" cy="928688"/>
          </a:xfrm>
          <a:prstGeom prst="upArrow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304" name="TextBox 20"/>
          <p:cNvSpPr txBox="1">
            <a:spLocks noChangeArrowheads="1"/>
          </p:cNvSpPr>
          <p:nvPr/>
        </p:nvSpPr>
        <p:spPr bwMode="auto">
          <a:xfrm>
            <a:off x="357188" y="6072188"/>
            <a:ext cx="8358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Rounded MT Bold" pitchFamily="34" charset="0"/>
              </a:rPr>
              <a:t>PERMENKES  NO:75/2014 TENTANG PUSKEMAS, MANAJEMEN PUSKESMAS, </a:t>
            </a:r>
          </a:p>
          <a:p>
            <a:pPr algn="ctr"/>
            <a:r>
              <a:rPr lang="en-US" sz="1600" b="1">
                <a:latin typeface="Arial Rounded MT Bold" pitchFamily="34" charset="0"/>
              </a:rPr>
              <a:t>SPM KAB/KOTA  </a:t>
            </a:r>
          </a:p>
        </p:txBody>
      </p:sp>
      <p:sp>
        <p:nvSpPr>
          <p:cNvPr id="22" name="Down Arrow Callout 21"/>
          <p:cNvSpPr/>
          <p:nvPr/>
        </p:nvSpPr>
        <p:spPr>
          <a:xfrm>
            <a:off x="214313" y="1428750"/>
            <a:ext cx="8786812" cy="1214438"/>
          </a:xfrm>
          <a:prstGeom prst="downArrowCallou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306" name="TextBox 22"/>
          <p:cNvSpPr txBox="1">
            <a:spLocks noChangeArrowheads="1"/>
          </p:cNvSpPr>
          <p:nvPr/>
        </p:nvSpPr>
        <p:spPr bwMode="auto">
          <a:xfrm>
            <a:off x="214313" y="1428750"/>
            <a:ext cx="87868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>
                <a:latin typeface="Arial Rounded MT Bold" pitchFamily="34" charset="0"/>
              </a:rPr>
              <a:t>KEBIJAKAN DAN STRATEGI PROMOSI KESEHATAN, PERMENKES NO: 65/2013 TENTANG PEDOMAN PELAKSANAAN DAN PEMBINAAN PEMBERDAYAAN MASYARAKAT BIDANG KESEHATAN   </a:t>
            </a:r>
          </a:p>
        </p:txBody>
      </p:sp>
      <p:sp>
        <p:nvSpPr>
          <p:cNvPr id="21" name="Oval 20"/>
          <p:cNvSpPr/>
          <p:nvPr/>
        </p:nvSpPr>
        <p:spPr>
          <a:xfrm>
            <a:off x="7929563" y="2786063"/>
            <a:ext cx="1143000" cy="278606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308" name="TextBox 22"/>
          <p:cNvSpPr txBox="1">
            <a:spLocks noChangeArrowheads="1"/>
          </p:cNvSpPr>
          <p:nvPr/>
        </p:nvSpPr>
        <p:spPr bwMode="auto">
          <a:xfrm>
            <a:off x="7929563" y="3357563"/>
            <a:ext cx="1214437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 err="1">
                <a:latin typeface="Arial Rounded MT Bold" pitchFamily="34" charset="0"/>
              </a:rPr>
              <a:t>Tujuan</a:t>
            </a:r>
            <a:r>
              <a:rPr lang="en-US" sz="1600" dirty="0">
                <a:latin typeface="Arial Rounded MT Bold" pitchFamily="34" charset="0"/>
              </a:rPr>
              <a:t> </a:t>
            </a:r>
            <a:r>
              <a:rPr lang="en-US" sz="1600" dirty="0" err="1">
                <a:latin typeface="Arial Rounded MT Bold" pitchFamily="34" charset="0"/>
              </a:rPr>
              <a:t>pembang-ngunan</a:t>
            </a:r>
            <a:r>
              <a:rPr lang="en-US" sz="1600" dirty="0">
                <a:latin typeface="Arial Rounded MT Bold" pitchFamily="34" charset="0"/>
              </a:rPr>
              <a:t> </a:t>
            </a:r>
            <a:r>
              <a:rPr lang="en-US" sz="1600" dirty="0" err="1">
                <a:latin typeface="Arial Rounded MT Bold" pitchFamily="34" charset="0"/>
              </a:rPr>
              <a:t>kes</a:t>
            </a:r>
            <a:r>
              <a:rPr lang="en-US" sz="1600" dirty="0">
                <a:latin typeface="Arial Rounded MT Bold" pitchFamily="34" charset="0"/>
              </a:rPr>
              <a:t>. </a:t>
            </a:r>
            <a:r>
              <a:rPr lang="en-US" sz="1600" dirty="0" err="1">
                <a:latin typeface="Arial Rounded MT Bold" pitchFamily="34" charset="0"/>
              </a:rPr>
              <a:t>di</a:t>
            </a:r>
            <a:r>
              <a:rPr lang="en-US" sz="1600" dirty="0">
                <a:latin typeface="Arial Rounded MT Bold" pitchFamily="34" charset="0"/>
              </a:rPr>
              <a:t> </a:t>
            </a:r>
            <a:r>
              <a:rPr lang="en-US" sz="1600" dirty="0" err="1">
                <a:latin typeface="Arial Rounded MT Bold" pitchFamily="34" charset="0"/>
              </a:rPr>
              <a:t>puskesmas</a:t>
            </a:r>
            <a:r>
              <a:rPr lang="en-US" sz="1600" dirty="0">
                <a:latin typeface="Arial Rounded MT Bold" pitchFamily="34" charset="0"/>
              </a:rPr>
              <a:t> </a:t>
            </a:r>
            <a:r>
              <a:rPr lang="en-US" sz="1600" dirty="0" err="1">
                <a:latin typeface="Arial Rounded MT Bold" pitchFamily="34" charset="0"/>
              </a:rPr>
              <a:t>yi</a:t>
            </a:r>
            <a:r>
              <a:rPr lang="en-US" sz="1600" dirty="0">
                <a:latin typeface="Arial Rounded MT Bold" pitchFamily="34" charset="0"/>
              </a:rPr>
              <a:t>: </a:t>
            </a:r>
            <a:r>
              <a:rPr lang="en-US" sz="1600" dirty="0" err="1">
                <a:latin typeface="Arial Rounded MT Bold" pitchFamily="34" charset="0"/>
              </a:rPr>
              <a:t>Masy</a:t>
            </a:r>
            <a:r>
              <a:rPr lang="en-US" sz="1600" dirty="0">
                <a:latin typeface="Arial Rounded MT Bold" pitchFamily="34" charset="0"/>
              </a:rPr>
              <a:t> </a:t>
            </a:r>
            <a:r>
              <a:rPr lang="en-US" sz="1600" dirty="0" err="1">
                <a:latin typeface="Arial Rounded MT Bold" pitchFamily="34" charset="0"/>
              </a:rPr>
              <a:t>Hidup</a:t>
            </a:r>
            <a:r>
              <a:rPr lang="en-US" sz="1600" dirty="0">
                <a:latin typeface="Arial Rounded MT Bold" pitchFamily="34" charset="0"/>
              </a:rPr>
              <a:t> </a:t>
            </a:r>
            <a:r>
              <a:rPr lang="en-US" sz="1600" dirty="0" err="1">
                <a:latin typeface="Arial Rounded MT Bold" pitchFamily="34" charset="0"/>
              </a:rPr>
              <a:t>Sehat</a:t>
            </a:r>
            <a:endParaRPr lang="en-US" sz="1600" dirty="0">
              <a:latin typeface="Arial Rounded MT Bold" pitchFamily="34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7715250" y="3500438"/>
            <a:ext cx="285750" cy="1285875"/>
          </a:xfrm>
          <a:prstGeom prst="rightArrow">
            <a:avLst/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1660</Words>
  <Application>Microsoft Office PowerPoint</Application>
  <PresentationFormat>On-screen Show (4:3)</PresentationFormat>
  <Paragraphs>448</Paragraphs>
  <Slides>32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Office Theme</vt:lpstr>
      <vt:lpstr>Document</vt:lpstr>
      <vt:lpstr>PERENCANAAN PROMOSI KESEHATAN</vt:lpstr>
      <vt:lpstr>APA YANG PERLU DI ”SHARING” DIDISKUSIKAN &amp; DISEPAKATI? (Expectation)</vt:lpstr>
      <vt:lpstr>Slide 3</vt:lpstr>
      <vt:lpstr>QUICK WINS</vt:lpstr>
      <vt:lpstr>Indikator keluarga sadar kesehatan</vt:lpstr>
      <vt:lpstr>  8 Kompetensi  Praktisi  Promosi  Kesehatan  di Puskesmas :  </vt:lpstr>
      <vt:lpstr>DIMANA? Penerapan strategi PromKes. sesuai jenjang              </vt:lpstr>
      <vt:lpstr>Pokok Bahasan 1   Konsep Dasar  Perencanaan Promosi Kesehatan </vt:lpstr>
      <vt:lpstr>Tujuan Promosi Kesehatan  Di Puskesmas</vt:lpstr>
      <vt:lpstr>Slide 10</vt:lpstr>
      <vt:lpstr>Slide 11</vt:lpstr>
      <vt:lpstr>TUJUAN PERENCANAAN  PROMOSI KESEHATAN DALAM PENCAPAIAN CAKUPAN PROGRAM PENANGGULANGAN PENYAKIT TIDAK MENULAR </vt:lpstr>
      <vt:lpstr>Slide 13</vt:lpstr>
      <vt:lpstr>Slide 14</vt:lpstr>
      <vt:lpstr>CIRI-CIRI PERENCANAAN  PROMOSI KESEHATAN YANG BAIK- BENAR</vt:lpstr>
      <vt:lpstr>JENIS PERENCANAAN PROMOSI KESEHATAN</vt:lpstr>
      <vt:lpstr>Pokok Bahasan 2   Menyusun   Perencanaan Promosi Kesehatan </vt:lpstr>
      <vt:lpstr>Slide 18</vt:lpstr>
      <vt:lpstr>STRATEGI MERANCANG RENCANA AKSI  ( R.U.K &amp; R.P.K) - (Langkah-langkah Pokok)</vt:lpstr>
      <vt:lpstr>Membuat Tujuan yg SMART!</vt:lpstr>
      <vt:lpstr>Slide 21</vt:lpstr>
      <vt:lpstr>MENYUSUN PERENCANAAN PROMOSI KESEHATAN DI PUSKESMAS</vt:lpstr>
      <vt:lpstr>Slide 23</vt:lpstr>
      <vt:lpstr>Mencari Penyebab Masalah: Analisis Tulang Ikan/”Fish-bone analysis” </vt:lpstr>
      <vt:lpstr>Slide 25</vt:lpstr>
      <vt:lpstr>Slide 26</vt:lpstr>
      <vt:lpstr>Slide 27</vt:lpstr>
      <vt:lpstr>Slide 28</vt:lpstr>
      <vt:lpstr>Slide 29</vt:lpstr>
      <vt:lpstr>Slide 30</vt:lpstr>
      <vt:lpstr>Segmentasi Khalayak Sasaran </vt:lpstr>
      <vt:lpstr>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PERENCANAAN PROMOSI KESEHATAN</dc:title>
  <dc:creator>USER</dc:creator>
  <cp:lastModifiedBy>USER</cp:lastModifiedBy>
  <cp:revision>1</cp:revision>
  <dcterms:created xsi:type="dcterms:W3CDTF">2017-01-27T02:09:56Z</dcterms:created>
  <dcterms:modified xsi:type="dcterms:W3CDTF">2017-01-27T02:13:17Z</dcterms:modified>
</cp:coreProperties>
</file>