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53" r:id="rId1"/>
  </p:sldMasterIdLst>
  <p:sldIdLst>
    <p:sldId id="256" r:id="rId2"/>
    <p:sldId id="257" r:id="rId3"/>
    <p:sldId id="407" r:id="rId4"/>
    <p:sldId id="274" r:id="rId5"/>
    <p:sldId id="410" r:id="rId6"/>
    <p:sldId id="321" r:id="rId7"/>
    <p:sldId id="322" r:id="rId8"/>
    <p:sldId id="323" r:id="rId9"/>
    <p:sldId id="324" r:id="rId10"/>
    <p:sldId id="338" r:id="rId11"/>
    <p:sldId id="325" r:id="rId12"/>
    <p:sldId id="326" r:id="rId13"/>
    <p:sldId id="327" r:id="rId14"/>
    <p:sldId id="328" r:id="rId15"/>
    <p:sldId id="329" r:id="rId16"/>
    <p:sldId id="330" r:id="rId17"/>
    <p:sldId id="331" r:id="rId18"/>
    <p:sldId id="332" r:id="rId19"/>
    <p:sldId id="339" r:id="rId20"/>
    <p:sldId id="340" r:id="rId21"/>
    <p:sldId id="341" r:id="rId22"/>
    <p:sldId id="342" r:id="rId23"/>
    <p:sldId id="344" r:id="rId24"/>
    <p:sldId id="343" r:id="rId25"/>
    <p:sldId id="345" r:id="rId26"/>
    <p:sldId id="346" r:id="rId27"/>
    <p:sldId id="347" r:id="rId28"/>
    <p:sldId id="348" r:id="rId29"/>
    <p:sldId id="349" r:id="rId30"/>
    <p:sldId id="350" r:id="rId31"/>
    <p:sldId id="351" r:id="rId32"/>
    <p:sldId id="352" r:id="rId33"/>
    <p:sldId id="353" r:id="rId34"/>
    <p:sldId id="354" r:id="rId35"/>
    <p:sldId id="356" r:id="rId36"/>
    <p:sldId id="355" r:id="rId37"/>
    <p:sldId id="357" r:id="rId38"/>
    <p:sldId id="358" r:id="rId39"/>
    <p:sldId id="359" r:id="rId40"/>
    <p:sldId id="360" r:id="rId41"/>
    <p:sldId id="361" r:id="rId42"/>
    <p:sldId id="362" r:id="rId43"/>
    <p:sldId id="363" r:id="rId4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ＭＳ Ｐゴシック" pitchFamily="34"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34"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34"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34"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66FF99"/>
    <a:srgbClr val="FFFF00"/>
    <a:srgbClr val="006699"/>
    <a:srgbClr val="6666FF"/>
    <a:srgbClr val="00FF00"/>
    <a:srgbClr val="FF9900"/>
    <a:srgbClr val="CC99FF"/>
    <a:srgbClr val="99FF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540" y="-102"/>
      </p:cViewPr>
      <p:guideLst>
        <p:guide orient="horz" pos="2160"/>
        <p:guide pos="29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endParaRPr lang="en-US"/>
          </a:p>
        </p:txBody>
      </p:sp>
      <p:sp>
        <p:nvSpPr>
          <p:cNvPr id="16" name="Footer Placeholder 16"/>
          <p:cNvSpPr>
            <a:spLocks noGrp="1"/>
          </p:cNvSpPr>
          <p:nvPr>
            <p:ph type="ftr" sz="quarter" idx="11"/>
          </p:nvPr>
        </p:nvSpPr>
        <p:spPr/>
        <p:txBody>
          <a:bodyPr/>
          <a:lstStyle>
            <a:lvl1pPr>
              <a:defRPr/>
            </a:lvl1pPr>
            <a:extLst/>
          </a:lstStyle>
          <a:p>
            <a:pPr>
              <a:defRPr/>
            </a:pPr>
            <a:endParaRPr lang="en-US"/>
          </a:p>
        </p:txBody>
      </p:sp>
      <p:sp>
        <p:nvSpPr>
          <p:cNvPr id="17" name="Slide Number Placeholder 28"/>
          <p:cNvSpPr>
            <a:spLocks noGrp="1"/>
          </p:cNvSpPr>
          <p:nvPr>
            <p:ph type="sldNum" sz="quarter" idx="12"/>
          </p:nvPr>
        </p:nvSpPr>
        <p:spPr/>
        <p:txBody>
          <a:bodyPr/>
          <a:lstStyle>
            <a:lvl1pPr>
              <a:defRPr/>
            </a:lvl1pPr>
          </a:lstStyle>
          <a:p>
            <a:fld id="{BA4521B0-75FC-45F3-ADB5-3EB2A733DEBF}" type="slidenum">
              <a:rPr lang="en-US"/>
              <a:pPr/>
              <a:t>‹#›</a:t>
            </a:fld>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B2BA26DC-86AD-4D99-98E8-93047DB92608}" type="slidenum">
              <a:rPr lang="en-US"/>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B2FEEC3B-CBD8-4124-A241-BBF4E103DBCA}" type="slidenum">
              <a:rPr lang="en-US"/>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4B86B309-CF4C-426D-BE9B-1BB0E72DE12B}" type="slidenum">
              <a:rPr lang="en-US"/>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17"/>
          <p:cNvSpPr>
            <a:spLocks/>
          </p:cNvSpPr>
          <p:nvPr/>
        </p:nvSpPr>
        <p:spPr bwMode="auto">
          <a:xfrm>
            <a:off x="4829175" y="1073150"/>
            <a:ext cx="4321175" cy="5791200"/>
          </a:xfrm>
          <a:custGeom>
            <a:avLst/>
            <a:gdLst>
              <a:gd name="T0" fmla="*/ 0 w 2736"/>
              <a:gd name="T1" fmla="*/ 2147483646 h 3648"/>
              <a:gd name="T2" fmla="*/ 2147483646 w 2736"/>
              <a:gd name="T3" fmla="*/ 2147483646 h 3648"/>
              <a:gd name="T4" fmla="*/ 2147483646 w 2736"/>
              <a:gd name="T5" fmla="*/ 0 h 3648"/>
              <a:gd name="T6" fmla="*/ 2147483646 w 2736"/>
              <a:gd name="T7" fmla="*/ 2147483646 h 3648"/>
              <a:gd name="T8" fmla="*/ 2147483646 w 2736"/>
              <a:gd name="T9" fmla="*/ 2147483646 h 3648"/>
              <a:gd name="T10" fmla="*/ 2147483646 w 2736"/>
              <a:gd name="T11" fmla="*/ 2147483646 h 3648"/>
              <a:gd name="T12" fmla="*/ 0 w 2736"/>
              <a:gd name="T13" fmla="*/ 2147483646 h 3648"/>
              <a:gd name="T14" fmla="*/ 0 60000 65536"/>
              <a:gd name="T15" fmla="*/ 0 60000 65536"/>
              <a:gd name="T16" fmla="*/ 0 60000 65536"/>
              <a:gd name="T17" fmla="*/ 0 60000 65536"/>
              <a:gd name="T18" fmla="*/ 0 60000 65536"/>
              <a:gd name="T19" fmla="*/ 0 60000 65536"/>
              <a:gd name="T20" fmla="*/ 0 60000 65536"/>
              <a:gd name="T21" fmla="*/ 0 w 2736"/>
              <a:gd name="T22" fmla="*/ 0 h 3648"/>
              <a:gd name="T23" fmla="*/ 2736 w 2736"/>
              <a:gd name="T24" fmla="*/ 3648 h 36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736" h="3648">
                <a:moveTo>
                  <a:pt x="0" y="3648"/>
                </a:moveTo>
                <a:lnTo>
                  <a:pt x="720" y="2016"/>
                </a:lnTo>
                <a:lnTo>
                  <a:pt x="2736" y="672"/>
                </a:lnTo>
                <a:lnTo>
                  <a:pt x="2736" y="720"/>
                </a:lnTo>
                <a:lnTo>
                  <a:pt x="744" y="2038"/>
                </a:lnTo>
                <a:lnTo>
                  <a:pt x="48" y="3648"/>
                </a:lnTo>
                <a:lnTo>
                  <a:pt x="0" y="3648"/>
                </a:lnTo>
                <a:close/>
              </a:path>
            </a:pathLst>
          </a:custGeom>
          <a:noFill/>
          <a:ln w="3175" cap="flat" cmpd="sng">
            <a:solidFill>
              <a:schemeClr val="accent2">
                <a:alpha val="52940"/>
              </a:schemeClr>
            </a:solidFill>
            <a:prstDash val="solid"/>
            <a:round/>
            <a:headEnd type="none" w="med" len="med"/>
            <a:tailEnd type="none" w="med" len="med"/>
          </a:ln>
        </p:spPr>
        <p:txBody>
          <a:bodyPr/>
          <a:lstStyle/>
          <a:p>
            <a:endParaRPr lang="id-ID"/>
          </a:p>
        </p:txBody>
      </p:sp>
      <p:sp>
        <p:nvSpPr>
          <p:cNvPr id="5" name="Freeform 18"/>
          <p:cNvSpPr>
            <a:spLocks/>
          </p:cNvSpPr>
          <p:nvPr/>
        </p:nvSpPr>
        <p:spPr bwMode="auto">
          <a:xfrm>
            <a:off x="374650" y="0"/>
            <a:ext cx="5513388" cy="6615113"/>
          </a:xfrm>
          <a:custGeom>
            <a:avLst/>
            <a:gdLst>
              <a:gd name="T0" fmla="*/ 0 w 3504"/>
              <a:gd name="T1" fmla="*/ 2147483646 h 4128"/>
              <a:gd name="T2" fmla="*/ 0 w 3504"/>
              <a:gd name="T3" fmla="*/ 2147483646 h 4128"/>
              <a:gd name="T4" fmla="*/ 2147483646 w 3504"/>
              <a:gd name="T5" fmla="*/ 2147483646 h 4128"/>
              <a:gd name="T6" fmla="*/ 2147483646 w 3504"/>
              <a:gd name="T7" fmla="*/ 0 h 4128"/>
              <a:gd name="T8" fmla="*/ 2147483646 w 3504"/>
              <a:gd name="T9" fmla="*/ 0 h 4128"/>
              <a:gd name="T10" fmla="*/ 2147483646 w 3504"/>
              <a:gd name="T11" fmla="*/ 2147483646 h 4128"/>
              <a:gd name="T12" fmla="*/ 0 w 3504"/>
              <a:gd name="T13" fmla="*/ 2147483646 h 4128"/>
              <a:gd name="T14" fmla="*/ 0 60000 65536"/>
              <a:gd name="T15" fmla="*/ 0 60000 65536"/>
              <a:gd name="T16" fmla="*/ 0 60000 65536"/>
              <a:gd name="T17" fmla="*/ 0 60000 65536"/>
              <a:gd name="T18" fmla="*/ 0 60000 65536"/>
              <a:gd name="T19" fmla="*/ 0 60000 65536"/>
              <a:gd name="T20" fmla="*/ 0 60000 65536"/>
              <a:gd name="T21" fmla="*/ 0 w 3504"/>
              <a:gd name="T22" fmla="*/ 0 h 4128"/>
              <a:gd name="T23" fmla="*/ 3504 w 3504"/>
              <a:gd name="T24" fmla="*/ 4128 h 412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solidFill>
              <a:schemeClr val="accent2">
                <a:alpha val="52940"/>
              </a:schemeClr>
            </a:solidFill>
            <a:prstDash val="solid"/>
            <a:round/>
            <a:headEnd type="none" w="med" len="med"/>
            <a:tailEnd type="none" w="med" len="med"/>
          </a:ln>
        </p:spPr>
        <p:txBody>
          <a:bodyPr/>
          <a:lstStyle/>
          <a:p>
            <a:endParaRPr lang="id-ID"/>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ea typeface="+mn-ea"/>
            </a:endParaRPr>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endParaRPr lang="en-US"/>
          </a:p>
        </p:txBody>
      </p:sp>
      <p:sp>
        <p:nvSpPr>
          <p:cNvPr id="26" name="Footer Placeholder 4"/>
          <p:cNvSpPr>
            <a:spLocks noGrp="1"/>
          </p:cNvSpPr>
          <p:nvPr>
            <p:ph type="ftr" sz="quarter" idx="11"/>
          </p:nvPr>
        </p:nvSpPr>
        <p:spPr/>
        <p:txBody>
          <a:bodyPr/>
          <a:lstStyle>
            <a:lvl1pPr>
              <a:defRPr/>
            </a:lvl1pPr>
            <a:extLst/>
          </a:lstStyle>
          <a:p>
            <a:pPr>
              <a:defRPr/>
            </a:pPr>
            <a:endParaRPr lang="en-US"/>
          </a:p>
        </p:txBody>
      </p:sp>
      <p:sp>
        <p:nvSpPr>
          <p:cNvPr id="27" name="Slide Number Placeholder 5"/>
          <p:cNvSpPr>
            <a:spLocks noGrp="1"/>
          </p:cNvSpPr>
          <p:nvPr>
            <p:ph type="sldNum" sz="quarter" idx="12"/>
          </p:nvPr>
        </p:nvSpPr>
        <p:spPr/>
        <p:txBody>
          <a:bodyPr/>
          <a:lstStyle>
            <a:lvl1pPr>
              <a:defRPr/>
            </a:lvl1pPr>
          </a:lstStyle>
          <a:p>
            <a:fld id="{9C8FF7C3-18A1-447C-866B-8FE361D5F588}" type="slidenum">
              <a:rPr lang="en-US"/>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EBDCB301-8DA7-4C68-9E67-C87B0CDE5C78}" type="slidenum">
              <a:rPr lang="en-US"/>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endParaRPr lang="en-US"/>
          </a:p>
        </p:txBody>
      </p:sp>
      <p:sp>
        <p:nvSpPr>
          <p:cNvPr id="18" name="Footer Placeholder 7"/>
          <p:cNvSpPr>
            <a:spLocks noGrp="1"/>
          </p:cNvSpPr>
          <p:nvPr>
            <p:ph type="ftr" sz="quarter" idx="11"/>
          </p:nvPr>
        </p:nvSpPr>
        <p:spPr/>
        <p:txBody>
          <a:bodyPr/>
          <a:lstStyle>
            <a:lvl1pPr>
              <a:defRPr/>
            </a:lvl1pPr>
            <a:extLst/>
          </a:lstStyle>
          <a:p>
            <a:pPr>
              <a:defRPr/>
            </a:pPr>
            <a:endParaRPr lang="en-US"/>
          </a:p>
        </p:txBody>
      </p:sp>
      <p:sp>
        <p:nvSpPr>
          <p:cNvPr id="19" name="Slide Number Placeholder 8"/>
          <p:cNvSpPr>
            <a:spLocks noGrp="1"/>
          </p:cNvSpPr>
          <p:nvPr>
            <p:ph type="sldNum" sz="quarter" idx="12"/>
          </p:nvPr>
        </p:nvSpPr>
        <p:spPr/>
        <p:txBody>
          <a:bodyPr/>
          <a:lstStyle>
            <a:lvl1pPr>
              <a:defRPr/>
            </a:lvl1pPr>
          </a:lstStyle>
          <a:p>
            <a:fld id="{0F69A714-506F-4BF6-A96A-88F299895A9F}" type="slidenum">
              <a:rPr lang="en-US"/>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66F17610-A8E3-4E71-9A9A-4D8158A727AF}" type="slidenum">
              <a:rPr lang="en-US"/>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endParaRPr lang="en-US"/>
          </a:p>
        </p:txBody>
      </p:sp>
      <p:sp>
        <p:nvSpPr>
          <p:cNvPr id="3" name="Footer Placeholder 2"/>
          <p:cNvSpPr>
            <a:spLocks noGrp="1"/>
          </p:cNvSpPr>
          <p:nvPr>
            <p:ph type="ftr" sz="quarter" idx="11"/>
          </p:nvPr>
        </p:nvSpPr>
        <p:spPr/>
        <p:txBody>
          <a:bodyPr/>
          <a:lstStyle>
            <a:lvl1pPr>
              <a:defRPr/>
            </a:lvl1pPr>
            <a:extLst/>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2077950C-A867-41D3-BECD-BD5EE5D31784}" type="slidenum">
              <a:rPr lang="en-US"/>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7AEA4153-1074-4E38-8A75-A9900315A5C1}" type="slidenum">
              <a:rPr lang="en-US"/>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55793" y="1292574"/>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77399" y="1399248"/>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36713" y="1291599"/>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55793" y="1292574"/>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77399" y="1399248"/>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36713" y="1291599"/>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55793" y="1292574"/>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77398" y="1399247"/>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36713" y="1291599"/>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lstStyle>
          <a:p>
            <a:fld id="{A8C1A56A-E2D3-41DA-A802-94369F409860}" type="slidenum">
              <a:rPr lang="en-US"/>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000000"/>
            </a:gs>
            <a:gs pos="64999">
              <a:srgbClr val="000000"/>
            </a:gs>
            <a:gs pos="100000">
              <a:srgbClr val="5A77A9"/>
            </a:gs>
          </a:gsLst>
          <a:lin ang="5400000"/>
        </a:gradFill>
        <a:effectLst/>
      </p:bgPr>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latin typeface="Times New Roman" pitchFamily="18" charset="0"/>
                <a:ea typeface="+mn-ea"/>
                <a:cs typeface="+mn-cs"/>
              </a:defRPr>
            </a:lvl1pPr>
            <a:extLst/>
          </a:lstStyle>
          <a:p>
            <a:pPr>
              <a:defRPr/>
            </a:pPr>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latin typeface="Times New Roman" pitchFamily="18" charset="0"/>
                <a:ea typeface="+mn-ea"/>
                <a:cs typeface="+mn-cs"/>
              </a:defRPr>
            </a:lvl1pPr>
            <a:extLst/>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wrap="square" lIns="91440" tIns="45720" rIns="91440" bIns="45720" numCol="1" anchor="b" anchorCtr="0" compatLnSpc="1">
            <a:prstTxWarp prst="textNoShape">
              <a:avLst/>
            </a:prstTxWarp>
          </a:bodyPr>
          <a:lstStyle>
            <a:lvl1pPr eaLnBrk="1" hangingPunct="1">
              <a:defRPr sz="1200">
                <a:solidFill>
                  <a:schemeClr val="tx2"/>
                </a:solidFill>
              </a:defRPr>
            </a:lvl1pPr>
          </a:lstStyle>
          <a:p>
            <a:fld id="{53684800-E62B-4971-99B6-971EACF0E33E}"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3912" r:id="rId1"/>
    <p:sldLayoutId id="2147483907" r:id="rId2"/>
    <p:sldLayoutId id="2147483913" r:id="rId3"/>
    <p:sldLayoutId id="2147483914" r:id="rId4"/>
    <p:sldLayoutId id="2147483915" r:id="rId5"/>
    <p:sldLayoutId id="2147483908" r:id="rId6"/>
    <p:sldLayoutId id="2147483916" r:id="rId7"/>
    <p:sldLayoutId id="2147483909" r:id="rId8"/>
    <p:sldLayoutId id="2147483917" r:id="rId9"/>
    <p:sldLayoutId id="2147483910" r:id="rId10"/>
    <p:sldLayoutId id="2147483911" r:id="rId11"/>
  </p:sldLayoutIdLst>
  <p:transition>
    <p:random/>
  </p:transition>
  <p:timing>
    <p:tnLst>
      <p:par>
        <p:cTn id="1" dur="indefinite" restart="never" nodeType="tmRoot"/>
      </p:par>
    </p:tnLst>
  </p:timing>
  <p:txStyles>
    <p:titleStyle>
      <a:lvl1pPr algn="l" rtl="0" eaLnBrk="0" fontAlgn="base" hangingPunct="0">
        <a:spcBef>
          <a:spcPct val="0"/>
        </a:spcBef>
        <a:spcAft>
          <a:spcPct val="0"/>
        </a:spcAft>
        <a:defRPr sz="4000" kern="1200" spc="-100">
          <a:solidFill>
            <a:srgbClr val="C1EEFF"/>
          </a:solidFill>
          <a:latin typeface="+mj-lt"/>
          <a:ea typeface="ＭＳ Ｐゴシック" charset="-128"/>
          <a:cs typeface="ＭＳ Ｐゴシック" charset="0"/>
        </a:defRPr>
      </a:lvl1pPr>
      <a:lvl2pPr algn="l" rtl="0" eaLnBrk="0" fontAlgn="base" hangingPunct="0">
        <a:spcBef>
          <a:spcPct val="0"/>
        </a:spcBef>
        <a:spcAft>
          <a:spcPct val="0"/>
        </a:spcAft>
        <a:defRPr sz="4000">
          <a:solidFill>
            <a:srgbClr val="C1EEFF"/>
          </a:solidFill>
          <a:latin typeface="Consolas" pitchFamily="49" charset="0"/>
          <a:ea typeface="ＭＳ Ｐゴシック" charset="-128"/>
          <a:cs typeface="ＭＳ Ｐゴシック" charset="0"/>
        </a:defRPr>
      </a:lvl2pPr>
      <a:lvl3pPr algn="l" rtl="0" eaLnBrk="0" fontAlgn="base" hangingPunct="0">
        <a:spcBef>
          <a:spcPct val="0"/>
        </a:spcBef>
        <a:spcAft>
          <a:spcPct val="0"/>
        </a:spcAft>
        <a:defRPr sz="4000">
          <a:solidFill>
            <a:srgbClr val="C1EEFF"/>
          </a:solidFill>
          <a:latin typeface="Consolas" pitchFamily="49" charset="0"/>
          <a:ea typeface="ＭＳ Ｐゴシック" charset="-128"/>
          <a:cs typeface="ＭＳ Ｐゴシック" charset="0"/>
        </a:defRPr>
      </a:lvl3pPr>
      <a:lvl4pPr algn="l" rtl="0" eaLnBrk="0" fontAlgn="base" hangingPunct="0">
        <a:spcBef>
          <a:spcPct val="0"/>
        </a:spcBef>
        <a:spcAft>
          <a:spcPct val="0"/>
        </a:spcAft>
        <a:defRPr sz="4000">
          <a:solidFill>
            <a:srgbClr val="C1EEFF"/>
          </a:solidFill>
          <a:latin typeface="Consolas" pitchFamily="49" charset="0"/>
          <a:ea typeface="ＭＳ Ｐゴシック" charset="-128"/>
          <a:cs typeface="ＭＳ Ｐゴシック" charset="0"/>
        </a:defRPr>
      </a:lvl4pPr>
      <a:lvl5pPr algn="l" rtl="0" eaLnBrk="0" fontAlgn="base" hangingPunct="0">
        <a:spcBef>
          <a:spcPct val="0"/>
        </a:spcBef>
        <a:spcAft>
          <a:spcPct val="0"/>
        </a:spcAft>
        <a:defRPr sz="4000">
          <a:solidFill>
            <a:srgbClr val="C1EEFF"/>
          </a:solidFill>
          <a:latin typeface="Consolas" pitchFamily="49" charset="0"/>
          <a:ea typeface="ＭＳ Ｐゴシック" charset="-128"/>
          <a:cs typeface="ＭＳ Ｐゴシック"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ＭＳ Ｐゴシック" charset="-128"/>
          <a:cs typeface="ＭＳ Ｐゴシック" charset="0"/>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ＭＳ Ｐゴシック" charset="-128"/>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ＭＳ Ｐゴシック" charset="-128"/>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ＭＳ Ｐゴシック" charset="-128"/>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ＭＳ Ｐゴシック"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3.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image" Target="../media/image4.jpeg"/><Relationship Id="rId7" Type="http://schemas.openxmlformats.org/officeDocument/2006/relationships/slide" Target="slide33.xml"/><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slide" Target="slide23.xml"/><Relationship Id="rId5" Type="http://schemas.openxmlformats.org/officeDocument/2006/relationships/slide" Target="slide6.xml"/><Relationship Id="rId10" Type="http://schemas.openxmlformats.org/officeDocument/2006/relationships/slide" Target="slide36.xml"/><Relationship Id="rId4" Type="http://schemas.openxmlformats.org/officeDocument/2006/relationships/oleObject" Target="../embeddings/oleObject2.bin"/><Relationship Id="rId9" Type="http://schemas.openxmlformats.org/officeDocument/2006/relationships/slide" Target="slide2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62000" y="1447800"/>
            <a:ext cx="7772400" cy="1975104"/>
          </a:xfrm>
        </p:spPr>
        <p:txBody>
          <a:bodyPr>
            <a:normAutofit fontScale="90000"/>
          </a:bodyPr>
          <a:lstStyle/>
          <a:p>
            <a:pPr eaLnBrk="1" fontAlgn="auto" hangingPunct="1">
              <a:spcAft>
                <a:spcPts val="0"/>
              </a:spcAft>
              <a:defRPr/>
            </a:pPr>
            <a:r>
              <a:rPr lang="en-US" sz="4800" dirty="0" smtClean="0">
                <a:solidFill>
                  <a:srgbClr val="FF9933"/>
                </a:solidFill>
                <a:ea typeface="+mj-ea"/>
                <a:cs typeface="+mj-cs"/>
              </a:rPr>
              <a:t>MANAGEMENT PRINCIPLES for HEALTH CARE SERVICES</a:t>
            </a:r>
            <a:endParaRPr lang="en-US" dirty="0" smtClean="0">
              <a:solidFill>
                <a:schemeClr val="tx2">
                  <a:satMod val="200000"/>
                </a:schemeClr>
              </a:solidFill>
              <a:ea typeface="+mj-ea"/>
              <a:cs typeface="+mj-cs"/>
            </a:endParaRPr>
          </a:p>
        </p:txBody>
      </p:sp>
      <p:sp>
        <p:nvSpPr>
          <p:cNvPr id="4099" name="Rectangle 3"/>
          <p:cNvSpPr>
            <a:spLocks noGrp="1" noChangeArrowheads="1"/>
          </p:cNvSpPr>
          <p:nvPr>
            <p:ph type="subTitle" idx="1"/>
          </p:nvPr>
        </p:nvSpPr>
        <p:spPr>
          <a:xfrm>
            <a:off x="914400" y="2835275"/>
            <a:ext cx="7772400" cy="1508125"/>
          </a:xfrm>
        </p:spPr>
        <p:txBody>
          <a:bodyPr/>
          <a:lstStyle/>
          <a:p>
            <a:pPr eaLnBrk="1" hangingPunct="1">
              <a:spcBef>
                <a:spcPct val="0"/>
              </a:spcBef>
            </a:pPr>
            <a:r>
              <a:rPr lang="id-ID" sz="2800" dirty="0" smtClean="0">
                <a:solidFill>
                  <a:srgbClr val="FFFF00"/>
                </a:solidFill>
                <a:latin typeface="Comic Sans MS" pitchFamily="66" charset="0"/>
                <a:ea typeface="ＭＳ Ｐゴシック" pitchFamily="34" charset="-128"/>
              </a:rPr>
              <a:t>Sesi 9</a:t>
            </a:r>
            <a:endParaRPr lang="en-US" sz="2800" dirty="0" smtClean="0">
              <a:solidFill>
                <a:srgbClr val="FFFF00"/>
              </a:solidFill>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additive="base">
                                        <p:cTn id="7" dur="5000" fill="hold"/>
                                        <p:tgtEl>
                                          <p:spTgt spid="4098"/>
                                        </p:tgtEl>
                                        <p:attrNameLst>
                                          <p:attrName>ppt_x</p:attrName>
                                        </p:attrNameLst>
                                      </p:cBhvr>
                                      <p:tavLst>
                                        <p:tav tm="0">
                                          <p:val>
                                            <p:strVal val="#ppt_x"/>
                                          </p:val>
                                        </p:tav>
                                        <p:tav tm="100000">
                                          <p:val>
                                            <p:strVal val="#ppt_x"/>
                                          </p:val>
                                        </p:tav>
                                      </p:tavLst>
                                    </p:anim>
                                    <p:anim calcmode="lin" valueType="num">
                                      <p:cBhvr additive="base">
                                        <p:cTn id="8" dur="5000" fill="hold"/>
                                        <p:tgtEl>
                                          <p:spTgt spid="4098"/>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0" end="0"/>
                                            </p:txEl>
                                          </p:spTgt>
                                        </p:tgtEl>
                                        <p:attrNameLst>
                                          <p:attrName>style.visibility</p:attrName>
                                        </p:attrNameLst>
                                      </p:cBhvr>
                                      <p:to>
                                        <p:strVal val="visible"/>
                                      </p:to>
                                    </p:set>
                                    <p:anim calcmode="lin" valueType="num">
                                      <p:cBhvr additive="base">
                                        <p:cTn id="13"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228600" y="0"/>
            <a:ext cx="7772400" cy="762000"/>
          </a:xfrm>
        </p:spPr>
        <p:txBody>
          <a:bodyPr/>
          <a:lstStyle/>
          <a:p>
            <a:pPr eaLnBrk="1" fontAlgn="auto" hangingPunct="1">
              <a:spcAft>
                <a:spcPts val="0"/>
              </a:spcAft>
              <a:defRPr/>
            </a:pPr>
            <a:r>
              <a:rPr lang="en-US" smtClean="0">
                <a:solidFill>
                  <a:srgbClr val="00FF00"/>
                </a:solidFill>
                <a:ea typeface="+mj-ea"/>
                <a:cs typeface="+mj-cs"/>
              </a:rPr>
              <a:t>Discussion Question 6</a:t>
            </a:r>
            <a:endParaRPr lang="en-US" smtClean="0">
              <a:solidFill>
                <a:schemeClr val="tx2">
                  <a:satMod val="200000"/>
                </a:schemeClr>
              </a:solidFill>
              <a:ea typeface="+mj-ea"/>
              <a:cs typeface="+mj-cs"/>
            </a:endParaRPr>
          </a:p>
        </p:txBody>
      </p:sp>
      <p:sp>
        <p:nvSpPr>
          <p:cNvPr id="17411" name="Rectangle 3"/>
          <p:cNvSpPr>
            <a:spLocks noGrp="1" noChangeArrowheads="1"/>
          </p:cNvSpPr>
          <p:nvPr>
            <p:ph idx="1"/>
          </p:nvPr>
        </p:nvSpPr>
        <p:spPr>
          <a:xfrm>
            <a:off x="609600" y="990600"/>
            <a:ext cx="7696200" cy="5867400"/>
          </a:xfrm>
        </p:spPr>
        <p:txBody>
          <a:bodyPr/>
          <a:lstStyle/>
          <a:p>
            <a:pPr eaLnBrk="1" hangingPunct="1"/>
            <a:r>
              <a:rPr lang="en-US" sz="2000" smtClean="0">
                <a:solidFill>
                  <a:srgbClr val="FFFF00"/>
                </a:solidFill>
                <a:ea typeface="ＭＳ Ｐゴシック" pitchFamily="34" charset="-128"/>
              </a:rPr>
              <a:t>Direktur yang baru-baru ini bekerja, diserahkan tugas untuk memimpin rapat mingguan team manajemen. Team manajemen ini membutuhkan beberapa dokter, perawat, asisten dokter, dan petugas sosial. Apa kebijakan yang akan anda berikan pada direktur RS untuk membantu meningkatkan kerja team?</a:t>
            </a:r>
            <a:r>
              <a:rPr lang="en-US" sz="2400" smtClean="0">
                <a:solidFill>
                  <a:srgbClr val="FFFF00"/>
                </a:solidFill>
                <a:ea typeface="ＭＳ Ｐゴシック" pitchFamily="34" charset="-128"/>
              </a:rPr>
              <a:t> </a:t>
            </a:r>
          </a:p>
          <a:p>
            <a:pPr eaLnBrk="1" hangingPunct="1"/>
            <a:r>
              <a:rPr lang="en-US" sz="1800" smtClean="0">
                <a:solidFill>
                  <a:srgbClr val="FFFF00"/>
                </a:solidFill>
                <a:ea typeface="ＭＳ Ｐゴシック" pitchFamily="34" charset="-128"/>
              </a:rPr>
              <a:t>Sebuah kelompok interorganisasional telah dibentuk untuk mengidentifikasi kendala-kendala dalam memberikan pelayanan kesehatan. Bagaimanakah anda mengelola organisasi dalam lingkup divisi dan global terjaga dengan manajemen yang baik.</a:t>
            </a:r>
          </a:p>
          <a:p>
            <a:pPr eaLnBrk="1" hangingPunct="1"/>
            <a:r>
              <a:rPr lang="en-US" sz="2000" smtClean="0">
                <a:solidFill>
                  <a:srgbClr val="FFFF00"/>
                </a:solidFill>
                <a:ea typeface="ＭＳ Ｐゴシック" pitchFamily="34" charset="-128"/>
              </a:rPr>
              <a:t>Dalam keadaan apa saja uncohesive group lebih produktif daripada cohesive groups? Strategi apa yang harus dibuat oleh pemimpin untuk membuat Cohesive group lebih produktif? </a:t>
            </a:r>
          </a:p>
          <a:p>
            <a:pPr eaLnBrk="1" hangingPunct="1"/>
            <a:r>
              <a:rPr lang="en-US" sz="2000" smtClean="0">
                <a:solidFill>
                  <a:srgbClr val="FFFF00"/>
                </a:solidFill>
                <a:ea typeface="ＭＳ Ｐゴシック" pitchFamily="34" charset="-128"/>
              </a:rPr>
              <a:t>Strategi apa yang digunakan pemimpin group untuk meningkatkan komitmen dari anggota group? Bagaimanakah pemimpin group dapat memantau apakah anak buahnya telah memiliki komitmen atau tidak?</a:t>
            </a:r>
          </a:p>
          <a:p>
            <a:pPr eaLnBrk="1" hangingPunct="1"/>
            <a:endParaRPr lang="en-US" smtClean="0">
              <a:ea typeface="ＭＳ Ｐゴシック" pitchFamily="34" charset="-128"/>
            </a:endParaRPr>
          </a:p>
        </p:txBody>
      </p:sp>
    </p:spTree>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457200" y="4114800"/>
            <a:ext cx="7772400" cy="1143000"/>
          </a:xfrm>
        </p:spPr>
        <p:txBody>
          <a:bodyPr/>
          <a:lstStyle/>
          <a:p>
            <a:pPr eaLnBrk="1" fontAlgn="auto" hangingPunct="1">
              <a:spcAft>
                <a:spcPts val="0"/>
              </a:spcAft>
              <a:defRPr/>
            </a:pPr>
            <a:r>
              <a:rPr lang="en-US" sz="6000" b="1" smtClean="0">
                <a:solidFill>
                  <a:srgbClr val="00FF00"/>
                </a:solidFill>
                <a:ea typeface="+mj-ea"/>
                <a:cs typeface="+mj-cs"/>
              </a:rPr>
              <a:t>Work Design</a:t>
            </a:r>
            <a:endParaRPr lang="en-US" smtClean="0">
              <a:solidFill>
                <a:schemeClr val="tx2">
                  <a:satMod val="200000"/>
                </a:schemeClr>
              </a:solidFill>
              <a:ea typeface="+mj-ea"/>
              <a:cs typeface="+mj-cs"/>
            </a:endParaRPr>
          </a:p>
        </p:txBody>
      </p:sp>
      <p:sp>
        <p:nvSpPr>
          <p:cNvPr id="97283" name="WordArt 3"/>
          <p:cNvSpPr>
            <a:spLocks noChangeArrowheads="1" noChangeShapeType="1" noTextEdit="1"/>
          </p:cNvSpPr>
          <p:nvPr/>
        </p:nvSpPr>
        <p:spPr bwMode="auto">
          <a:xfrm>
            <a:off x="1676400" y="457200"/>
            <a:ext cx="4724400" cy="2514600"/>
          </a:xfrm>
          <a:prstGeom prst="rect">
            <a:avLst/>
          </a:prstGeom>
        </p:spPr>
        <p:txBody>
          <a:bodyPr wrap="none" fromWordArt="1">
            <a:prstTxWarp prst="textSlantUp">
              <a:avLst>
                <a:gd name="adj" fmla="val 45014"/>
              </a:avLst>
            </a:prstTxWarp>
          </a:bodyPr>
          <a:lstStyle/>
          <a:p>
            <a:pPr algn="ctr"/>
            <a:r>
              <a:rPr lang="id-ID"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4997"/>
                    </a:srgbClr>
                  </a:outerShdw>
                </a:effectLst>
                <a:latin typeface="Impact"/>
              </a:rPr>
              <a:t>Chapter 7</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7282"/>
                                        </p:tgtEl>
                                        <p:attrNameLst>
                                          <p:attrName>style.visibility</p:attrName>
                                        </p:attrNameLst>
                                      </p:cBhvr>
                                      <p:to>
                                        <p:strVal val="visible"/>
                                      </p:to>
                                    </p:set>
                                    <p:animEffect transition="in" filter="blinds(horizontal)">
                                      <p:cBhvr>
                                        <p:cTn id="7" dur="500"/>
                                        <p:tgtEl>
                                          <p:spTgt spid="972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97283"/>
                                        </p:tgtEl>
                                        <p:attrNameLst>
                                          <p:attrName>style.visibility</p:attrName>
                                        </p:attrNameLst>
                                      </p:cBhvr>
                                      <p:to>
                                        <p:strVal val="visible"/>
                                      </p:to>
                                    </p:set>
                                    <p:anim calcmode="lin" valueType="num">
                                      <p:cBhvr>
                                        <p:cTn id="12" dur="1000" fill="hold"/>
                                        <p:tgtEl>
                                          <p:spTgt spid="97283"/>
                                        </p:tgtEl>
                                        <p:attrNameLst>
                                          <p:attrName>ppt_w</p:attrName>
                                        </p:attrNameLst>
                                      </p:cBhvr>
                                      <p:tavLst>
                                        <p:tav tm="0">
                                          <p:val>
                                            <p:fltVal val="0"/>
                                          </p:val>
                                        </p:tav>
                                        <p:tav tm="100000">
                                          <p:val>
                                            <p:strVal val="#ppt_w"/>
                                          </p:val>
                                        </p:tav>
                                      </p:tavLst>
                                    </p:anim>
                                    <p:anim calcmode="lin" valueType="num">
                                      <p:cBhvr>
                                        <p:cTn id="13" dur="1000" fill="hold"/>
                                        <p:tgtEl>
                                          <p:spTgt spid="97283"/>
                                        </p:tgtEl>
                                        <p:attrNameLst>
                                          <p:attrName>ppt_h</p:attrName>
                                        </p:attrNameLst>
                                      </p:cBhvr>
                                      <p:tavLst>
                                        <p:tav tm="0">
                                          <p:val>
                                            <p:fltVal val="0"/>
                                          </p:val>
                                        </p:tav>
                                        <p:tav tm="100000">
                                          <p:val>
                                            <p:strVal val="#ppt_h"/>
                                          </p:val>
                                        </p:tav>
                                      </p:tavLst>
                                    </p:anim>
                                    <p:anim calcmode="lin" valueType="num">
                                      <p:cBhvr>
                                        <p:cTn id="14" dur="1000" fill="hold"/>
                                        <p:tgtEl>
                                          <p:spTgt spid="97283"/>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9728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2" grpId="0" autoUpdateAnimBg="0"/>
      <p:bldP spid="97283"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eaLnBrk="1" fontAlgn="auto" hangingPunct="1">
              <a:spcAft>
                <a:spcPts val="0"/>
              </a:spcAft>
              <a:defRPr/>
            </a:pPr>
            <a:r>
              <a:rPr lang="en-US" smtClean="0">
                <a:solidFill>
                  <a:srgbClr val="00FF00"/>
                </a:solidFill>
                <a:ea typeface="+mj-ea"/>
                <a:cs typeface="+mj-cs"/>
              </a:rPr>
              <a:t>Learning Objectives 7</a:t>
            </a:r>
            <a:endParaRPr lang="en-US" smtClean="0">
              <a:solidFill>
                <a:schemeClr val="tx2">
                  <a:satMod val="200000"/>
                </a:schemeClr>
              </a:solidFill>
              <a:ea typeface="+mj-ea"/>
              <a:cs typeface="+mj-cs"/>
            </a:endParaRPr>
          </a:p>
        </p:txBody>
      </p:sp>
      <p:sp>
        <p:nvSpPr>
          <p:cNvPr id="98307" name="Rectangle 3"/>
          <p:cNvSpPr>
            <a:spLocks noGrp="1" noChangeArrowheads="1"/>
          </p:cNvSpPr>
          <p:nvPr>
            <p:ph idx="1"/>
          </p:nvPr>
        </p:nvSpPr>
        <p:spPr/>
        <p:txBody>
          <a:bodyPr/>
          <a:lstStyle/>
          <a:p>
            <a:pPr eaLnBrk="1" hangingPunct="1"/>
            <a:r>
              <a:rPr lang="en-US" sz="2000" b="1" smtClean="0">
                <a:solidFill>
                  <a:srgbClr val="FFFF00"/>
                </a:solidFill>
                <a:ea typeface="ＭＳ Ｐゴシック" pitchFamily="34" charset="-128"/>
              </a:rPr>
              <a:t>Identify the range of approaches to work design, including the psychological and task inventory approaches.</a:t>
            </a:r>
          </a:p>
          <a:p>
            <a:pPr eaLnBrk="1" hangingPunct="1"/>
            <a:r>
              <a:rPr lang="en-US" sz="2000" b="1" smtClean="0">
                <a:solidFill>
                  <a:srgbClr val="FFFF00"/>
                </a:solidFill>
                <a:ea typeface="ＭＳ Ｐゴシック" pitchFamily="34" charset="-128"/>
              </a:rPr>
              <a:t>Understand the relationship between work design and individuals motivation and productivity.</a:t>
            </a:r>
          </a:p>
          <a:p>
            <a:pPr eaLnBrk="1" hangingPunct="1"/>
            <a:r>
              <a:rPr lang="en-US" sz="2000" b="1" smtClean="0">
                <a:solidFill>
                  <a:srgbClr val="FFFF00"/>
                </a:solidFill>
                <a:ea typeface="ＭＳ Ｐゴシック" pitchFamily="34" charset="-128"/>
              </a:rPr>
              <a:t>Discuss the differences between work and working.</a:t>
            </a:r>
          </a:p>
          <a:p>
            <a:pPr eaLnBrk="1" hangingPunct="1"/>
            <a:r>
              <a:rPr lang="en-US" sz="2000" b="1" smtClean="0">
                <a:solidFill>
                  <a:srgbClr val="FFFF00"/>
                </a:solidFill>
                <a:ea typeface="ＭＳ Ｐゴシック" pitchFamily="34" charset="-128"/>
              </a:rPr>
              <a:t>Identify components of work, their characteristics and their performance requirement.</a:t>
            </a:r>
          </a:p>
          <a:p>
            <a:pPr eaLnBrk="1" hangingPunct="1"/>
            <a:r>
              <a:rPr lang="en-US" sz="2000" b="1" smtClean="0">
                <a:solidFill>
                  <a:srgbClr val="FFFF00"/>
                </a:solidFill>
                <a:ea typeface="ＭＳ Ｐゴシック" pitchFamily="34" charset="-128"/>
              </a:rPr>
              <a:t>Analyze the interconnectedness of components of work among individuals and among work groups.</a:t>
            </a:r>
          </a:p>
          <a:p>
            <a:pPr eaLnBrk="1" hangingPunct="1"/>
            <a:r>
              <a:rPr lang="en-US" sz="2000" b="1" smtClean="0">
                <a:solidFill>
                  <a:srgbClr val="FFFF00"/>
                </a:solidFill>
                <a:ea typeface="ＭＳ Ｐゴシック" pitchFamily="34" charset="-128"/>
              </a:rPr>
              <a:t>Understand how to approach the design of individual jobs and work units.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288"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anim calcmode="lin" valueType="num">
                                      <p:cBhvr>
                                        <p:cTn id="7" dur="500" fill="hold"/>
                                        <p:tgtEl>
                                          <p:spTgt spid="98307">
                                            <p:txEl>
                                              <p:pRg st="0" end="0"/>
                                            </p:txEl>
                                          </p:spTgt>
                                        </p:tgtEl>
                                        <p:attrNameLst>
                                          <p:attrName>ppt_w</p:attrName>
                                        </p:attrNameLst>
                                      </p:cBhvr>
                                      <p:tavLst>
                                        <p:tav tm="0">
                                          <p:val>
                                            <p:strVal val="4/3*#ppt_w"/>
                                          </p:val>
                                        </p:tav>
                                        <p:tav tm="100000">
                                          <p:val>
                                            <p:strVal val="#ppt_w"/>
                                          </p:val>
                                        </p:tav>
                                      </p:tavLst>
                                    </p:anim>
                                    <p:anim calcmode="lin" valueType="num">
                                      <p:cBhvr>
                                        <p:cTn id="8" dur="500" fill="hold"/>
                                        <p:tgtEl>
                                          <p:spTgt spid="98307">
                                            <p:txEl>
                                              <p:pRg st="0" end="0"/>
                                            </p:txEl>
                                          </p:spTgt>
                                        </p:tgtEl>
                                        <p:attrNameLst>
                                          <p:attrName>ppt_h</p:attrName>
                                        </p:attrNameLst>
                                      </p:cBhvr>
                                      <p:tavLst>
                                        <p:tav tm="0">
                                          <p:val>
                                            <p:strVal val="4/3*#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288" fill="hold" grpId="0" nodeType="clickEffect">
                                  <p:stCondLst>
                                    <p:cond delay="0"/>
                                  </p:stCondLst>
                                  <p:childTnLst>
                                    <p:set>
                                      <p:cBhvr>
                                        <p:cTn id="12" dur="1" fill="hold">
                                          <p:stCondLst>
                                            <p:cond delay="0"/>
                                          </p:stCondLst>
                                        </p:cTn>
                                        <p:tgtEl>
                                          <p:spTgt spid="98307">
                                            <p:txEl>
                                              <p:pRg st="1" end="1"/>
                                            </p:txEl>
                                          </p:spTgt>
                                        </p:tgtEl>
                                        <p:attrNameLst>
                                          <p:attrName>style.visibility</p:attrName>
                                        </p:attrNameLst>
                                      </p:cBhvr>
                                      <p:to>
                                        <p:strVal val="visible"/>
                                      </p:to>
                                    </p:set>
                                    <p:anim calcmode="lin" valueType="num">
                                      <p:cBhvr>
                                        <p:cTn id="13" dur="500" fill="hold"/>
                                        <p:tgtEl>
                                          <p:spTgt spid="98307">
                                            <p:txEl>
                                              <p:pRg st="1" end="1"/>
                                            </p:txEl>
                                          </p:spTgt>
                                        </p:tgtEl>
                                        <p:attrNameLst>
                                          <p:attrName>ppt_w</p:attrName>
                                        </p:attrNameLst>
                                      </p:cBhvr>
                                      <p:tavLst>
                                        <p:tav tm="0">
                                          <p:val>
                                            <p:strVal val="4/3*#ppt_w"/>
                                          </p:val>
                                        </p:tav>
                                        <p:tav tm="100000">
                                          <p:val>
                                            <p:strVal val="#ppt_w"/>
                                          </p:val>
                                        </p:tav>
                                      </p:tavLst>
                                    </p:anim>
                                    <p:anim calcmode="lin" valueType="num">
                                      <p:cBhvr>
                                        <p:cTn id="14" dur="500" fill="hold"/>
                                        <p:tgtEl>
                                          <p:spTgt spid="98307">
                                            <p:txEl>
                                              <p:pRg st="1" end="1"/>
                                            </p:txEl>
                                          </p:spTgt>
                                        </p:tgtEl>
                                        <p:attrNameLst>
                                          <p:attrName>ppt_h</p:attrName>
                                        </p:attrNameLst>
                                      </p:cBhvr>
                                      <p:tavLst>
                                        <p:tav tm="0">
                                          <p:val>
                                            <p:strVal val="4/3*#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288" fill="hold" grpId="0" nodeType="clickEffect">
                                  <p:stCondLst>
                                    <p:cond delay="0"/>
                                  </p:stCondLst>
                                  <p:childTnLst>
                                    <p:set>
                                      <p:cBhvr>
                                        <p:cTn id="18" dur="1" fill="hold">
                                          <p:stCondLst>
                                            <p:cond delay="0"/>
                                          </p:stCondLst>
                                        </p:cTn>
                                        <p:tgtEl>
                                          <p:spTgt spid="98307">
                                            <p:txEl>
                                              <p:pRg st="2" end="2"/>
                                            </p:txEl>
                                          </p:spTgt>
                                        </p:tgtEl>
                                        <p:attrNameLst>
                                          <p:attrName>style.visibility</p:attrName>
                                        </p:attrNameLst>
                                      </p:cBhvr>
                                      <p:to>
                                        <p:strVal val="visible"/>
                                      </p:to>
                                    </p:set>
                                    <p:anim calcmode="lin" valueType="num">
                                      <p:cBhvr>
                                        <p:cTn id="19" dur="500" fill="hold"/>
                                        <p:tgtEl>
                                          <p:spTgt spid="98307">
                                            <p:txEl>
                                              <p:pRg st="2" end="2"/>
                                            </p:txEl>
                                          </p:spTgt>
                                        </p:tgtEl>
                                        <p:attrNameLst>
                                          <p:attrName>ppt_w</p:attrName>
                                        </p:attrNameLst>
                                      </p:cBhvr>
                                      <p:tavLst>
                                        <p:tav tm="0">
                                          <p:val>
                                            <p:strVal val="4/3*#ppt_w"/>
                                          </p:val>
                                        </p:tav>
                                        <p:tav tm="100000">
                                          <p:val>
                                            <p:strVal val="#ppt_w"/>
                                          </p:val>
                                        </p:tav>
                                      </p:tavLst>
                                    </p:anim>
                                    <p:anim calcmode="lin" valueType="num">
                                      <p:cBhvr>
                                        <p:cTn id="20" dur="500" fill="hold"/>
                                        <p:tgtEl>
                                          <p:spTgt spid="98307">
                                            <p:txEl>
                                              <p:pRg st="2" end="2"/>
                                            </p:txEl>
                                          </p:spTgt>
                                        </p:tgtEl>
                                        <p:attrNameLst>
                                          <p:attrName>ppt_h</p:attrName>
                                        </p:attrNameLst>
                                      </p:cBhvr>
                                      <p:tavLst>
                                        <p:tav tm="0">
                                          <p:val>
                                            <p:strVal val="4/3*#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288" fill="hold" grpId="0" nodeType="clickEffect">
                                  <p:stCondLst>
                                    <p:cond delay="0"/>
                                  </p:stCondLst>
                                  <p:childTnLst>
                                    <p:set>
                                      <p:cBhvr>
                                        <p:cTn id="24" dur="1" fill="hold">
                                          <p:stCondLst>
                                            <p:cond delay="0"/>
                                          </p:stCondLst>
                                        </p:cTn>
                                        <p:tgtEl>
                                          <p:spTgt spid="98307">
                                            <p:txEl>
                                              <p:pRg st="3" end="3"/>
                                            </p:txEl>
                                          </p:spTgt>
                                        </p:tgtEl>
                                        <p:attrNameLst>
                                          <p:attrName>style.visibility</p:attrName>
                                        </p:attrNameLst>
                                      </p:cBhvr>
                                      <p:to>
                                        <p:strVal val="visible"/>
                                      </p:to>
                                    </p:set>
                                    <p:anim calcmode="lin" valueType="num">
                                      <p:cBhvr>
                                        <p:cTn id="25" dur="500" fill="hold"/>
                                        <p:tgtEl>
                                          <p:spTgt spid="98307">
                                            <p:txEl>
                                              <p:pRg st="3" end="3"/>
                                            </p:txEl>
                                          </p:spTgt>
                                        </p:tgtEl>
                                        <p:attrNameLst>
                                          <p:attrName>ppt_w</p:attrName>
                                        </p:attrNameLst>
                                      </p:cBhvr>
                                      <p:tavLst>
                                        <p:tav tm="0">
                                          <p:val>
                                            <p:strVal val="4/3*#ppt_w"/>
                                          </p:val>
                                        </p:tav>
                                        <p:tav tm="100000">
                                          <p:val>
                                            <p:strVal val="#ppt_w"/>
                                          </p:val>
                                        </p:tav>
                                      </p:tavLst>
                                    </p:anim>
                                    <p:anim calcmode="lin" valueType="num">
                                      <p:cBhvr>
                                        <p:cTn id="26" dur="500" fill="hold"/>
                                        <p:tgtEl>
                                          <p:spTgt spid="98307">
                                            <p:txEl>
                                              <p:pRg st="3" end="3"/>
                                            </p:txEl>
                                          </p:spTgt>
                                        </p:tgtEl>
                                        <p:attrNameLst>
                                          <p:attrName>ppt_h</p:attrName>
                                        </p:attrNameLst>
                                      </p:cBhvr>
                                      <p:tavLst>
                                        <p:tav tm="0">
                                          <p:val>
                                            <p:strVal val="4/3*#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288" fill="hold" grpId="0" nodeType="clickEffect">
                                  <p:stCondLst>
                                    <p:cond delay="0"/>
                                  </p:stCondLst>
                                  <p:childTnLst>
                                    <p:set>
                                      <p:cBhvr>
                                        <p:cTn id="30" dur="1" fill="hold">
                                          <p:stCondLst>
                                            <p:cond delay="0"/>
                                          </p:stCondLst>
                                        </p:cTn>
                                        <p:tgtEl>
                                          <p:spTgt spid="98307">
                                            <p:txEl>
                                              <p:pRg st="4" end="4"/>
                                            </p:txEl>
                                          </p:spTgt>
                                        </p:tgtEl>
                                        <p:attrNameLst>
                                          <p:attrName>style.visibility</p:attrName>
                                        </p:attrNameLst>
                                      </p:cBhvr>
                                      <p:to>
                                        <p:strVal val="visible"/>
                                      </p:to>
                                    </p:set>
                                    <p:anim calcmode="lin" valueType="num">
                                      <p:cBhvr>
                                        <p:cTn id="31" dur="500" fill="hold"/>
                                        <p:tgtEl>
                                          <p:spTgt spid="98307">
                                            <p:txEl>
                                              <p:pRg st="4" end="4"/>
                                            </p:txEl>
                                          </p:spTgt>
                                        </p:tgtEl>
                                        <p:attrNameLst>
                                          <p:attrName>ppt_w</p:attrName>
                                        </p:attrNameLst>
                                      </p:cBhvr>
                                      <p:tavLst>
                                        <p:tav tm="0">
                                          <p:val>
                                            <p:strVal val="4/3*#ppt_w"/>
                                          </p:val>
                                        </p:tav>
                                        <p:tav tm="100000">
                                          <p:val>
                                            <p:strVal val="#ppt_w"/>
                                          </p:val>
                                        </p:tav>
                                      </p:tavLst>
                                    </p:anim>
                                    <p:anim calcmode="lin" valueType="num">
                                      <p:cBhvr>
                                        <p:cTn id="32" dur="500" fill="hold"/>
                                        <p:tgtEl>
                                          <p:spTgt spid="98307">
                                            <p:txEl>
                                              <p:pRg st="4" end="4"/>
                                            </p:txEl>
                                          </p:spTgt>
                                        </p:tgtEl>
                                        <p:attrNameLst>
                                          <p:attrName>ppt_h</p:attrName>
                                        </p:attrNameLst>
                                      </p:cBhvr>
                                      <p:tavLst>
                                        <p:tav tm="0">
                                          <p:val>
                                            <p:strVal val="4/3*#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288" fill="hold" grpId="0" nodeType="clickEffect">
                                  <p:stCondLst>
                                    <p:cond delay="0"/>
                                  </p:stCondLst>
                                  <p:childTnLst>
                                    <p:set>
                                      <p:cBhvr>
                                        <p:cTn id="36" dur="1" fill="hold">
                                          <p:stCondLst>
                                            <p:cond delay="0"/>
                                          </p:stCondLst>
                                        </p:cTn>
                                        <p:tgtEl>
                                          <p:spTgt spid="98307">
                                            <p:txEl>
                                              <p:pRg st="5" end="5"/>
                                            </p:txEl>
                                          </p:spTgt>
                                        </p:tgtEl>
                                        <p:attrNameLst>
                                          <p:attrName>style.visibility</p:attrName>
                                        </p:attrNameLst>
                                      </p:cBhvr>
                                      <p:to>
                                        <p:strVal val="visible"/>
                                      </p:to>
                                    </p:set>
                                    <p:anim calcmode="lin" valueType="num">
                                      <p:cBhvr>
                                        <p:cTn id="37" dur="500" fill="hold"/>
                                        <p:tgtEl>
                                          <p:spTgt spid="98307">
                                            <p:txEl>
                                              <p:pRg st="5" end="5"/>
                                            </p:txEl>
                                          </p:spTgt>
                                        </p:tgtEl>
                                        <p:attrNameLst>
                                          <p:attrName>ppt_w</p:attrName>
                                        </p:attrNameLst>
                                      </p:cBhvr>
                                      <p:tavLst>
                                        <p:tav tm="0">
                                          <p:val>
                                            <p:strVal val="4/3*#ppt_w"/>
                                          </p:val>
                                        </p:tav>
                                        <p:tav tm="100000">
                                          <p:val>
                                            <p:strVal val="#ppt_w"/>
                                          </p:val>
                                        </p:tav>
                                      </p:tavLst>
                                    </p:anim>
                                    <p:anim calcmode="lin" valueType="num">
                                      <p:cBhvr>
                                        <p:cTn id="38" dur="500" fill="hold"/>
                                        <p:tgtEl>
                                          <p:spTgt spid="98307">
                                            <p:txEl>
                                              <p:pRg st="5" end="5"/>
                                            </p:txEl>
                                          </p:spTgt>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381000" y="457200"/>
            <a:ext cx="7772400" cy="838200"/>
          </a:xfrm>
        </p:spPr>
        <p:txBody>
          <a:bodyPr/>
          <a:lstStyle/>
          <a:p>
            <a:pPr eaLnBrk="1" fontAlgn="auto" hangingPunct="1">
              <a:spcAft>
                <a:spcPts val="0"/>
              </a:spcAft>
              <a:defRPr/>
            </a:pPr>
            <a:r>
              <a:rPr lang="en-US" sz="4800" smtClean="0">
                <a:solidFill>
                  <a:srgbClr val="00FF00"/>
                </a:solidFill>
                <a:ea typeface="+mj-ea"/>
                <a:cs typeface="+mj-cs"/>
              </a:rPr>
              <a:t>Approaches to job design</a:t>
            </a:r>
            <a:endParaRPr lang="en-US" smtClean="0">
              <a:solidFill>
                <a:schemeClr val="tx2">
                  <a:satMod val="200000"/>
                </a:schemeClr>
              </a:solidFill>
              <a:ea typeface="+mj-ea"/>
              <a:cs typeface="+mj-cs"/>
            </a:endParaRPr>
          </a:p>
        </p:txBody>
      </p:sp>
      <p:sp>
        <p:nvSpPr>
          <p:cNvPr id="99331" name="Rectangle 3"/>
          <p:cNvSpPr>
            <a:spLocks noGrp="1" noChangeArrowheads="1"/>
          </p:cNvSpPr>
          <p:nvPr>
            <p:ph idx="1"/>
          </p:nvPr>
        </p:nvSpPr>
        <p:spPr>
          <a:xfrm>
            <a:off x="685800" y="1981200"/>
            <a:ext cx="7772400" cy="1981200"/>
          </a:xfrm>
        </p:spPr>
        <p:txBody>
          <a:bodyPr/>
          <a:lstStyle/>
          <a:p>
            <a:pPr eaLnBrk="1" hangingPunct="1"/>
            <a:r>
              <a:rPr lang="en-US" sz="4000" smtClean="0">
                <a:solidFill>
                  <a:srgbClr val="FFFF00"/>
                </a:solidFill>
                <a:ea typeface="ＭＳ Ｐゴシック" pitchFamily="34" charset="-128"/>
              </a:rPr>
              <a:t>Task Inventory approaches.</a:t>
            </a:r>
          </a:p>
          <a:p>
            <a:pPr eaLnBrk="1" hangingPunct="1"/>
            <a:r>
              <a:rPr lang="en-US" sz="4000" smtClean="0">
                <a:solidFill>
                  <a:srgbClr val="FFFF00"/>
                </a:solidFill>
                <a:ea typeface="ＭＳ Ｐゴシック" pitchFamily="34" charset="-128"/>
              </a:rPr>
              <a:t>Psychological approaches</a:t>
            </a:r>
            <a:endParaRPr lang="en-US" smtClean="0">
              <a:ea typeface="ＭＳ Ｐゴシック" pitchFamily="34" charset="-128"/>
            </a:endParaRPr>
          </a:p>
          <a:p>
            <a:pPr eaLnBrk="1" hangingPunct="1">
              <a:buFont typeface="Monotype Sorts" charset="2"/>
              <a:buNone/>
            </a:pPr>
            <a:endParaRPr lang="en-US" smtClean="0">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animEffect transition="in" filter="blinds(vertical)">
                                      <p:cBhvr>
                                        <p:cTn id="7" dur="500"/>
                                        <p:tgtEl>
                                          <p:spTgt spid="993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99331">
                                            <p:txEl>
                                              <p:pRg st="1" end="1"/>
                                            </p:txEl>
                                          </p:spTgt>
                                        </p:tgtEl>
                                        <p:attrNameLst>
                                          <p:attrName>style.visibility</p:attrName>
                                        </p:attrNameLst>
                                      </p:cBhvr>
                                      <p:to>
                                        <p:strVal val="visible"/>
                                      </p:to>
                                    </p:set>
                                    <p:animEffect transition="in" filter="blinds(vertical)">
                                      <p:cBhvr>
                                        <p:cTn id="12" dur="500"/>
                                        <p:tgtEl>
                                          <p:spTgt spid="993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pPr eaLnBrk="1" fontAlgn="auto" hangingPunct="1">
              <a:spcAft>
                <a:spcPts val="0"/>
              </a:spcAft>
              <a:defRPr/>
            </a:pPr>
            <a:r>
              <a:rPr lang="en-US" smtClean="0">
                <a:solidFill>
                  <a:srgbClr val="00FF00"/>
                </a:solidFill>
                <a:ea typeface="+mj-ea"/>
                <a:cs typeface="+mj-cs"/>
              </a:rPr>
              <a:t>Analysis of Work</a:t>
            </a:r>
            <a:endParaRPr lang="en-US" smtClean="0">
              <a:solidFill>
                <a:schemeClr val="tx2">
                  <a:satMod val="200000"/>
                </a:schemeClr>
              </a:solidFill>
              <a:ea typeface="+mj-ea"/>
              <a:cs typeface="+mj-cs"/>
            </a:endParaRPr>
          </a:p>
        </p:txBody>
      </p:sp>
      <p:sp>
        <p:nvSpPr>
          <p:cNvPr id="100355" name="Rectangle 3"/>
          <p:cNvSpPr>
            <a:spLocks noGrp="1" noChangeArrowheads="1"/>
          </p:cNvSpPr>
          <p:nvPr>
            <p:ph idx="1"/>
          </p:nvPr>
        </p:nvSpPr>
        <p:spPr/>
        <p:txBody>
          <a:bodyPr/>
          <a:lstStyle/>
          <a:p>
            <a:pPr eaLnBrk="1" hangingPunct="1"/>
            <a:r>
              <a:rPr lang="en-US" smtClean="0">
                <a:solidFill>
                  <a:srgbClr val="FFFF00"/>
                </a:solidFill>
                <a:ea typeface="ＭＳ Ｐゴシック" pitchFamily="34" charset="-128"/>
              </a:rPr>
              <a:t>Work,</a:t>
            </a:r>
            <a:endParaRPr lang="en-US" smtClean="0">
              <a:ea typeface="ＭＳ Ｐゴシック" pitchFamily="34" charset="-128"/>
            </a:endParaRPr>
          </a:p>
          <a:p>
            <a:pPr eaLnBrk="1" hangingPunct="1">
              <a:buFont typeface="Monotype Sorts" charset="2"/>
              <a:buNone/>
            </a:pPr>
            <a:r>
              <a:rPr lang="en-US" sz="2000" i="1" smtClean="0">
                <a:ea typeface="ＭＳ Ｐゴシック" pitchFamily="34" charset="-128"/>
              </a:rPr>
              <a:t>	</a:t>
            </a:r>
            <a:r>
              <a:rPr lang="en-US" sz="2000" b="1" i="1" smtClean="0">
                <a:solidFill>
                  <a:schemeClr val="accent1"/>
                </a:solidFill>
                <a:ea typeface="ＭＳ Ｐゴシック" pitchFamily="34" charset="-128"/>
              </a:rPr>
              <a:t>is objective and impersonal, it is energy directed at organizational goals, identifiable separately from the person who does it.</a:t>
            </a:r>
          </a:p>
          <a:p>
            <a:pPr eaLnBrk="1" hangingPunct="1">
              <a:buFont typeface="Monotype Sorts" charset="2"/>
              <a:buNone/>
            </a:pPr>
            <a:endParaRPr lang="en-US" sz="2000" i="1" smtClean="0">
              <a:ea typeface="ＭＳ Ｐゴシック" pitchFamily="34" charset="-128"/>
            </a:endParaRPr>
          </a:p>
          <a:p>
            <a:pPr eaLnBrk="1" hangingPunct="1"/>
            <a:r>
              <a:rPr lang="en-US" sz="2800" smtClean="0">
                <a:solidFill>
                  <a:srgbClr val="FFFF00"/>
                </a:solidFill>
                <a:ea typeface="ＭＳ Ｐゴシック" pitchFamily="34" charset="-128"/>
              </a:rPr>
              <a:t>Working</a:t>
            </a:r>
          </a:p>
          <a:p>
            <a:pPr eaLnBrk="1" hangingPunct="1">
              <a:buFont typeface="Monotype Sorts" charset="2"/>
              <a:buNone/>
            </a:pPr>
            <a:r>
              <a:rPr lang="en-US" sz="2800" i="1" smtClean="0">
                <a:ea typeface="ＭＳ Ｐゴシック" pitchFamily="34" charset="-128"/>
              </a:rPr>
              <a:t>	</a:t>
            </a:r>
            <a:r>
              <a:rPr lang="en-US" sz="2000" b="1" i="1" smtClean="0">
                <a:solidFill>
                  <a:schemeClr val="accent1"/>
                </a:solidFill>
                <a:ea typeface="ＭＳ Ｐゴシック" pitchFamily="34" charset="-128"/>
              </a:rPr>
              <a:t>it is a workers affective response to work. Is an individual personal and subjective  reaction.</a:t>
            </a:r>
            <a:r>
              <a:rPr lang="en-US" sz="2000" i="1" smtClean="0">
                <a:ea typeface="ＭＳ Ｐゴシック" pitchFamily="34" charset="-128"/>
              </a:rPr>
              <a:t> </a:t>
            </a:r>
            <a:endParaRPr lang="en-US" sz="2800" smtClean="0">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0354"/>
                                        </p:tgtEl>
                                        <p:attrNameLst>
                                          <p:attrName>style.visibility</p:attrName>
                                        </p:attrNameLst>
                                      </p:cBhvr>
                                      <p:to>
                                        <p:strVal val="visible"/>
                                      </p:to>
                                    </p:set>
                                    <p:animEffect transition="in" filter="box(in)">
                                      <p:cBhvr>
                                        <p:cTn id="7" dur="500"/>
                                        <p:tgtEl>
                                          <p:spTgt spid="1003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288" fill="hold" grpId="0" nodeType="clickEffect">
                                  <p:stCondLst>
                                    <p:cond delay="0"/>
                                  </p:stCondLst>
                                  <p:childTnLst>
                                    <p:set>
                                      <p:cBhvr>
                                        <p:cTn id="11" dur="1" fill="hold">
                                          <p:stCondLst>
                                            <p:cond delay="0"/>
                                          </p:stCondLst>
                                        </p:cTn>
                                        <p:tgtEl>
                                          <p:spTgt spid="100355">
                                            <p:txEl>
                                              <p:pRg st="0" end="0"/>
                                            </p:txEl>
                                          </p:spTgt>
                                        </p:tgtEl>
                                        <p:attrNameLst>
                                          <p:attrName>style.visibility</p:attrName>
                                        </p:attrNameLst>
                                      </p:cBhvr>
                                      <p:to>
                                        <p:strVal val="visible"/>
                                      </p:to>
                                    </p:set>
                                    <p:anim calcmode="lin" valueType="num">
                                      <p:cBhvr>
                                        <p:cTn id="12" dur="500" fill="hold"/>
                                        <p:tgtEl>
                                          <p:spTgt spid="100355">
                                            <p:txEl>
                                              <p:pRg st="0" end="0"/>
                                            </p:txEl>
                                          </p:spTgt>
                                        </p:tgtEl>
                                        <p:attrNameLst>
                                          <p:attrName>ppt_w</p:attrName>
                                        </p:attrNameLst>
                                      </p:cBhvr>
                                      <p:tavLst>
                                        <p:tav tm="0">
                                          <p:val>
                                            <p:strVal val="4/3*#ppt_w"/>
                                          </p:val>
                                        </p:tav>
                                        <p:tav tm="100000">
                                          <p:val>
                                            <p:strVal val="#ppt_w"/>
                                          </p:val>
                                        </p:tav>
                                      </p:tavLst>
                                    </p:anim>
                                    <p:anim calcmode="lin" valueType="num">
                                      <p:cBhvr>
                                        <p:cTn id="13" dur="500" fill="hold"/>
                                        <p:tgtEl>
                                          <p:spTgt spid="100355">
                                            <p:txEl>
                                              <p:pRg st="0" end="0"/>
                                            </p:txEl>
                                          </p:spTgt>
                                        </p:tgtEl>
                                        <p:attrNameLst>
                                          <p:attrName>ppt_h</p:attrName>
                                        </p:attrNameLst>
                                      </p:cBhvr>
                                      <p:tavLst>
                                        <p:tav tm="0">
                                          <p:val>
                                            <p:strVal val="4/3*#ppt_h"/>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3" presetClass="entr" presetSubtype="288" fill="hold" grpId="0" nodeType="clickEffect">
                                  <p:stCondLst>
                                    <p:cond delay="0"/>
                                  </p:stCondLst>
                                  <p:childTnLst>
                                    <p:set>
                                      <p:cBhvr>
                                        <p:cTn id="17" dur="1" fill="hold">
                                          <p:stCondLst>
                                            <p:cond delay="0"/>
                                          </p:stCondLst>
                                        </p:cTn>
                                        <p:tgtEl>
                                          <p:spTgt spid="100355">
                                            <p:txEl>
                                              <p:pRg st="1" end="1"/>
                                            </p:txEl>
                                          </p:spTgt>
                                        </p:tgtEl>
                                        <p:attrNameLst>
                                          <p:attrName>style.visibility</p:attrName>
                                        </p:attrNameLst>
                                      </p:cBhvr>
                                      <p:to>
                                        <p:strVal val="visible"/>
                                      </p:to>
                                    </p:set>
                                    <p:anim calcmode="lin" valueType="num">
                                      <p:cBhvr>
                                        <p:cTn id="18" dur="500" fill="hold"/>
                                        <p:tgtEl>
                                          <p:spTgt spid="100355">
                                            <p:txEl>
                                              <p:pRg st="1" end="1"/>
                                            </p:txEl>
                                          </p:spTgt>
                                        </p:tgtEl>
                                        <p:attrNameLst>
                                          <p:attrName>ppt_w</p:attrName>
                                        </p:attrNameLst>
                                      </p:cBhvr>
                                      <p:tavLst>
                                        <p:tav tm="0">
                                          <p:val>
                                            <p:strVal val="4/3*#ppt_w"/>
                                          </p:val>
                                        </p:tav>
                                        <p:tav tm="100000">
                                          <p:val>
                                            <p:strVal val="#ppt_w"/>
                                          </p:val>
                                        </p:tav>
                                      </p:tavLst>
                                    </p:anim>
                                    <p:anim calcmode="lin" valueType="num">
                                      <p:cBhvr>
                                        <p:cTn id="19" dur="500" fill="hold"/>
                                        <p:tgtEl>
                                          <p:spTgt spid="100355">
                                            <p:txEl>
                                              <p:pRg st="1" end="1"/>
                                            </p:txEl>
                                          </p:spTgt>
                                        </p:tgtEl>
                                        <p:attrNameLst>
                                          <p:attrName>ppt_h</p:attrName>
                                        </p:attrNameLst>
                                      </p:cBhvr>
                                      <p:tavLst>
                                        <p:tav tm="0">
                                          <p:val>
                                            <p:strVal val="4/3*#ppt_h"/>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3" presetClass="entr" presetSubtype="288" fill="hold" grpId="0" nodeType="clickEffect">
                                  <p:stCondLst>
                                    <p:cond delay="0"/>
                                  </p:stCondLst>
                                  <p:childTnLst>
                                    <p:set>
                                      <p:cBhvr>
                                        <p:cTn id="23" dur="1" fill="hold">
                                          <p:stCondLst>
                                            <p:cond delay="0"/>
                                          </p:stCondLst>
                                        </p:cTn>
                                        <p:tgtEl>
                                          <p:spTgt spid="100355">
                                            <p:txEl>
                                              <p:pRg st="3" end="3"/>
                                            </p:txEl>
                                          </p:spTgt>
                                        </p:tgtEl>
                                        <p:attrNameLst>
                                          <p:attrName>style.visibility</p:attrName>
                                        </p:attrNameLst>
                                      </p:cBhvr>
                                      <p:to>
                                        <p:strVal val="visible"/>
                                      </p:to>
                                    </p:set>
                                    <p:anim calcmode="lin" valueType="num">
                                      <p:cBhvr>
                                        <p:cTn id="24" dur="500" fill="hold"/>
                                        <p:tgtEl>
                                          <p:spTgt spid="100355">
                                            <p:txEl>
                                              <p:pRg st="3" end="3"/>
                                            </p:txEl>
                                          </p:spTgt>
                                        </p:tgtEl>
                                        <p:attrNameLst>
                                          <p:attrName>ppt_w</p:attrName>
                                        </p:attrNameLst>
                                      </p:cBhvr>
                                      <p:tavLst>
                                        <p:tav tm="0">
                                          <p:val>
                                            <p:strVal val="4/3*#ppt_w"/>
                                          </p:val>
                                        </p:tav>
                                        <p:tav tm="100000">
                                          <p:val>
                                            <p:strVal val="#ppt_w"/>
                                          </p:val>
                                        </p:tav>
                                      </p:tavLst>
                                    </p:anim>
                                    <p:anim calcmode="lin" valueType="num">
                                      <p:cBhvr>
                                        <p:cTn id="25" dur="500" fill="hold"/>
                                        <p:tgtEl>
                                          <p:spTgt spid="100355">
                                            <p:txEl>
                                              <p:pRg st="3" end="3"/>
                                            </p:txEl>
                                          </p:spTgt>
                                        </p:tgtEl>
                                        <p:attrNameLst>
                                          <p:attrName>ppt_h</p:attrName>
                                        </p:attrNameLst>
                                      </p:cBhvr>
                                      <p:tavLst>
                                        <p:tav tm="0">
                                          <p:val>
                                            <p:strVal val="4/3*#ppt_h"/>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3" presetClass="entr" presetSubtype="288" fill="hold" grpId="0" nodeType="clickEffect">
                                  <p:stCondLst>
                                    <p:cond delay="0"/>
                                  </p:stCondLst>
                                  <p:childTnLst>
                                    <p:set>
                                      <p:cBhvr>
                                        <p:cTn id="29" dur="1" fill="hold">
                                          <p:stCondLst>
                                            <p:cond delay="0"/>
                                          </p:stCondLst>
                                        </p:cTn>
                                        <p:tgtEl>
                                          <p:spTgt spid="100355">
                                            <p:txEl>
                                              <p:pRg st="4" end="4"/>
                                            </p:txEl>
                                          </p:spTgt>
                                        </p:tgtEl>
                                        <p:attrNameLst>
                                          <p:attrName>style.visibility</p:attrName>
                                        </p:attrNameLst>
                                      </p:cBhvr>
                                      <p:to>
                                        <p:strVal val="visible"/>
                                      </p:to>
                                    </p:set>
                                    <p:anim calcmode="lin" valueType="num">
                                      <p:cBhvr>
                                        <p:cTn id="30" dur="500" fill="hold"/>
                                        <p:tgtEl>
                                          <p:spTgt spid="100355">
                                            <p:txEl>
                                              <p:pRg st="4" end="4"/>
                                            </p:txEl>
                                          </p:spTgt>
                                        </p:tgtEl>
                                        <p:attrNameLst>
                                          <p:attrName>ppt_w</p:attrName>
                                        </p:attrNameLst>
                                      </p:cBhvr>
                                      <p:tavLst>
                                        <p:tav tm="0">
                                          <p:val>
                                            <p:strVal val="4/3*#ppt_w"/>
                                          </p:val>
                                        </p:tav>
                                        <p:tav tm="100000">
                                          <p:val>
                                            <p:strVal val="#ppt_w"/>
                                          </p:val>
                                        </p:tav>
                                      </p:tavLst>
                                    </p:anim>
                                    <p:anim calcmode="lin" valueType="num">
                                      <p:cBhvr>
                                        <p:cTn id="31" dur="500" fill="hold"/>
                                        <p:tgtEl>
                                          <p:spTgt spid="100355">
                                            <p:txEl>
                                              <p:pRg st="4" end="4"/>
                                            </p:txEl>
                                          </p:spTgt>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autoUpdateAnimBg="0"/>
      <p:bldP spid="100355"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304800" y="381000"/>
            <a:ext cx="7772400" cy="762000"/>
          </a:xfrm>
        </p:spPr>
        <p:txBody>
          <a:bodyPr/>
          <a:lstStyle/>
          <a:p>
            <a:pPr eaLnBrk="1" fontAlgn="auto" hangingPunct="1">
              <a:spcAft>
                <a:spcPts val="0"/>
              </a:spcAft>
              <a:defRPr/>
            </a:pPr>
            <a:r>
              <a:rPr lang="en-US" smtClean="0">
                <a:solidFill>
                  <a:srgbClr val="00FF00"/>
                </a:solidFill>
                <a:ea typeface="+mj-ea"/>
                <a:cs typeface="+mj-cs"/>
              </a:rPr>
              <a:t>Types of Work</a:t>
            </a:r>
            <a:endParaRPr lang="en-US" smtClean="0">
              <a:solidFill>
                <a:schemeClr val="tx2">
                  <a:satMod val="200000"/>
                </a:schemeClr>
              </a:solidFill>
              <a:ea typeface="+mj-ea"/>
              <a:cs typeface="+mj-cs"/>
            </a:endParaRPr>
          </a:p>
        </p:txBody>
      </p:sp>
      <p:sp>
        <p:nvSpPr>
          <p:cNvPr id="101379" name="Rectangle 3"/>
          <p:cNvSpPr>
            <a:spLocks noGrp="1" noChangeArrowheads="1"/>
          </p:cNvSpPr>
          <p:nvPr>
            <p:ph idx="1"/>
          </p:nvPr>
        </p:nvSpPr>
        <p:spPr>
          <a:xfrm>
            <a:off x="914400" y="1371600"/>
            <a:ext cx="7772400" cy="5181600"/>
          </a:xfrm>
        </p:spPr>
        <p:txBody>
          <a:bodyPr/>
          <a:lstStyle/>
          <a:p>
            <a:pPr eaLnBrk="1" hangingPunct="1"/>
            <a:r>
              <a:rPr lang="en-US" smtClean="0">
                <a:solidFill>
                  <a:schemeClr val="accent1"/>
                </a:solidFill>
                <a:ea typeface="ＭＳ Ｐゴシック" pitchFamily="34" charset="-128"/>
              </a:rPr>
              <a:t>Direct work</a:t>
            </a:r>
            <a:endParaRPr lang="en-US" smtClean="0">
              <a:ea typeface="ＭＳ Ｐゴシック" pitchFamily="34" charset="-128"/>
            </a:endParaRPr>
          </a:p>
          <a:p>
            <a:pPr eaLnBrk="1" hangingPunct="1">
              <a:buFont typeface="Monotype Sorts" charset="2"/>
              <a:buNone/>
            </a:pPr>
            <a:r>
              <a:rPr lang="en-US" smtClean="0">
                <a:ea typeface="ＭＳ Ｐゴシック" pitchFamily="34" charset="-128"/>
              </a:rPr>
              <a:t>	</a:t>
            </a:r>
            <a:r>
              <a:rPr lang="en-US" sz="2800" smtClean="0">
                <a:solidFill>
                  <a:srgbClr val="FFFF00"/>
                </a:solidFill>
                <a:ea typeface="ＭＳ Ｐゴシック" pitchFamily="34" charset="-128"/>
              </a:rPr>
              <a:t>effort that directly contributes to the accomplishment of an organization</a:t>
            </a:r>
            <a:r>
              <a:rPr lang="ja-JP" altLang="en-US" sz="2800" smtClean="0">
                <a:solidFill>
                  <a:srgbClr val="FFFF00"/>
                </a:solidFill>
                <a:ea typeface="ＭＳ Ｐゴシック" pitchFamily="34" charset="-128"/>
              </a:rPr>
              <a:t>’</a:t>
            </a:r>
            <a:r>
              <a:rPr lang="en-US" altLang="ja-JP" sz="2800" smtClean="0">
                <a:solidFill>
                  <a:srgbClr val="FFFF00"/>
                </a:solidFill>
                <a:ea typeface="ＭＳ Ｐゴシック" pitchFamily="34" charset="-128"/>
              </a:rPr>
              <a:t>s goals</a:t>
            </a:r>
          </a:p>
          <a:p>
            <a:pPr eaLnBrk="1" hangingPunct="1"/>
            <a:r>
              <a:rPr lang="en-US" smtClean="0">
                <a:solidFill>
                  <a:schemeClr val="accent1"/>
                </a:solidFill>
                <a:ea typeface="ＭＳ Ｐゴシック" pitchFamily="34" charset="-128"/>
              </a:rPr>
              <a:t>Management Work</a:t>
            </a:r>
            <a:endParaRPr lang="en-US" sz="3600" smtClean="0">
              <a:ea typeface="ＭＳ Ｐゴシック" pitchFamily="34" charset="-128"/>
            </a:endParaRPr>
          </a:p>
          <a:p>
            <a:pPr eaLnBrk="1" hangingPunct="1">
              <a:buFont typeface="Monotype Sorts" charset="2"/>
              <a:buNone/>
            </a:pPr>
            <a:r>
              <a:rPr lang="en-US" smtClean="0">
                <a:ea typeface="ＭＳ Ｐゴシック" pitchFamily="34" charset="-128"/>
              </a:rPr>
              <a:t>	</a:t>
            </a:r>
            <a:r>
              <a:rPr lang="en-US" sz="2800" smtClean="0">
                <a:solidFill>
                  <a:srgbClr val="FFFF00"/>
                </a:solidFill>
                <a:ea typeface="ＭＳ Ｐゴシック" pitchFamily="34" charset="-128"/>
              </a:rPr>
              <a:t>Providing the resources and and context within which direct work can be perform.</a:t>
            </a:r>
          </a:p>
          <a:p>
            <a:pPr eaLnBrk="1" hangingPunct="1"/>
            <a:r>
              <a:rPr lang="en-US" sz="2800" smtClean="0">
                <a:solidFill>
                  <a:srgbClr val="FFFF00"/>
                </a:solidFill>
                <a:ea typeface="ＭＳ Ｐゴシック" pitchFamily="34" charset="-128"/>
              </a:rPr>
              <a:t> </a:t>
            </a:r>
            <a:r>
              <a:rPr lang="en-US" smtClean="0">
                <a:solidFill>
                  <a:schemeClr val="accent1"/>
                </a:solidFill>
                <a:ea typeface="ＭＳ Ｐゴシック" pitchFamily="34" charset="-128"/>
              </a:rPr>
              <a:t>Support Work</a:t>
            </a:r>
          </a:p>
          <a:p>
            <a:pPr eaLnBrk="1" hangingPunct="1">
              <a:buFont typeface="Monotype Sorts" charset="2"/>
              <a:buNone/>
            </a:pPr>
            <a:r>
              <a:rPr lang="en-US" sz="2400" smtClean="0">
                <a:solidFill>
                  <a:srgbClr val="FFFF00"/>
                </a:solidFill>
                <a:ea typeface="ＭＳ Ｐゴシック" pitchFamily="34" charset="-128"/>
              </a:rPr>
              <a:t>	Does not directly result in achievement of an organizational goal, but it needed for effective accomplishment of other job</a:t>
            </a:r>
            <a:endParaRPr lang="en-US" sz="2800" smtClean="0">
              <a:solidFill>
                <a:srgbClr val="FFFF00"/>
              </a:solidFill>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01378"/>
                                        </p:tgtEl>
                                        <p:attrNameLst>
                                          <p:attrName>style.visibility</p:attrName>
                                        </p:attrNameLst>
                                      </p:cBhvr>
                                      <p:to>
                                        <p:strVal val="visible"/>
                                      </p:to>
                                    </p:set>
                                    <p:anim calcmode="lin" valueType="num">
                                      <p:cBhvr>
                                        <p:cTn id="7" dur="5000" fill="hold"/>
                                        <p:tgtEl>
                                          <p:spTgt spid="101378"/>
                                        </p:tgtEl>
                                        <p:attrNameLst>
                                          <p:attrName>ppt_w</p:attrName>
                                        </p:attrNameLst>
                                      </p:cBhvr>
                                      <p:tavLst>
                                        <p:tav tm="0" fmla="#ppt_w*sin(2.5*pi*$)">
                                          <p:val>
                                            <p:fltVal val="0"/>
                                          </p:val>
                                        </p:tav>
                                        <p:tav tm="100000">
                                          <p:val>
                                            <p:fltVal val="1"/>
                                          </p:val>
                                        </p:tav>
                                      </p:tavLst>
                                    </p:anim>
                                    <p:anim calcmode="lin" valueType="num">
                                      <p:cBhvr>
                                        <p:cTn id="8" dur="5000" fill="hold"/>
                                        <p:tgtEl>
                                          <p:spTgt spid="101378"/>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4" presetClass="entr" presetSubtype="5" fill="hold" grpId="0" nodeType="clickEffect">
                                  <p:stCondLst>
                                    <p:cond delay="0"/>
                                  </p:stCondLst>
                                  <p:childTnLst>
                                    <p:set>
                                      <p:cBhvr>
                                        <p:cTn id="12" dur="1" fill="hold">
                                          <p:stCondLst>
                                            <p:cond delay="0"/>
                                          </p:stCondLst>
                                        </p:cTn>
                                        <p:tgtEl>
                                          <p:spTgt spid="101379">
                                            <p:txEl>
                                              <p:pRg st="0" end="0"/>
                                            </p:txEl>
                                          </p:spTgt>
                                        </p:tgtEl>
                                        <p:attrNameLst>
                                          <p:attrName>style.visibility</p:attrName>
                                        </p:attrNameLst>
                                      </p:cBhvr>
                                      <p:to>
                                        <p:strVal val="visible"/>
                                      </p:to>
                                    </p:set>
                                    <p:animEffect transition="in" filter="randombar(vertical)">
                                      <p:cBhvr>
                                        <p:cTn id="13" dur="500"/>
                                        <p:tgtEl>
                                          <p:spTgt spid="101379">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4" presetClass="entr" presetSubtype="5" fill="hold" grpId="0" nodeType="clickEffect">
                                  <p:stCondLst>
                                    <p:cond delay="0"/>
                                  </p:stCondLst>
                                  <p:childTnLst>
                                    <p:set>
                                      <p:cBhvr>
                                        <p:cTn id="17" dur="1" fill="hold">
                                          <p:stCondLst>
                                            <p:cond delay="0"/>
                                          </p:stCondLst>
                                        </p:cTn>
                                        <p:tgtEl>
                                          <p:spTgt spid="101379">
                                            <p:txEl>
                                              <p:pRg st="1" end="1"/>
                                            </p:txEl>
                                          </p:spTgt>
                                        </p:tgtEl>
                                        <p:attrNameLst>
                                          <p:attrName>style.visibility</p:attrName>
                                        </p:attrNameLst>
                                      </p:cBhvr>
                                      <p:to>
                                        <p:strVal val="visible"/>
                                      </p:to>
                                    </p:set>
                                    <p:animEffect transition="in" filter="randombar(vertical)">
                                      <p:cBhvr>
                                        <p:cTn id="18" dur="500"/>
                                        <p:tgtEl>
                                          <p:spTgt spid="101379">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4" presetClass="entr" presetSubtype="5" fill="hold" grpId="0" nodeType="clickEffect">
                                  <p:stCondLst>
                                    <p:cond delay="0"/>
                                  </p:stCondLst>
                                  <p:childTnLst>
                                    <p:set>
                                      <p:cBhvr>
                                        <p:cTn id="22" dur="1" fill="hold">
                                          <p:stCondLst>
                                            <p:cond delay="0"/>
                                          </p:stCondLst>
                                        </p:cTn>
                                        <p:tgtEl>
                                          <p:spTgt spid="101379">
                                            <p:txEl>
                                              <p:pRg st="2" end="2"/>
                                            </p:txEl>
                                          </p:spTgt>
                                        </p:tgtEl>
                                        <p:attrNameLst>
                                          <p:attrName>style.visibility</p:attrName>
                                        </p:attrNameLst>
                                      </p:cBhvr>
                                      <p:to>
                                        <p:strVal val="visible"/>
                                      </p:to>
                                    </p:set>
                                    <p:animEffect transition="in" filter="randombar(vertical)">
                                      <p:cBhvr>
                                        <p:cTn id="23" dur="500"/>
                                        <p:tgtEl>
                                          <p:spTgt spid="101379">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4" presetClass="entr" presetSubtype="5" fill="hold" grpId="0" nodeType="clickEffect">
                                  <p:stCondLst>
                                    <p:cond delay="0"/>
                                  </p:stCondLst>
                                  <p:childTnLst>
                                    <p:set>
                                      <p:cBhvr>
                                        <p:cTn id="27" dur="1" fill="hold">
                                          <p:stCondLst>
                                            <p:cond delay="0"/>
                                          </p:stCondLst>
                                        </p:cTn>
                                        <p:tgtEl>
                                          <p:spTgt spid="101379">
                                            <p:txEl>
                                              <p:pRg st="3" end="3"/>
                                            </p:txEl>
                                          </p:spTgt>
                                        </p:tgtEl>
                                        <p:attrNameLst>
                                          <p:attrName>style.visibility</p:attrName>
                                        </p:attrNameLst>
                                      </p:cBhvr>
                                      <p:to>
                                        <p:strVal val="visible"/>
                                      </p:to>
                                    </p:set>
                                    <p:animEffect transition="in" filter="randombar(vertical)">
                                      <p:cBhvr>
                                        <p:cTn id="28" dur="500"/>
                                        <p:tgtEl>
                                          <p:spTgt spid="101379">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4" presetClass="entr" presetSubtype="5" fill="hold" grpId="0" nodeType="clickEffect">
                                  <p:stCondLst>
                                    <p:cond delay="0"/>
                                  </p:stCondLst>
                                  <p:childTnLst>
                                    <p:set>
                                      <p:cBhvr>
                                        <p:cTn id="32" dur="1" fill="hold">
                                          <p:stCondLst>
                                            <p:cond delay="0"/>
                                          </p:stCondLst>
                                        </p:cTn>
                                        <p:tgtEl>
                                          <p:spTgt spid="101379">
                                            <p:txEl>
                                              <p:pRg st="4" end="4"/>
                                            </p:txEl>
                                          </p:spTgt>
                                        </p:tgtEl>
                                        <p:attrNameLst>
                                          <p:attrName>style.visibility</p:attrName>
                                        </p:attrNameLst>
                                      </p:cBhvr>
                                      <p:to>
                                        <p:strVal val="visible"/>
                                      </p:to>
                                    </p:set>
                                    <p:animEffect transition="in" filter="randombar(vertical)">
                                      <p:cBhvr>
                                        <p:cTn id="33" dur="500"/>
                                        <p:tgtEl>
                                          <p:spTgt spid="101379">
                                            <p:txEl>
                                              <p:pRg st="4" end="4"/>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4" presetClass="entr" presetSubtype="5" fill="hold" grpId="0" nodeType="clickEffect">
                                  <p:stCondLst>
                                    <p:cond delay="0"/>
                                  </p:stCondLst>
                                  <p:childTnLst>
                                    <p:set>
                                      <p:cBhvr>
                                        <p:cTn id="37" dur="1" fill="hold">
                                          <p:stCondLst>
                                            <p:cond delay="0"/>
                                          </p:stCondLst>
                                        </p:cTn>
                                        <p:tgtEl>
                                          <p:spTgt spid="101379">
                                            <p:txEl>
                                              <p:pRg st="5" end="5"/>
                                            </p:txEl>
                                          </p:spTgt>
                                        </p:tgtEl>
                                        <p:attrNameLst>
                                          <p:attrName>style.visibility</p:attrName>
                                        </p:attrNameLst>
                                      </p:cBhvr>
                                      <p:to>
                                        <p:strVal val="visible"/>
                                      </p:to>
                                    </p:set>
                                    <p:animEffect transition="in" filter="randombar(vertical)">
                                      <p:cBhvr>
                                        <p:cTn id="38" dur="500"/>
                                        <p:tgtEl>
                                          <p:spTgt spid="1013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autoUpdateAnimBg="0"/>
      <p:bldP spid="101379"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eaLnBrk="1" fontAlgn="auto" hangingPunct="1">
              <a:spcAft>
                <a:spcPts val="0"/>
              </a:spcAft>
              <a:defRPr/>
            </a:pPr>
            <a:r>
              <a:rPr lang="en-US" smtClean="0">
                <a:solidFill>
                  <a:srgbClr val="00FF00"/>
                </a:solidFill>
                <a:ea typeface="+mj-ea"/>
                <a:cs typeface="+mj-cs"/>
              </a:rPr>
              <a:t>Key points in Designing Works</a:t>
            </a:r>
            <a:r>
              <a:rPr lang="en-US" smtClean="0">
                <a:solidFill>
                  <a:schemeClr val="tx2">
                    <a:satMod val="200000"/>
                  </a:schemeClr>
                </a:solidFill>
                <a:ea typeface="+mj-ea"/>
                <a:cs typeface="+mj-cs"/>
              </a:rPr>
              <a:t> </a:t>
            </a:r>
          </a:p>
        </p:txBody>
      </p:sp>
      <p:sp>
        <p:nvSpPr>
          <p:cNvPr id="102403" name="Rectangle 3"/>
          <p:cNvSpPr>
            <a:spLocks noGrp="1" noChangeArrowheads="1"/>
          </p:cNvSpPr>
          <p:nvPr>
            <p:ph idx="1"/>
          </p:nvPr>
        </p:nvSpPr>
        <p:spPr/>
        <p:txBody>
          <a:bodyPr/>
          <a:lstStyle/>
          <a:p>
            <a:pPr eaLnBrk="1" hangingPunct="1">
              <a:buFont typeface="Monotype Sorts" charset="2"/>
              <a:buNone/>
            </a:pPr>
            <a:r>
              <a:rPr lang="en-US" smtClean="0">
                <a:ea typeface="ＭＳ Ｐゴシック" pitchFamily="34" charset="-128"/>
              </a:rPr>
              <a:t>	</a:t>
            </a:r>
            <a:r>
              <a:rPr lang="en-US" smtClean="0">
                <a:solidFill>
                  <a:srgbClr val="FF9933"/>
                </a:solidFill>
                <a:ea typeface="ＭＳ Ｐゴシック" pitchFamily="34" charset="-128"/>
              </a:rPr>
              <a:t>To evaluate works and working run properly, we need a more detailed analysis</a:t>
            </a:r>
            <a:r>
              <a:rPr lang="en-US" sz="3600" smtClean="0">
                <a:solidFill>
                  <a:srgbClr val="FF9933"/>
                </a:solidFill>
                <a:ea typeface="ＭＳ Ｐゴシック" pitchFamily="34" charset="-128"/>
              </a:rPr>
              <a:t>, </a:t>
            </a:r>
            <a:r>
              <a:rPr lang="en-US" smtClean="0">
                <a:solidFill>
                  <a:srgbClr val="FF9933"/>
                </a:solidFill>
                <a:ea typeface="ＭＳ Ｐゴシック" pitchFamily="34" charset="-128"/>
              </a:rPr>
              <a:t>which is :</a:t>
            </a:r>
            <a:endParaRPr lang="en-US" sz="2800" smtClean="0">
              <a:solidFill>
                <a:srgbClr val="FF9933"/>
              </a:solidFill>
              <a:ea typeface="ＭＳ Ｐゴシック" pitchFamily="34" charset="-128"/>
            </a:endParaRPr>
          </a:p>
          <a:p>
            <a:pPr eaLnBrk="1" hangingPunct="1"/>
            <a:r>
              <a:rPr lang="en-US" smtClean="0">
                <a:solidFill>
                  <a:srgbClr val="FFFF00"/>
                </a:solidFill>
                <a:ea typeface="ＭＳ Ｐゴシック" pitchFamily="34" charset="-128"/>
              </a:rPr>
              <a:t>Determining components of work</a:t>
            </a:r>
          </a:p>
          <a:p>
            <a:pPr eaLnBrk="1" hangingPunct="1"/>
            <a:r>
              <a:rPr lang="en-US" smtClean="0">
                <a:solidFill>
                  <a:srgbClr val="FFFF00"/>
                </a:solidFill>
                <a:ea typeface="ＭＳ Ｐゴシック" pitchFamily="34" charset="-128"/>
              </a:rPr>
              <a:t>interconnectedness of work</a:t>
            </a:r>
          </a:p>
          <a:p>
            <a:pPr eaLnBrk="1" hangingPunct="1">
              <a:buFont typeface="Monotype Sorts" charset="2"/>
              <a:buNone/>
            </a:pPr>
            <a:endParaRPr lang="en-US" smtClean="0">
              <a:solidFill>
                <a:srgbClr val="FFFF00"/>
              </a:solidFill>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02402"/>
                                        </p:tgtEl>
                                        <p:attrNameLst>
                                          <p:attrName>style.visibility</p:attrName>
                                        </p:attrNameLst>
                                      </p:cBhvr>
                                      <p:to>
                                        <p:strVal val="visible"/>
                                      </p:to>
                                    </p:set>
                                    <p:anim calcmode="lin" valueType="num">
                                      <p:cBhvr>
                                        <p:cTn id="7" dur="5000" fill="hold"/>
                                        <p:tgtEl>
                                          <p:spTgt spid="102402"/>
                                        </p:tgtEl>
                                        <p:attrNameLst>
                                          <p:attrName>ppt_w</p:attrName>
                                        </p:attrNameLst>
                                      </p:cBhvr>
                                      <p:tavLst>
                                        <p:tav tm="0" fmla="#ppt_w*sin(2.5*pi*$)">
                                          <p:val>
                                            <p:fltVal val="0"/>
                                          </p:val>
                                        </p:tav>
                                        <p:tav tm="100000">
                                          <p:val>
                                            <p:fltVal val="1"/>
                                          </p:val>
                                        </p:tav>
                                      </p:tavLst>
                                    </p:anim>
                                    <p:anim calcmode="lin" valueType="num">
                                      <p:cBhvr>
                                        <p:cTn id="8" dur="5000" fill="hold"/>
                                        <p:tgtEl>
                                          <p:spTgt spid="102402"/>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272" fill="hold" grpId="0" nodeType="clickEffect">
                                  <p:stCondLst>
                                    <p:cond delay="0"/>
                                  </p:stCondLst>
                                  <p:childTnLst>
                                    <p:set>
                                      <p:cBhvr>
                                        <p:cTn id="12" dur="1" fill="hold">
                                          <p:stCondLst>
                                            <p:cond delay="0"/>
                                          </p:stCondLst>
                                        </p:cTn>
                                        <p:tgtEl>
                                          <p:spTgt spid="102403">
                                            <p:txEl>
                                              <p:pRg st="0" end="0"/>
                                            </p:txEl>
                                          </p:spTgt>
                                        </p:tgtEl>
                                        <p:attrNameLst>
                                          <p:attrName>style.visibility</p:attrName>
                                        </p:attrNameLst>
                                      </p:cBhvr>
                                      <p:to>
                                        <p:strVal val="visible"/>
                                      </p:to>
                                    </p:set>
                                    <p:anim calcmode="lin" valueType="num">
                                      <p:cBhvr>
                                        <p:cTn id="13" dur="500" fill="hold"/>
                                        <p:tgtEl>
                                          <p:spTgt spid="102403">
                                            <p:txEl>
                                              <p:pRg st="0" end="0"/>
                                            </p:txEl>
                                          </p:spTgt>
                                        </p:tgtEl>
                                        <p:attrNameLst>
                                          <p:attrName>ppt_w</p:attrName>
                                        </p:attrNameLst>
                                      </p:cBhvr>
                                      <p:tavLst>
                                        <p:tav tm="0">
                                          <p:val>
                                            <p:strVal val="2/3*#ppt_w"/>
                                          </p:val>
                                        </p:tav>
                                        <p:tav tm="100000">
                                          <p:val>
                                            <p:strVal val="#ppt_w"/>
                                          </p:val>
                                        </p:tav>
                                      </p:tavLst>
                                    </p:anim>
                                    <p:anim calcmode="lin" valueType="num">
                                      <p:cBhvr>
                                        <p:cTn id="14" dur="500" fill="hold"/>
                                        <p:tgtEl>
                                          <p:spTgt spid="102403">
                                            <p:txEl>
                                              <p:pRg st="0" end="0"/>
                                            </p:txEl>
                                          </p:spTgt>
                                        </p:tgtEl>
                                        <p:attrNameLst>
                                          <p:attrName>ppt_h</p:attrName>
                                        </p:attrNameLst>
                                      </p:cBhvr>
                                      <p:tavLst>
                                        <p:tav tm="0">
                                          <p:val>
                                            <p:strVal val="2/3*#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272" fill="hold" grpId="0" nodeType="clickEffect">
                                  <p:stCondLst>
                                    <p:cond delay="0"/>
                                  </p:stCondLst>
                                  <p:childTnLst>
                                    <p:set>
                                      <p:cBhvr>
                                        <p:cTn id="18" dur="1" fill="hold">
                                          <p:stCondLst>
                                            <p:cond delay="0"/>
                                          </p:stCondLst>
                                        </p:cTn>
                                        <p:tgtEl>
                                          <p:spTgt spid="102403">
                                            <p:txEl>
                                              <p:pRg st="1" end="1"/>
                                            </p:txEl>
                                          </p:spTgt>
                                        </p:tgtEl>
                                        <p:attrNameLst>
                                          <p:attrName>style.visibility</p:attrName>
                                        </p:attrNameLst>
                                      </p:cBhvr>
                                      <p:to>
                                        <p:strVal val="visible"/>
                                      </p:to>
                                    </p:set>
                                    <p:anim calcmode="lin" valueType="num">
                                      <p:cBhvr>
                                        <p:cTn id="19" dur="500" fill="hold"/>
                                        <p:tgtEl>
                                          <p:spTgt spid="102403">
                                            <p:txEl>
                                              <p:pRg st="1" end="1"/>
                                            </p:txEl>
                                          </p:spTgt>
                                        </p:tgtEl>
                                        <p:attrNameLst>
                                          <p:attrName>ppt_w</p:attrName>
                                        </p:attrNameLst>
                                      </p:cBhvr>
                                      <p:tavLst>
                                        <p:tav tm="0">
                                          <p:val>
                                            <p:strVal val="2/3*#ppt_w"/>
                                          </p:val>
                                        </p:tav>
                                        <p:tav tm="100000">
                                          <p:val>
                                            <p:strVal val="#ppt_w"/>
                                          </p:val>
                                        </p:tav>
                                      </p:tavLst>
                                    </p:anim>
                                    <p:anim calcmode="lin" valueType="num">
                                      <p:cBhvr>
                                        <p:cTn id="20" dur="500" fill="hold"/>
                                        <p:tgtEl>
                                          <p:spTgt spid="102403">
                                            <p:txEl>
                                              <p:pRg st="1" end="1"/>
                                            </p:txEl>
                                          </p:spTgt>
                                        </p:tgtEl>
                                        <p:attrNameLst>
                                          <p:attrName>ppt_h</p:attrName>
                                        </p:attrNameLst>
                                      </p:cBhvr>
                                      <p:tavLst>
                                        <p:tav tm="0">
                                          <p:val>
                                            <p:strVal val="2/3*#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272" fill="hold" grpId="0" nodeType="clickEffect">
                                  <p:stCondLst>
                                    <p:cond delay="0"/>
                                  </p:stCondLst>
                                  <p:childTnLst>
                                    <p:set>
                                      <p:cBhvr>
                                        <p:cTn id="24" dur="1" fill="hold">
                                          <p:stCondLst>
                                            <p:cond delay="0"/>
                                          </p:stCondLst>
                                        </p:cTn>
                                        <p:tgtEl>
                                          <p:spTgt spid="102403">
                                            <p:txEl>
                                              <p:pRg st="2" end="2"/>
                                            </p:txEl>
                                          </p:spTgt>
                                        </p:tgtEl>
                                        <p:attrNameLst>
                                          <p:attrName>style.visibility</p:attrName>
                                        </p:attrNameLst>
                                      </p:cBhvr>
                                      <p:to>
                                        <p:strVal val="visible"/>
                                      </p:to>
                                    </p:set>
                                    <p:anim calcmode="lin" valueType="num">
                                      <p:cBhvr>
                                        <p:cTn id="25" dur="500" fill="hold"/>
                                        <p:tgtEl>
                                          <p:spTgt spid="102403">
                                            <p:txEl>
                                              <p:pRg st="2" end="2"/>
                                            </p:txEl>
                                          </p:spTgt>
                                        </p:tgtEl>
                                        <p:attrNameLst>
                                          <p:attrName>ppt_w</p:attrName>
                                        </p:attrNameLst>
                                      </p:cBhvr>
                                      <p:tavLst>
                                        <p:tav tm="0">
                                          <p:val>
                                            <p:strVal val="2/3*#ppt_w"/>
                                          </p:val>
                                        </p:tav>
                                        <p:tav tm="100000">
                                          <p:val>
                                            <p:strVal val="#ppt_w"/>
                                          </p:val>
                                        </p:tav>
                                      </p:tavLst>
                                    </p:anim>
                                    <p:anim calcmode="lin" valueType="num">
                                      <p:cBhvr>
                                        <p:cTn id="26" dur="500" fill="hold"/>
                                        <p:tgtEl>
                                          <p:spTgt spid="102403">
                                            <p:txEl>
                                              <p:pRg st="2" end="2"/>
                                            </p:txEl>
                                          </p:spTgt>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autoUpdateAnimBg="0"/>
      <p:bldP spid="102403"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fontAlgn="auto" hangingPunct="1">
              <a:spcAft>
                <a:spcPts val="0"/>
              </a:spcAft>
              <a:defRPr/>
            </a:pPr>
            <a:r>
              <a:rPr lang="en-US" smtClean="0">
                <a:solidFill>
                  <a:srgbClr val="00FF00"/>
                </a:solidFill>
                <a:ea typeface="+mj-ea"/>
                <a:cs typeface="+mj-cs"/>
              </a:rPr>
              <a:t>Designing individual job</a:t>
            </a:r>
            <a:endParaRPr lang="en-US" smtClean="0">
              <a:solidFill>
                <a:schemeClr val="tx2">
                  <a:satMod val="200000"/>
                </a:schemeClr>
              </a:solidFill>
              <a:ea typeface="+mj-ea"/>
              <a:cs typeface="+mj-cs"/>
            </a:endParaRPr>
          </a:p>
        </p:txBody>
      </p:sp>
      <p:sp>
        <p:nvSpPr>
          <p:cNvPr id="103427" name="Rectangle 3"/>
          <p:cNvSpPr>
            <a:spLocks noGrp="1" noChangeArrowheads="1"/>
          </p:cNvSpPr>
          <p:nvPr>
            <p:ph idx="1"/>
          </p:nvPr>
        </p:nvSpPr>
        <p:spPr/>
        <p:txBody>
          <a:bodyPr/>
          <a:lstStyle/>
          <a:p>
            <a:pPr eaLnBrk="1" hangingPunct="1"/>
            <a:r>
              <a:rPr lang="en-US" smtClean="0">
                <a:solidFill>
                  <a:srgbClr val="FF9933"/>
                </a:solidFill>
                <a:ea typeface="ＭＳ Ｐゴシック" pitchFamily="34" charset="-128"/>
              </a:rPr>
              <a:t>It is important to match people and their needs to jobs and their inherent work requirements.</a:t>
            </a:r>
          </a:p>
          <a:p>
            <a:pPr eaLnBrk="1" hangingPunct="1">
              <a:buFont typeface="Monotype Sorts" charset="2"/>
              <a:buNone/>
            </a:pPr>
            <a:endParaRPr lang="en-US" smtClean="0">
              <a:solidFill>
                <a:srgbClr val="FF9933"/>
              </a:solidFill>
              <a:ea typeface="ＭＳ Ｐゴシック" pitchFamily="34" charset="-128"/>
            </a:endParaRPr>
          </a:p>
          <a:p>
            <a:pPr eaLnBrk="1" hangingPunct="1"/>
            <a:r>
              <a:rPr lang="en-US" smtClean="0">
                <a:solidFill>
                  <a:srgbClr val="FF9933"/>
                </a:solidFill>
                <a:ea typeface="ＭＳ Ｐゴシック" pitchFamily="34" charset="-128"/>
              </a:rPr>
              <a:t>People evaluate courses of action for the purpose of choosing among them</a:t>
            </a:r>
            <a:endParaRPr lang="en-US" smtClean="0">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box(out)">
                                      <p:cBhvr>
                                        <p:cTn id="7" dur="500"/>
                                        <p:tgtEl>
                                          <p:spTgt spid="103427">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03427">
                                            <p:txEl>
                                              <p:pRg st="2" end="2"/>
                                            </p:txEl>
                                          </p:spTgt>
                                        </p:tgtEl>
                                        <p:attrNameLst>
                                          <p:attrName>style.visibility</p:attrName>
                                        </p:attrNameLst>
                                      </p:cBhvr>
                                      <p:to>
                                        <p:strVal val="visible"/>
                                      </p:to>
                                    </p:set>
                                    <p:animEffect transition="in" filter="box(out)">
                                      <p:cBhvr>
                                        <p:cTn id="12" dur="500"/>
                                        <p:tgtEl>
                                          <p:spTgt spid="103427">
                                            <p:txEl>
                                              <p:pRg st="2" end="2"/>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457200" y="381000"/>
            <a:ext cx="7772400" cy="990600"/>
          </a:xfrm>
        </p:spPr>
        <p:txBody>
          <a:bodyPr/>
          <a:lstStyle/>
          <a:p>
            <a:pPr eaLnBrk="1" fontAlgn="auto" hangingPunct="1">
              <a:spcAft>
                <a:spcPts val="0"/>
              </a:spcAft>
              <a:defRPr/>
            </a:pPr>
            <a:r>
              <a:rPr lang="en-US" sz="3600" smtClean="0">
                <a:solidFill>
                  <a:srgbClr val="00FF00"/>
                </a:solidFill>
                <a:ea typeface="+mj-ea"/>
                <a:cs typeface="+mj-cs"/>
              </a:rPr>
              <a:t>Coordinating interconnected work within organizational units</a:t>
            </a:r>
            <a:endParaRPr lang="en-US" smtClean="0">
              <a:solidFill>
                <a:schemeClr val="tx2">
                  <a:satMod val="200000"/>
                </a:schemeClr>
              </a:solidFill>
              <a:ea typeface="+mj-ea"/>
              <a:cs typeface="+mj-cs"/>
            </a:endParaRPr>
          </a:p>
        </p:txBody>
      </p:sp>
      <p:sp>
        <p:nvSpPr>
          <p:cNvPr id="25603" name="Rectangle 3"/>
          <p:cNvSpPr>
            <a:spLocks noGrp="1" noChangeArrowheads="1"/>
          </p:cNvSpPr>
          <p:nvPr>
            <p:ph idx="1"/>
          </p:nvPr>
        </p:nvSpPr>
        <p:spPr>
          <a:xfrm>
            <a:off x="685800" y="1600200"/>
            <a:ext cx="7772400" cy="4114800"/>
          </a:xfrm>
        </p:spPr>
        <p:txBody>
          <a:bodyPr/>
          <a:lstStyle/>
          <a:p>
            <a:pPr eaLnBrk="1" hangingPunct="1"/>
            <a:r>
              <a:rPr lang="en-US" sz="2000" smtClean="0">
                <a:solidFill>
                  <a:srgbClr val="FFFF00"/>
                </a:solidFill>
                <a:ea typeface="ＭＳ Ｐゴシック" pitchFamily="34" charset="-128"/>
              </a:rPr>
              <a:t>Interconnected elements of work are best placed within an individual job.</a:t>
            </a:r>
            <a:r>
              <a:rPr lang="en-US" sz="1800" smtClean="0">
                <a:solidFill>
                  <a:srgbClr val="FFFF00"/>
                </a:solidFill>
                <a:ea typeface="ＭＳ Ｐゴシック" pitchFamily="34" charset="-128"/>
              </a:rPr>
              <a:t> </a:t>
            </a:r>
          </a:p>
          <a:p>
            <a:pPr eaLnBrk="1" hangingPunct="1"/>
            <a:r>
              <a:rPr lang="en-US" sz="2000" smtClean="0">
                <a:solidFill>
                  <a:srgbClr val="FFFF00"/>
                </a:solidFill>
                <a:ea typeface="ＭＳ Ｐゴシック" pitchFamily="34" charset="-128"/>
              </a:rPr>
              <a:t>In this section, focus on how to achieve coordination.</a:t>
            </a:r>
          </a:p>
          <a:p>
            <a:pPr eaLnBrk="1" hangingPunct="1"/>
            <a:r>
              <a:rPr lang="en-US" sz="2000" smtClean="0">
                <a:solidFill>
                  <a:srgbClr val="FFFF00"/>
                </a:solidFill>
                <a:ea typeface="ＭＳ Ｐゴシック" pitchFamily="34" charset="-128"/>
              </a:rPr>
              <a:t>Van de Ven et al. Found variations in patterns of coordination among unit facing different level of task uncertainty.</a:t>
            </a:r>
          </a:p>
          <a:p>
            <a:pPr eaLnBrk="1" hangingPunct="1"/>
            <a:r>
              <a:rPr lang="en-US" sz="2000" smtClean="0">
                <a:solidFill>
                  <a:srgbClr val="FFFF00"/>
                </a:solidFill>
                <a:ea typeface="ＭＳ Ｐゴシック" pitchFamily="34" charset="-128"/>
              </a:rPr>
              <a:t>Charns et al extended the findings, Mintzberg suggest that work groups use a combination of six approaches to coordination and that the use of these approaches is related to the effectiveness of patient care.</a:t>
            </a:r>
            <a:r>
              <a:rPr lang="en-US" sz="1800" smtClean="0">
                <a:solidFill>
                  <a:srgbClr val="FFFF00"/>
                </a:solidFill>
                <a:ea typeface="ＭＳ Ｐゴシック" pitchFamily="34" charset="-128"/>
              </a:rPr>
              <a:t> </a:t>
            </a:r>
          </a:p>
          <a:p>
            <a:pPr eaLnBrk="1" hangingPunct="1"/>
            <a:r>
              <a:rPr lang="en-US" sz="1800" smtClean="0">
                <a:solidFill>
                  <a:srgbClr val="FFFF00"/>
                </a:solidFill>
                <a:ea typeface="ＭＳ Ｐゴシック" pitchFamily="34" charset="-128"/>
              </a:rPr>
              <a:t>The Six approaches fall into two categories: programming methods and feedback methods.</a:t>
            </a:r>
          </a:p>
          <a:p>
            <a:pPr eaLnBrk="1" hangingPunct="1">
              <a:buFont typeface="Monotype Sorts" charset="2"/>
              <a:buNone/>
            </a:pPr>
            <a:endParaRPr lang="en-US" sz="2000" smtClean="0">
              <a:solidFill>
                <a:srgbClr val="FFFF00"/>
              </a:solidFill>
              <a:ea typeface="ＭＳ Ｐゴシック" pitchFamily="34" charset="-128"/>
            </a:endParaRPr>
          </a:p>
        </p:txBody>
      </p:sp>
    </p:spTree>
  </p:cSld>
  <p:clrMapOvr>
    <a:masterClrMapping/>
  </p:clrMapOvr>
  <p:transition>
    <p:random/>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609600" y="457200"/>
            <a:ext cx="7772400" cy="762000"/>
          </a:xfrm>
        </p:spPr>
        <p:txBody>
          <a:bodyPr/>
          <a:lstStyle/>
          <a:p>
            <a:pPr eaLnBrk="1" fontAlgn="auto" hangingPunct="1">
              <a:spcAft>
                <a:spcPts val="0"/>
              </a:spcAft>
              <a:defRPr/>
            </a:pPr>
            <a:r>
              <a:rPr lang="en-US" smtClean="0">
                <a:solidFill>
                  <a:srgbClr val="00FF00"/>
                </a:solidFill>
                <a:ea typeface="+mj-ea"/>
                <a:cs typeface="+mj-cs"/>
              </a:rPr>
              <a:t>Discussion Questions 7</a:t>
            </a:r>
            <a:endParaRPr lang="en-US" smtClean="0">
              <a:solidFill>
                <a:schemeClr val="tx2">
                  <a:satMod val="200000"/>
                </a:schemeClr>
              </a:solidFill>
              <a:ea typeface="+mj-ea"/>
              <a:cs typeface="+mj-cs"/>
            </a:endParaRPr>
          </a:p>
        </p:txBody>
      </p:sp>
      <p:sp>
        <p:nvSpPr>
          <p:cNvPr id="111619" name="Rectangle 3"/>
          <p:cNvSpPr>
            <a:spLocks noGrp="1" noChangeArrowheads="1"/>
          </p:cNvSpPr>
          <p:nvPr>
            <p:ph idx="1"/>
          </p:nvPr>
        </p:nvSpPr>
        <p:spPr>
          <a:xfrm>
            <a:off x="685800" y="1524000"/>
            <a:ext cx="7772400" cy="4114800"/>
          </a:xfrm>
        </p:spPr>
        <p:txBody>
          <a:bodyPr/>
          <a:lstStyle/>
          <a:p>
            <a:pPr eaLnBrk="1" hangingPunct="1">
              <a:lnSpc>
                <a:spcPct val="90000"/>
              </a:lnSpc>
            </a:pPr>
            <a:r>
              <a:rPr lang="en-US" sz="2000" smtClean="0">
                <a:solidFill>
                  <a:srgbClr val="FFFF00"/>
                </a:solidFill>
                <a:ea typeface="ＭＳ Ｐゴシック" pitchFamily="34" charset="-128"/>
              </a:rPr>
              <a:t>Under what conditions does a job with a high motivating potential lead to high job holder motivation?</a:t>
            </a:r>
          </a:p>
          <a:p>
            <a:pPr eaLnBrk="1" hangingPunct="1">
              <a:lnSpc>
                <a:spcPct val="90000"/>
              </a:lnSpc>
            </a:pPr>
            <a:r>
              <a:rPr lang="en-US" sz="2000" smtClean="0">
                <a:solidFill>
                  <a:srgbClr val="FFFF00"/>
                </a:solidFill>
                <a:ea typeface="ＭＳ Ｐゴシック" pitchFamily="34" charset="-128"/>
              </a:rPr>
              <a:t>What are the potential pitfallsin job redesign ?</a:t>
            </a:r>
          </a:p>
          <a:p>
            <a:pPr eaLnBrk="1" hangingPunct="1">
              <a:lnSpc>
                <a:spcPct val="90000"/>
              </a:lnSpc>
            </a:pPr>
            <a:r>
              <a:rPr lang="en-US" sz="2000" smtClean="0">
                <a:solidFill>
                  <a:srgbClr val="FFFF00"/>
                </a:solidFill>
                <a:ea typeface="ＭＳ Ｐゴシック" pitchFamily="34" charset="-128"/>
              </a:rPr>
              <a:t>Give examples of highly motivated people who do not contribute greatly to organizational productivity?</a:t>
            </a:r>
          </a:p>
          <a:p>
            <a:pPr eaLnBrk="1" hangingPunct="1">
              <a:lnSpc>
                <a:spcPct val="90000"/>
              </a:lnSpc>
            </a:pPr>
            <a:r>
              <a:rPr lang="en-US" sz="2000" smtClean="0">
                <a:solidFill>
                  <a:srgbClr val="FFFF00"/>
                </a:solidFill>
                <a:ea typeface="ＭＳ Ｐゴシック" pitchFamily="34" charset="-128"/>
              </a:rPr>
              <a:t>What is the relationship among individual motivation and satisfaction and an organization</a:t>
            </a:r>
            <a:r>
              <a:rPr lang="ja-JP" altLang="en-US" sz="2000" smtClean="0">
                <a:solidFill>
                  <a:srgbClr val="FFFF00"/>
                </a:solidFill>
                <a:ea typeface="ＭＳ Ｐゴシック" pitchFamily="34" charset="-128"/>
              </a:rPr>
              <a:t>’</a:t>
            </a:r>
            <a:r>
              <a:rPr lang="en-US" altLang="ja-JP" sz="2000" smtClean="0">
                <a:solidFill>
                  <a:srgbClr val="FFFF00"/>
                </a:solidFill>
                <a:ea typeface="ＭＳ Ｐゴシック" pitchFamily="34" charset="-128"/>
              </a:rPr>
              <a:t>s ability to coordinate work?</a:t>
            </a:r>
          </a:p>
          <a:p>
            <a:pPr eaLnBrk="1" hangingPunct="1">
              <a:lnSpc>
                <a:spcPct val="90000"/>
              </a:lnSpc>
            </a:pPr>
            <a:r>
              <a:rPr lang="en-US" sz="2000" smtClean="0">
                <a:solidFill>
                  <a:srgbClr val="FFFF00"/>
                </a:solidFill>
                <a:ea typeface="ＭＳ Ｐゴシック" pitchFamily="34" charset="-128"/>
              </a:rPr>
              <a:t>Give examples of situations in which dependable role performance is required in a job but effort above minimum level is not. What happens when individuals in such jobs innovate? Give examples of jobs requiring cooperative behavior. What happens when people in such jobs are willing to give only dependable role performance?</a:t>
            </a:r>
            <a:r>
              <a:rPr lang="en-US" sz="2000" smtClean="0">
                <a:ea typeface="ＭＳ Ｐゴシック" pitchFamily="34" charset="-128"/>
              </a:rPr>
              <a:t>   </a:t>
            </a:r>
            <a:r>
              <a:rPr lang="en-US" sz="2400" smtClean="0">
                <a:ea typeface="ＭＳ Ｐゴシック" pitchFamily="34" charset="-128"/>
              </a:rPr>
              <a:t> </a:t>
            </a:r>
            <a:endParaRPr lang="en-US" smtClean="0">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288" fill="hold" grpId="0"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anim calcmode="lin" valueType="num">
                                      <p:cBhvr>
                                        <p:cTn id="7" dur="500" fill="hold"/>
                                        <p:tgtEl>
                                          <p:spTgt spid="111619">
                                            <p:txEl>
                                              <p:pRg st="0" end="0"/>
                                            </p:txEl>
                                          </p:spTgt>
                                        </p:tgtEl>
                                        <p:attrNameLst>
                                          <p:attrName>ppt_w</p:attrName>
                                        </p:attrNameLst>
                                      </p:cBhvr>
                                      <p:tavLst>
                                        <p:tav tm="0">
                                          <p:val>
                                            <p:strVal val="4/3*#ppt_w"/>
                                          </p:val>
                                        </p:tav>
                                        <p:tav tm="100000">
                                          <p:val>
                                            <p:strVal val="#ppt_w"/>
                                          </p:val>
                                        </p:tav>
                                      </p:tavLst>
                                    </p:anim>
                                    <p:anim calcmode="lin" valueType="num">
                                      <p:cBhvr>
                                        <p:cTn id="8" dur="500" fill="hold"/>
                                        <p:tgtEl>
                                          <p:spTgt spid="111619">
                                            <p:txEl>
                                              <p:pRg st="0" end="0"/>
                                            </p:txEl>
                                          </p:spTgt>
                                        </p:tgtEl>
                                        <p:attrNameLst>
                                          <p:attrName>ppt_h</p:attrName>
                                        </p:attrNameLst>
                                      </p:cBhvr>
                                      <p:tavLst>
                                        <p:tav tm="0">
                                          <p:val>
                                            <p:strVal val="4/3*#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288" fill="hold" grpId="0" nodeType="clickEffect">
                                  <p:stCondLst>
                                    <p:cond delay="0"/>
                                  </p:stCondLst>
                                  <p:childTnLst>
                                    <p:set>
                                      <p:cBhvr>
                                        <p:cTn id="12" dur="1" fill="hold">
                                          <p:stCondLst>
                                            <p:cond delay="0"/>
                                          </p:stCondLst>
                                        </p:cTn>
                                        <p:tgtEl>
                                          <p:spTgt spid="111619">
                                            <p:txEl>
                                              <p:pRg st="1" end="1"/>
                                            </p:txEl>
                                          </p:spTgt>
                                        </p:tgtEl>
                                        <p:attrNameLst>
                                          <p:attrName>style.visibility</p:attrName>
                                        </p:attrNameLst>
                                      </p:cBhvr>
                                      <p:to>
                                        <p:strVal val="visible"/>
                                      </p:to>
                                    </p:set>
                                    <p:anim calcmode="lin" valueType="num">
                                      <p:cBhvr>
                                        <p:cTn id="13" dur="500" fill="hold"/>
                                        <p:tgtEl>
                                          <p:spTgt spid="111619">
                                            <p:txEl>
                                              <p:pRg st="1" end="1"/>
                                            </p:txEl>
                                          </p:spTgt>
                                        </p:tgtEl>
                                        <p:attrNameLst>
                                          <p:attrName>ppt_w</p:attrName>
                                        </p:attrNameLst>
                                      </p:cBhvr>
                                      <p:tavLst>
                                        <p:tav tm="0">
                                          <p:val>
                                            <p:strVal val="4/3*#ppt_w"/>
                                          </p:val>
                                        </p:tav>
                                        <p:tav tm="100000">
                                          <p:val>
                                            <p:strVal val="#ppt_w"/>
                                          </p:val>
                                        </p:tav>
                                      </p:tavLst>
                                    </p:anim>
                                    <p:anim calcmode="lin" valueType="num">
                                      <p:cBhvr>
                                        <p:cTn id="14" dur="500" fill="hold"/>
                                        <p:tgtEl>
                                          <p:spTgt spid="111619">
                                            <p:txEl>
                                              <p:pRg st="1" end="1"/>
                                            </p:txEl>
                                          </p:spTgt>
                                        </p:tgtEl>
                                        <p:attrNameLst>
                                          <p:attrName>ppt_h</p:attrName>
                                        </p:attrNameLst>
                                      </p:cBhvr>
                                      <p:tavLst>
                                        <p:tav tm="0">
                                          <p:val>
                                            <p:strVal val="4/3*#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288" fill="hold" grpId="0" nodeType="clickEffect">
                                  <p:stCondLst>
                                    <p:cond delay="0"/>
                                  </p:stCondLst>
                                  <p:childTnLst>
                                    <p:set>
                                      <p:cBhvr>
                                        <p:cTn id="18" dur="1" fill="hold">
                                          <p:stCondLst>
                                            <p:cond delay="0"/>
                                          </p:stCondLst>
                                        </p:cTn>
                                        <p:tgtEl>
                                          <p:spTgt spid="111619">
                                            <p:txEl>
                                              <p:pRg st="2" end="2"/>
                                            </p:txEl>
                                          </p:spTgt>
                                        </p:tgtEl>
                                        <p:attrNameLst>
                                          <p:attrName>style.visibility</p:attrName>
                                        </p:attrNameLst>
                                      </p:cBhvr>
                                      <p:to>
                                        <p:strVal val="visible"/>
                                      </p:to>
                                    </p:set>
                                    <p:anim calcmode="lin" valueType="num">
                                      <p:cBhvr>
                                        <p:cTn id="19" dur="500" fill="hold"/>
                                        <p:tgtEl>
                                          <p:spTgt spid="111619">
                                            <p:txEl>
                                              <p:pRg st="2" end="2"/>
                                            </p:txEl>
                                          </p:spTgt>
                                        </p:tgtEl>
                                        <p:attrNameLst>
                                          <p:attrName>ppt_w</p:attrName>
                                        </p:attrNameLst>
                                      </p:cBhvr>
                                      <p:tavLst>
                                        <p:tav tm="0">
                                          <p:val>
                                            <p:strVal val="4/3*#ppt_w"/>
                                          </p:val>
                                        </p:tav>
                                        <p:tav tm="100000">
                                          <p:val>
                                            <p:strVal val="#ppt_w"/>
                                          </p:val>
                                        </p:tav>
                                      </p:tavLst>
                                    </p:anim>
                                    <p:anim calcmode="lin" valueType="num">
                                      <p:cBhvr>
                                        <p:cTn id="20" dur="500" fill="hold"/>
                                        <p:tgtEl>
                                          <p:spTgt spid="111619">
                                            <p:txEl>
                                              <p:pRg st="2" end="2"/>
                                            </p:txEl>
                                          </p:spTgt>
                                        </p:tgtEl>
                                        <p:attrNameLst>
                                          <p:attrName>ppt_h</p:attrName>
                                        </p:attrNameLst>
                                      </p:cBhvr>
                                      <p:tavLst>
                                        <p:tav tm="0">
                                          <p:val>
                                            <p:strVal val="4/3*#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288" fill="hold" grpId="0" nodeType="clickEffect">
                                  <p:stCondLst>
                                    <p:cond delay="0"/>
                                  </p:stCondLst>
                                  <p:childTnLst>
                                    <p:set>
                                      <p:cBhvr>
                                        <p:cTn id="24" dur="1" fill="hold">
                                          <p:stCondLst>
                                            <p:cond delay="0"/>
                                          </p:stCondLst>
                                        </p:cTn>
                                        <p:tgtEl>
                                          <p:spTgt spid="111619">
                                            <p:txEl>
                                              <p:pRg st="3" end="3"/>
                                            </p:txEl>
                                          </p:spTgt>
                                        </p:tgtEl>
                                        <p:attrNameLst>
                                          <p:attrName>style.visibility</p:attrName>
                                        </p:attrNameLst>
                                      </p:cBhvr>
                                      <p:to>
                                        <p:strVal val="visible"/>
                                      </p:to>
                                    </p:set>
                                    <p:anim calcmode="lin" valueType="num">
                                      <p:cBhvr>
                                        <p:cTn id="25" dur="500" fill="hold"/>
                                        <p:tgtEl>
                                          <p:spTgt spid="111619">
                                            <p:txEl>
                                              <p:pRg st="3" end="3"/>
                                            </p:txEl>
                                          </p:spTgt>
                                        </p:tgtEl>
                                        <p:attrNameLst>
                                          <p:attrName>ppt_w</p:attrName>
                                        </p:attrNameLst>
                                      </p:cBhvr>
                                      <p:tavLst>
                                        <p:tav tm="0">
                                          <p:val>
                                            <p:strVal val="4/3*#ppt_w"/>
                                          </p:val>
                                        </p:tav>
                                        <p:tav tm="100000">
                                          <p:val>
                                            <p:strVal val="#ppt_w"/>
                                          </p:val>
                                        </p:tav>
                                      </p:tavLst>
                                    </p:anim>
                                    <p:anim calcmode="lin" valueType="num">
                                      <p:cBhvr>
                                        <p:cTn id="26" dur="500" fill="hold"/>
                                        <p:tgtEl>
                                          <p:spTgt spid="111619">
                                            <p:txEl>
                                              <p:pRg st="3" end="3"/>
                                            </p:txEl>
                                          </p:spTgt>
                                        </p:tgtEl>
                                        <p:attrNameLst>
                                          <p:attrName>ppt_h</p:attrName>
                                        </p:attrNameLst>
                                      </p:cBhvr>
                                      <p:tavLst>
                                        <p:tav tm="0">
                                          <p:val>
                                            <p:strVal val="4/3*#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288" fill="hold" grpId="0" nodeType="clickEffect">
                                  <p:stCondLst>
                                    <p:cond delay="0"/>
                                  </p:stCondLst>
                                  <p:childTnLst>
                                    <p:set>
                                      <p:cBhvr>
                                        <p:cTn id="30" dur="1" fill="hold">
                                          <p:stCondLst>
                                            <p:cond delay="0"/>
                                          </p:stCondLst>
                                        </p:cTn>
                                        <p:tgtEl>
                                          <p:spTgt spid="111619">
                                            <p:txEl>
                                              <p:pRg st="4" end="4"/>
                                            </p:txEl>
                                          </p:spTgt>
                                        </p:tgtEl>
                                        <p:attrNameLst>
                                          <p:attrName>style.visibility</p:attrName>
                                        </p:attrNameLst>
                                      </p:cBhvr>
                                      <p:to>
                                        <p:strVal val="visible"/>
                                      </p:to>
                                    </p:set>
                                    <p:anim calcmode="lin" valueType="num">
                                      <p:cBhvr>
                                        <p:cTn id="31" dur="500" fill="hold"/>
                                        <p:tgtEl>
                                          <p:spTgt spid="111619">
                                            <p:txEl>
                                              <p:pRg st="4" end="4"/>
                                            </p:txEl>
                                          </p:spTgt>
                                        </p:tgtEl>
                                        <p:attrNameLst>
                                          <p:attrName>ppt_w</p:attrName>
                                        </p:attrNameLst>
                                      </p:cBhvr>
                                      <p:tavLst>
                                        <p:tav tm="0">
                                          <p:val>
                                            <p:strVal val="4/3*#ppt_w"/>
                                          </p:val>
                                        </p:tav>
                                        <p:tav tm="100000">
                                          <p:val>
                                            <p:strVal val="#ppt_w"/>
                                          </p:val>
                                        </p:tav>
                                      </p:tavLst>
                                    </p:anim>
                                    <p:anim calcmode="lin" valueType="num">
                                      <p:cBhvr>
                                        <p:cTn id="32" dur="500" fill="hold"/>
                                        <p:tgtEl>
                                          <p:spTgt spid="111619">
                                            <p:txEl>
                                              <p:pRg st="4" end="4"/>
                                            </p:txEl>
                                          </p:spTgt>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9218" name="Object 4"/>
          <p:cNvGraphicFramePr>
            <a:graphicFrameLocks noChangeAspect="1"/>
          </p:cNvGraphicFramePr>
          <p:nvPr/>
        </p:nvGraphicFramePr>
        <p:xfrm>
          <a:off x="0" y="0"/>
          <a:ext cx="1758950" cy="5381625"/>
        </p:xfrm>
        <a:graphic>
          <a:graphicData uri="http://schemas.openxmlformats.org/presentationml/2006/ole">
            <p:oleObj spid="_x0000_s9218" name="Clip" r:id="rId3" imgW="966584" imgH="2934145" progId="">
              <p:embed/>
            </p:oleObj>
          </a:graphicData>
        </a:graphic>
      </p:graphicFrame>
      <p:sp>
        <p:nvSpPr>
          <p:cNvPr id="2" name="Rectangle 2"/>
          <p:cNvSpPr>
            <a:spLocks noGrp="1" noChangeArrowheads="1"/>
          </p:cNvSpPr>
          <p:nvPr>
            <p:ph type="title"/>
          </p:nvPr>
        </p:nvSpPr>
        <p:spPr>
          <a:xfrm>
            <a:off x="228600" y="228600"/>
            <a:ext cx="7772400" cy="1143000"/>
          </a:xfrm>
        </p:spPr>
        <p:txBody>
          <a:bodyPr/>
          <a:lstStyle/>
          <a:p>
            <a:pPr eaLnBrk="1" fontAlgn="auto" hangingPunct="1">
              <a:spcAft>
                <a:spcPts val="0"/>
              </a:spcAft>
              <a:defRPr/>
            </a:pPr>
            <a:r>
              <a:rPr lang="en-US" b="1" smtClean="0">
                <a:solidFill>
                  <a:schemeClr val="accent1"/>
                </a:solidFill>
                <a:ea typeface="+mj-ea"/>
                <a:cs typeface="+mj-cs"/>
              </a:rPr>
              <a:t>LEARNING OBJECTIVES</a:t>
            </a:r>
            <a:endParaRPr lang="en-US" smtClean="0">
              <a:solidFill>
                <a:schemeClr val="tx2">
                  <a:satMod val="200000"/>
                </a:schemeClr>
              </a:solidFill>
              <a:ea typeface="+mj-ea"/>
              <a:cs typeface="+mj-cs"/>
            </a:endParaRPr>
          </a:p>
        </p:txBody>
      </p:sp>
      <p:sp>
        <p:nvSpPr>
          <p:cNvPr id="9219" name="Rectangle 3"/>
          <p:cNvSpPr>
            <a:spLocks noGrp="1" noChangeArrowheads="1"/>
          </p:cNvSpPr>
          <p:nvPr>
            <p:ph idx="1"/>
          </p:nvPr>
        </p:nvSpPr>
        <p:spPr>
          <a:xfrm>
            <a:off x="0" y="1295400"/>
            <a:ext cx="8458200" cy="5334000"/>
          </a:xfrm>
        </p:spPr>
        <p:txBody>
          <a:bodyPr/>
          <a:lstStyle/>
          <a:p>
            <a:pPr lvl="2" eaLnBrk="1" hangingPunct="1">
              <a:buClr>
                <a:srgbClr val="CC00FF"/>
              </a:buClr>
              <a:buFont typeface="Wingdings" pitchFamily="2" charset="2"/>
              <a:buChar char="u"/>
            </a:pPr>
            <a:r>
              <a:rPr lang="id-ID" sz="2800" noProof="1" smtClean="0">
                <a:solidFill>
                  <a:srgbClr val="99FF33"/>
                </a:solidFill>
                <a:ea typeface="ＭＳ Ｐゴシック" pitchFamily="34" charset="-128"/>
              </a:rPr>
              <a:t>Memahami organisasi pelayanan kesehatan sebagai suatu sistem dan para manajer di dalamnya</a:t>
            </a:r>
          </a:p>
          <a:p>
            <a:pPr lvl="2" eaLnBrk="1" hangingPunct="1">
              <a:buClr>
                <a:srgbClr val="CC00FF"/>
              </a:buClr>
              <a:buFont typeface="Wingdings" pitchFamily="2" charset="2"/>
              <a:buChar char="u"/>
            </a:pPr>
            <a:r>
              <a:rPr lang="id-ID" sz="2800" noProof="1" smtClean="0">
                <a:solidFill>
                  <a:srgbClr val="99FF33"/>
                </a:solidFill>
                <a:ea typeface="ＭＳ Ｐゴシック" pitchFamily="34" charset="-128"/>
              </a:rPr>
              <a:t>Memahami aspek manusia dalam melakukan perencanaan, pengorganisasian, pelaksanaan dan pengendalian upaya kesehatan;</a:t>
            </a:r>
          </a:p>
          <a:p>
            <a:pPr lvl="2" eaLnBrk="1" hangingPunct="1">
              <a:buClr>
                <a:srgbClr val="CC00FF"/>
              </a:buClr>
              <a:buFont typeface="Wingdings" pitchFamily="2" charset="2"/>
              <a:buChar char="u"/>
            </a:pPr>
            <a:r>
              <a:rPr lang="id-ID" sz="2800" noProof="1" smtClean="0">
                <a:solidFill>
                  <a:srgbClr val="99FF33"/>
                </a:solidFill>
                <a:ea typeface="ＭＳ Ｐゴシック" pitchFamily="34" charset="-128"/>
              </a:rPr>
              <a:t>Memahami berbagai isu dalam pelaksanaan program.</a:t>
            </a:r>
          </a:p>
          <a:p>
            <a:pPr lvl="2" eaLnBrk="1" hangingPunct="1">
              <a:buClr>
                <a:srgbClr val="CC00FF"/>
              </a:buClr>
              <a:buFont typeface="Wingdings" pitchFamily="2" charset="2"/>
              <a:buChar char="u"/>
            </a:pPr>
            <a:r>
              <a:rPr lang="id-ID" sz="2800" noProof="1" smtClean="0">
                <a:solidFill>
                  <a:srgbClr val="99FF33"/>
                </a:solidFill>
                <a:ea typeface="ＭＳ Ｐゴシック" pitchFamily="34" charset="-128"/>
              </a:rPr>
              <a:t>Memahami kebutuhan strategis agar lembaga pelayanan dapat hidup dan berkembang</a:t>
            </a:r>
            <a:r>
              <a:rPr lang="id-ID" noProof="1" smtClean="0">
                <a:solidFill>
                  <a:srgbClr val="99FF33"/>
                </a:solidFill>
                <a:ea typeface="ＭＳ Ｐゴシック" pitchFamily="34" charset="-128"/>
              </a:rPr>
              <a:t>.</a:t>
            </a:r>
          </a:p>
          <a:p>
            <a:pPr eaLnBrk="1" hangingPunct="1">
              <a:buClr>
                <a:srgbClr val="CC00FF"/>
              </a:buClr>
              <a:buFont typeface="Wingdings" pitchFamily="2" charset="2"/>
              <a:buNone/>
            </a:pPr>
            <a:endParaRPr lang="en-US" smtClean="0">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2" fill="hold" grpId="0" nodeType="clickEffect">
                                  <p:stCondLst>
                                    <p:cond delay="0"/>
                                  </p:stCondLst>
                                  <p:iterate type="wd">
                                    <p:tmPct val="100000"/>
                                  </p:iterate>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slide(fromRight)">
                                      <p:cBhvr>
                                        <p:cTn id="12" dur="300"/>
                                        <p:tgtEl>
                                          <p:spTgt spid="9219">
                                            <p:txEl>
                                              <p:pRg st="0" end="0"/>
                                            </p:txEl>
                                          </p:spTgt>
                                        </p:tgtEl>
                                      </p:cBhvr>
                                    </p:animEffect>
                                  </p:childTnLst>
                                </p:cTn>
                              </p:par>
                              <p:par>
                                <p:cTn id="13" presetID="12" presetClass="entr" presetSubtype="2" fill="hold" grpId="0" nodeType="withEffect">
                                  <p:stCondLst>
                                    <p:cond delay="0"/>
                                  </p:stCondLst>
                                  <p:iterate type="wd">
                                    <p:tmPct val="100000"/>
                                  </p:iterate>
                                  <p:childTnLst>
                                    <p:set>
                                      <p:cBhvr>
                                        <p:cTn id="14" dur="1" fill="hold">
                                          <p:stCondLst>
                                            <p:cond delay="0"/>
                                          </p:stCondLst>
                                        </p:cTn>
                                        <p:tgtEl>
                                          <p:spTgt spid="9219">
                                            <p:txEl>
                                              <p:pRg st="1" end="1"/>
                                            </p:txEl>
                                          </p:spTgt>
                                        </p:tgtEl>
                                        <p:attrNameLst>
                                          <p:attrName>style.visibility</p:attrName>
                                        </p:attrNameLst>
                                      </p:cBhvr>
                                      <p:to>
                                        <p:strVal val="visible"/>
                                      </p:to>
                                    </p:set>
                                    <p:animEffect transition="in" filter="slide(fromRight)">
                                      <p:cBhvr>
                                        <p:cTn id="15" dur="300"/>
                                        <p:tgtEl>
                                          <p:spTgt spid="9219">
                                            <p:txEl>
                                              <p:pRg st="1" end="1"/>
                                            </p:txEl>
                                          </p:spTgt>
                                        </p:tgtEl>
                                      </p:cBhvr>
                                    </p:animEffect>
                                  </p:childTnLst>
                                </p:cTn>
                              </p:par>
                              <p:par>
                                <p:cTn id="16" presetID="12" presetClass="entr" presetSubtype="2" fill="hold" grpId="0" nodeType="withEffect">
                                  <p:stCondLst>
                                    <p:cond delay="0"/>
                                  </p:stCondLst>
                                  <p:iterate type="wd">
                                    <p:tmPct val="100000"/>
                                  </p:iterate>
                                  <p:childTnLst>
                                    <p:set>
                                      <p:cBhvr>
                                        <p:cTn id="17" dur="1" fill="hold">
                                          <p:stCondLst>
                                            <p:cond delay="0"/>
                                          </p:stCondLst>
                                        </p:cTn>
                                        <p:tgtEl>
                                          <p:spTgt spid="9219">
                                            <p:txEl>
                                              <p:pRg st="2" end="2"/>
                                            </p:txEl>
                                          </p:spTgt>
                                        </p:tgtEl>
                                        <p:attrNameLst>
                                          <p:attrName>style.visibility</p:attrName>
                                        </p:attrNameLst>
                                      </p:cBhvr>
                                      <p:to>
                                        <p:strVal val="visible"/>
                                      </p:to>
                                    </p:set>
                                    <p:animEffect transition="in" filter="slide(fromRight)">
                                      <p:cBhvr>
                                        <p:cTn id="18" dur="300"/>
                                        <p:tgtEl>
                                          <p:spTgt spid="9219">
                                            <p:txEl>
                                              <p:pRg st="2" end="2"/>
                                            </p:txEl>
                                          </p:spTgt>
                                        </p:tgtEl>
                                      </p:cBhvr>
                                    </p:animEffect>
                                  </p:childTnLst>
                                </p:cTn>
                              </p:par>
                              <p:par>
                                <p:cTn id="19" presetID="12" presetClass="entr" presetSubtype="2" fill="hold" grpId="0" nodeType="withEffect">
                                  <p:stCondLst>
                                    <p:cond delay="0"/>
                                  </p:stCondLst>
                                  <p:iterate type="wd">
                                    <p:tmPct val="100000"/>
                                  </p:iterate>
                                  <p:childTnLst>
                                    <p:set>
                                      <p:cBhvr>
                                        <p:cTn id="20" dur="1" fill="hold">
                                          <p:stCondLst>
                                            <p:cond delay="0"/>
                                          </p:stCondLst>
                                        </p:cTn>
                                        <p:tgtEl>
                                          <p:spTgt spid="9219">
                                            <p:txEl>
                                              <p:pRg st="3" end="3"/>
                                            </p:txEl>
                                          </p:spTgt>
                                        </p:tgtEl>
                                        <p:attrNameLst>
                                          <p:attrName>style.visibility</p:attrName>
                                        </p:attrNameLst>
                                      </p:cBhvr>
                                      <p:to>
                                        <p:strVal val="visible"/>
                                      </p:to>
                                    </p:set>
                                    <p:animEffect transition="in" filter="slide(fromRight)">
                                      <p:cBhvr>
                                        <p:cTn id="21" dur="300"/>
                                        <p:tgtEl>
                                          <p:spTgt spid="9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921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12645" name="Object 5"/>
          <p:cNvGraphicFramePr>
            <a:graphicFrameLocks noChangeAspect="1"/>
          </p:cNvGraphicFramePr>
          <p:nvPr/>
        </p:nvGraphicFramePr>
        <p:xfrm>
          <a:off x="4864100" y="2057400"/>
          <a:ext cx="3746500" cy="2667000"/>
        </p:xfrm>
        <a:graphic>
          <a:graphicData uri="http://schemas.openxmlformats.org/presentationml/2006/ole">
            <p:oleObj spid="_x0000_s27650" name="Clip" r:id="rId3" imgW="5767388" imgH="4106863" progId="">
              <p:embed/>
            </p:oleObj>
          </a:graphicData>
        </a:graphic>
      </p:graphicFrame>
      <p:sp>
        <p:nvSpPr>
          <p:cNvPr id="112642" name="Rectangle 2"/>
          <p:cNvSpPr>
            <a:spLocks noGrp="1" noChangeArrowheads="1"/>
          </p:cNvSpPr>
          <p:nvPr>
            <p:ph type="title"/>
          </p:nvPr>
        </p:nvSpPr>
        <p:spPr>
          <a:xfrm>
            <a:off x="838200" y="3962400"/>
            <a:ext cx="7772400" cy="2133600"/>
          </a:xfrm>
        </p:spPr>
        <p:txBody>
          <a:bodyPr/>
          <a:lstStyle/>
          <a:p>
            <a:pPr eaLnBrk="1" fontAlgn="auto" hangingPunct="1">
              <a:spcAft>
                <a:spcPts val="0"/>
              </a:spcAft>
              <a:defRPr/>
            </a:pPr>
            <a:r>
              <a:rPr lang="en-US" smtClean="0">
                <a:solidFill>
                  <a:srgbClr val="FF9933"/>
                </a:solidFill>
                <a:ea typeface="+mj-ea"/>
                <a:cs typeface="+mj-cs"/>
              </a:rPr>
              <a:t>Coordination </a:t>
            </a:r>
            <a:br>
              <a:rPr lang="en-US" smtClean="0">
                <a:solidFill>
                  <a:srgbClr val="FF9933"/>
                </a:solidFill>
                <a:ea typeface="+mj-ea"/>
                <a:cs typeface="+mj-cs"/>
              </a:rPr>
            </a:br>
            <a:r>
              <a:rPr lang="en-US" smtClean="0">
                <a:solidFill>
                  <a:srgbClr val="FF9933"/>
                </a:solidFill>
                <a:ea typeface="+mj-ea"/>
                <a:cs typeface="+mj-cs"/>
              </a:rPr>
              <a:t>and </a:t>
            </a:r>
            <a:br>
              <a:rPr lang="en-US" smtClean="0">
                <a:solidFill>
                  <a:srgbClr val="FF9933"/>
                </a:solidFill>
                <a:ea typeface="+mj-ea"/>
                <a:cs typeface="+mj-cs"/>
              </a:rPr>
            </a:br>
            <a:r>
              <a:rPr lang="en-US" smtClean="0">
                <a:solidFill>
                  <a:srgbClr val="FF9933"/>
                </a:solidFill>
                <a:ea typeface="+mj-ea"/>
                <a:cs typeface="+mj-cs"/>
              </a:rPr>
              <a:t>Communication</a:t>
            </a:r>
            <a:endParaRPr lang="en-US" smtClean="0">
              <a:solidFill>
                <a:schemeClr val="tx2">
                  <a:satMod val="200000"/>
                </a:schemeClr>
              </a:solidFill>
              <a:ea typeface="+mj-ea"/>
              <a:cs typeface="+mj-cs"/>
            </a:endParaRPr>
          </a:p>
        </p:txBody>
      </p:sp>
      <p:sp>
        <p:nvSpPr>
          <p:cNvPr id="112643" name="WordArt 3"/>
          <p:cNvSpPr>
            <a:spLocks noChangeArrowheads="1" noChangeShapeType="1" noTextEdit="1"/>
          </p:cNvSpPr>
          <p:nvPr/>
        </p:nvSpPr>
        <p:spPr bwMode="auto">
          <a:xfrm>
            <a:off x="2286000" y="0"/>
            <a:ext cx="4038600" cy="2657475"/>
          </a:xfrm>
          <a:prstGeom prst="rect">
            <a:avLst/>
          </a:prstGeom>
        </p:spPr>
        <p:txBody>
          <a:bodyPr wrap="none" fromWordArt="1">
            <a:prstTxWarp prst="textSlantUp">
              <a:avLst>
                <a:gd name="adj" fmla="val 37394"/>
              </a:avLst>
            </a:prstTxWarp>
          </a:bodyPr>
          <a:lstStyle/>
          <a:p>
            <a:pPr algn="ctr"/>
            <a:r>
              <a:rPr lang="id-ID"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4997"/>
                    </a:srgbClr>
                  </a:outerShdw>
                </a:effectLst>
                <a:latin typeface="Impact"/>
              </a:rPr>
              <a:t>Chapter 8</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12643"/>
                                        </p:tgtEl>
                                        <p:attrNameLst>
                                          <p:attrName>style.visibility</p:attrName>
                                        </p:attrNameLst>
                                      </p:cBhvr>
                                      <p:to>
                                        <p:strVal val="visible"/>
                                      </p:to>
                                    </p:set>
                                    <p:anim calcmode="lin" valueType="num">
                                      <p:cBhvr>
                                        <p:cTn id="7" dur="1000" fill="hold"/>
                                        <p:tgtEl>
                                          <p:spTgt spid="112643"/>
                                        </p:tgtEl>
                                        <p:attrNameLst>
                                          <p:attrName>ppt_w</p:attrName>
                                        </p:attrNameLst>
                                      </p:cBhvr>
                                      <p:tavLst>
                                        <p:tav tm="0">
                                          <p:val>
                                            <p:fltVal val="0"/>
                                          </p:val>
                                        </p:tav>
                                        <p:tav tm="100000">
                                          <p:val>
                                            <p:strVal val="#ppt_w"/>
                                          </p:val>
                                        </p:tav>
                                      </p:tavLst>
                                    </p:anim>
                                    <p:anim calcmode="lin" valueType="num">
                                      <p:cBhvr>
                                        <p:cTn id="8" dur="1000" fill="hold"/>
                                        <p:tgtEl>
                                          <p:spTgt spid="112643"/>
                                        </p:tgtEl>
                                        <p:attrNameLst>
                                          <p:attrName>ppt_h</p:attrName>
                                        </p:attrNameLst>
                                      </p:cBhvr>
                                      <p:tavLst>
                                        <p:tav tm="0">
                                          <p:val>
                                            <p:fltVal val="0"/>
                                          </p:val>
                                        </p:tav>
                                        <p:tav tm="100000">
                                          <p:val>
                                            <p:strVal val="#ppt_h"/>
                                          </p:val>
                                        </p:tav>
                                      </p:tavLst>
                                    </p:anim>
                                    <p:anim calcmode="lin" valueType="num">
                                      <p:cBhvr>
                                        <p:cTn id="9" dur="1000" fill="hold"/>
                                        <p:tgtEl>
                                          <p:spTgt spid="11264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1264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288" fill="hold" nodeType="clickEffect">
                                  <p:stCondLst>
                                    <p:cond delay="0"/>
                                  </p:stCondLst>
                                  <p:childTnLst>
                                    <p:set>
                                      <p:cBhvr>
                                        <p:cTn id="14" dur="1" fill="hold">
                                          <p:stCondLst>
                                            <p:cond delay="0"/>
                                          </p:stCondLst>
                                        </p:cTn>
                                        <p:tgtEl>
                                          <p:spTgt spid="112645"/>
                                        </p:tgtEl>
                                        <p:attrNameLst>
                                          <p:attrName>style.visibility</p:attrName>
                                        </p:attrNameLst>
                                      </p:cBhvr>
                                      <p:to>
                                        <p:strVal val="visible"/>
                                      </p:to>
                                    </p:set>
                                    <p:anim calcmode="lin" valueType="num">
                                      <p:cBhvr>
                                        <p:cTn id="15" dur="500" fill="hold"/>
                                        <p:tgtEl>
                                          <p:spTgt spid="112645"/>
                                        </p:tgtEl>
                                        <p:attrNameLst>
                                          <p:attrName>ppt_w</p:attrName>
                                        </p:attrNameLst>
                                      </p:cBhvr>
                                      <p:tavLst>
                                        <p:tav tm="0">
                                          <p:val>
                                            <p:strVal val="4/3*#ppt_w"/>
                                          </p:val>
                                        </p:tav>
                                        <p:tav tm="100000">
                                          <p:val>
                                            <p:strVal val="#ppt_w"/>
                                          </p:val>
                                        </p:tav>
                                      </p:tavLst>
                                    </p:anim>
                                    <p:anim calcmode="lin" valueType="num">
                                      <p:cBhvr>
                                        <p:cTn id="16" dur="500" fill="hold"/>
                                        <p:tgtEl>
                                          <p:spTgt spid="112645"/>
                                        </p:tgtEl>
                                        <p:attrNameLst>
                                          <p:attrName>ppt_h</p:attrName>
                                        </p:attrNameLst>
                                      </p:cBhvr>
                                      <p:tavLst>
                                        <p:tav tm="0">
                                          <p:val>
                                            <p:strVal val="4/3*#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9" presetClass="entr" presetSubtype="10" fill="hold" grpId="0" nodeType="clickEffect">
                                  <p:stCondLst>
                                    <p:cond delay="0"/>
                                  </p:stCondLst>
                                  <p:iterate type="wd">
                                    <p:tmPct val="100000"/>
                                  </p:iterate>
                                  <p:childTnLst>
                                    <p:set>
                                      <p:cBhvr>
                                        <p:cTn id="20" dur="1" fill="hold">
                                          <p:stCondLst>
                                            <p:cond delay="0"/>
                                          </p:stCondLst>
                                        </p:cTn>
                                        <p:tgtEl>
                                          <p:spTgt spid="112642"/>
                                        </p:tgtEl>
                                        <p:attrNameLst>
                                          <p:attrName>style.visibility</p:attrName>
                                        </p:attrNameLst>
                                      </p:cBhvr>
                                      <p:to>
                                        <p:strVal val="visible"/>
                                      </p:to>
                                    </p:set>
                                    <p:anim calcmode="lin" valueType="num">
                                      <p:cBhvr>
                                        <p:cTn id="21" dur="1000" fill="hold"/>
                                        <p:tgtEl>
                                          <p:spTgt spid="112642"/>
                                        </p:tgtEl>
                                        <p:attrNameLst>
                                          <p:attrName>ppt_w</p:attrName>
                                        </p:attrNameLst>
                                      </p:cBhvr>
                                      <p:tavLst>
                                        <p:tav tm="0" fmla="#ppt_w*sin(2.5*pi*$)">
                                          <p:val>
                                            <p:fltVal val="0"/>
                                          </p:val>
                                        </p:tav>
                                        <p:tav tm="100000">
                                          <p:val>
                                            <p:fltVal val="1"/>
                                          </p:val>
                                        </p:tav>
                                      </p:tavLst>
                                    </p:anim>
                                    <p:anim calcmode="lin" valueType="num">
                                      <p:cBhvr>
                                        <p:cTn id="22" dur="1000" fill="hold"/>
                                        <p:tgtEl>
                                          <p:spTgt spid="11264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2" grpId="0" autoUpdateAnimBg="0"/>
      <p:bldP spid="112643"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381000" y="0"/>
            <a:ext cx="7772400" cy="685800"/>
          </a:xfrm>
        </p:spPr>
        <p:txBody>
          <a:bodyPr/>
          <a:lstStyle/>
          <a:p>
            <a:pPr eaLnBrk="1" fontAlgn="auto" hangingPunct="1">
              <a:spcAft>
                <a:spcPts val="0"/>
              </a:spcAft>
              <a:defRPr/>
            </a:pPr>
            <a:r>
              <a:rPr lang="en-US" smtClean="0">
                <a:solidFill>
                  <a:srgbClr val="00FF00"/>
                </a:solidFill>
                <a:ea typeface="+mj-ea"/>
                <a:cs typeface="+mj-cs"/>
              </a:rPr>
              <a:t>Learning Objectives</a:t>
            </a:r>
            <a:endParaRPr lang="en-US" smtClean="0">
              <a:solidFill>
                <a:schemeClr val="tx2">
                  <a:satMod val="200000"/>
                </a:schemeClr>
              </a:solidFill>
              <a:ea typeface="+mj-ea"/>
              <a:cs typeface="+mj-cs"/>
            </a:endParaRPr>
          </a:p>
        </p:txBody>
      </p:sp>
      <p:sp>
        <p:nvSpPr>
          <p:cNvPr id="113667" name="Rectangle 3"/>
          <p:cNvSpPr>
            <a:spLocks noGrp="1" noChangeArrowheads="1"/>
          </p:cNvSpPr>
          <p:nvPr>
            <p:ph idx="1"/>
          </p:nvPr>
        </p:nvSpPr>
        <p:spPr>
          <a:xfrm>
            <a:off x="685800" y="685800"/>
            <a:ext cx="7772400" cy="6172200"/>
          </a:xfrm>
        </p:spPr>
        <p:txBody>
          <a:bodyPr>
            <a:normAutofit lnSpcReduction="10000"/>
          </a:bodyPr>
          <a:lstStyle/>
          <a:p>
            <a:pPr marL="411480" eaLnBrk="1" fontAlgn="auto" hangingPunct="1">
              <a:spcAft>
                <a:spcPts val="0"/>
              </a:spcAft>
              <a:buFont typeface="Wingdings"/>
              <a:buChar char=""/>
              <a:defRPr/>
            </a:pPr>
            <a:r>
              <a:rPr lang="en-US" sz="2000" smtClean="0">
                <a:solidFill>
                  <a:srgbClr val="FFFF00"/>
                </a:solidFill>
                <a:ea typeface="+mn-ea"/>
                <a:cs typeface="+mn-cs"/>
              </a:rPr>
              <a:t>Differentiate between pooled, sequential, and reciprocal interdependence.</a:t>
            </a:r>
          </a:p>
          <a:p>
            <a:pPr marL="411480" eaLnBrk="1" fontAlgn="auto" hangingPunct="1">
              <a:spcAft>
                <a:spcPts val="0"/>
              </a:spcAft>
              <a:buFont typeface="Wingdings"/>
              <a:buChar char=""/>
              <a:defRPr/>
            </a:pPr>
            <a:r>
              <a:rPr lang="en-US" sz="2000" smtClean="0">
                <a:solidFill>
                  <a:srgbClr val="FFFF00"/>
                </a:solidFill>
                <a:ea typeface="+mn-ea"/>
                <a:cs typeface="+mn-cs"/>
              </a:rPr>
              <a:t>Differentiate between intraorganizational coordination and interorganizational coordination.</a:t>
            </a:r>
          </a:p>
          <a:p>
            <a:pPr marL="411480" eaLnBrk="1" fontAlgn="auto" hangingPunct="1">
              <a:spcAft>
                <a:spcPts val="0"/>
              </a:spcAft>
              <a:buFont typeface="Wingdings"/>
              <a:buChar char=""/>
              <a:defRPr/>
            </a:pPr>
            <a:r>
              <a:rPr lang="en-US" sz="2000" smtClean="0">
                <a:solidFill>
                  <a:srgbClr val="FFFF00"/>
                </a:solidFill>
                <a:ea typeface="+mn-ea"/>
                <a:cs typeface="+mn-cs"/>
              </a:rPr>
              <a:t>Discuss a variety of coordination mechanisms used in intraorganizational settings.</a:t>
            </a:r>
          </a:p>
          <a:p>
            <a:pPr marL="411480" eaLnBrk="1" fontAlgn="auto" hangingPunct="1">
              <a:spcAft>
                <a:spcPts val="0"/>
              </a:spcAft>
              <a:buFont typeface="Wingdings"/>
              <a:buChar char=""/>
              <a:defRPr/>
            </a:pPr>
            <a:r>
              <a:rPr lang="en-US" sz="2000" smtClean="0">
                <a:solidFill>
                  <a:srgbClr val="FFFF00"/>
                </a:solidFill>
                <a:ea typeface="+mn-ea"/>
                <a:cs typeface="+mn-cs"/>
              </a:rPr>
              <a:t>Consider the aplication of the intraorganizational coordinating mechanisms to a given situation using the contigency approach.</a:t>
            </a:r>
          </a:p>
          <a:p>
            <a:pPr marL="411480" eaLnBrk="1" fontAlgn="auto" hangingPunct="1">
              <a:spcAft>
                <a:spcPts val="0"/>
              </a:spcAft>
              <a:buFont typeface="Wingdings"/>
              <a:buChar char=""/>
              <a:defRPr/>
            </a:pPr>
            <a:r>
              <a:rPr lang="en-US" sz="2000" smtClean="0">
                <a:solidFill>
                  <a:srgbClr val="FFFF00"/>
                </a:solidFill>
                <a:ea typeface="+mn-ea"/>
                <a:cs typeface="+mn-cs"/>
              </a:rPr>
              <a:t>Discuss the three major types of transactions used in interorganizational coordination.</a:t>
            </a:r>
          </a:p>
          <a:p>
            <a:pPr marL="411480" eaLnBrk="1" fontAlgn="auto" hangingPunct="1">
              <a:spcAft>
                <a:spcPts val="0"/>
              </a:spcAft>
              <a:buFont typeface="Wingdings"/>
              <a:buChar char=""/>
              <a:defRPr/>
            </a:pPr>
            <a:r>
              <a:rPr lang="en-US" sz="2000" smtClean="0">
                <a:solidFill>
                  <a:srgbClr val="FFFF00"/>
                </a:solidFill>
                <a:ea typeface="+mn-ea"/>
                <a:cs typeface="+mn-cs"/>
              </a:rPr>
              <a:t>Discuss the management of interorganizational linkages.</a:t>
            </a:r>
          </a:p>
          <a:p>
            <a:pPr marL="411480" eaLnBrk="1" fontAlgn="auto" hangingPunct="1">
              <a:spcAft>
                <a:spcPts val="0"/>
              </a:spcAft>
              <a:buFont typeface="Wingdings"/>
              <a:buChar char=""/>
              <a:defRPr/>
            </a:pPr>
            <a:r>
              <a:rPr lang="en-US" sz="2000" smtClean="0">
                <a:solidFill>
                  <a:srgbClr val="FFFF00"/>
                </a:solidFill>
                <a:ea typeface="+mn-ea"/>
                <a:cs typeface="+mn-cs"/>
              </a:rPr>
              <a:t>Describe the elements of effective communications</a:t>
            </a:r>
          </a:p>
          <a:p>
            <a:pPr marL="411480" eaLnBrk="1" fontAlgn="auto" hangingPunct="1">
              <a:spcAft>
                <a:spcPts val="0"/>
              </a:spcAft>
              <a:buFont typeface="Wingdings"/>
              <a:buChar char=""/>
              <a:defRPr/>
            </a:pPr>
            <a:r>
              <a:rPr lang="en-US" sz="2000" smtClean="0">
                <a:solidFill>
                  <a:srgbClr val="FFFF00"/>
                </a:solidFill>
                <a:ea typeface="+mn-ea"/>
                <a:cs typeface="+mn-cs"/>
              </a:rPr>
              <a:t>Discuss the technical mechanism of communication.</a:t>
            </a:r>
          </a:p>
          <a:p>
            <a:pPr marL="411480" eaLnBrk="1" fontAlgn="auto" hangingPunct="1">
              <a:spcAft>
                <a:spcPts val="0"/>
              </a:spcAft>
              <a:buFont typeface="Wingdings"/>
              <a:buChar char=""/>
              <a:defRPr/>
            </a:pPr>
            <a:r>
              <a:rPr lang="en-US" sz="2000" smtClean="0">
                <a:solidFill>
                  <a:srgbClr val="FFFF00"/>
                </a:solidFill>
                <a:ea typeface="+mn-ea"/>
                <a:cs typeface="+mn-cs"/>
              </a:rPr>
              <a:t>Discuss the barriers to communication</a:t>
            </a:r>
          </a:p>
          <a:p>
            <a:pPr marL="411480" eaLnBrk="1" fontAlgn="auto" hangingPunct="1">
              <a:spcAft>
                <a:spcPts val="0"/>
              </a:spcAft>
              <a:buFont typeface="Wingdings"/>
              <a:buChar char=""/>
              <a:defRPr/>
            </a:pPr>
            <a:r>
              <a:rPr lang="en-US" sz="2000" smtClean="0">
                <a:solidFill>
                  <a:srgbClr val="FFFF00"/>
                </a:solidFill>
                <a:ea typeface="+mn-ea"/>
                <a:cs typeface="+mn-cs"/>
              </a:rPr>
              <a:t>Describe the flow of intraorganizational communication.</a:t>
            </a:r>
          </a:p>
          <a:p>
            <a:pPr marL="411480" eaLnBrk="1" fontAlgn="auto" hangingPunct="1">
              <a:spcAft>
                <a:spcPts val="0"/>
              </a:spcAft>
              <a:buFont typeface="Wingdings"/>
              <a:buChar char=""/>
              <a:defRPr/>
            </a:pPr>
            <a:r>
              <a:rPr lang="en-US" sz="2000" smtClean="0">
                <a:solidFill>
                  <a:srgbClr val="FFFF00"/>
                </a:solidFill>
                <a:ea typeface="+mn-ea"/>
                <a:cs typeface="+mn-cs"/>
              </a:rPr>
              <a:t>Describe the flow of interorganizational communication</a:t>
            </a:r>
          </a:p>
          <a:p>
            <a:pPr marL="411480" eaLnBrk="1" fontAlgn="auto" hangingPunct="1">
              <a:spcAft>
                <a:spcPts val="0"/>
              </a:spcAft>
              <a:buFont typeface="Wingdings"/>
              <a:buChar char=""/>
              <a:defRPr/>
            </a:pPr>
            <a:r>
              <a:rPr lang="en-US" sz="2000" smtClean="0">
                <a:solidFill>
                  <a:srgbClr val="FFFF00"/>
                </a:solidFill>
                <a:ea typeface="+mn-ea"/>
                <a:cs typeface="+mn-cs"/>
              </a:rPr>
              <a:t>Discuss the special case of communication between units of a system.</a:t>
            </a:r>
          </a:p>
          <a:p>
            <a:pPr marL="411480" eaLnBrk="1" fontAlgn="auto" hangingPunct="1">
              <a:spcAft>
                <a:spcPts val="0"/>
              </a:spcAft>
              <a:buFont typeface="Wingdings"/>
              <a:buChar char=""/>
              <a:defRPr/>
            </a:pPr>
            <a:endParaRPr lang="en-US" smtClean="0">
              <a:ea typeface="+mn-ea"/>
              <a:cs typeface="+mn-cs"/>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anim calcmode="lin" valueType="num">
                                      <p:cBhvr>
                                        <p:cTn id="7" dur="500" fill="hold"/>
                                        <p:tgtEl>
                                          <p:spTgt spid="1136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1366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13667">
                                            <p:txEl>
                                              <p:pRg st="1" end="1"/>
                                            </p:txEl>
                                          </p:spTgt>
                                        </p:tgtEl>
                                        <p:attrNameLst>
                                          <p:attrName>style.visibility</p:attrName>
                                        </p:attrNameLst>
                                      </p:cBhvr>
                                      <p:to>
                                        <p:strVal val="visible"/>
                                      </p:to>
                                    </p:set>
                                    <p:anim calcmode="lin" valueType="num">
                                      <p:cBhvr>
                                        <p:cTn id="13" dur="500" fill="hold"/>
                                        <p:tgtEl>
                                          <p:spTgt spid="11366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1366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13667">
                                            <p:txEl>
                                              <p:pRg st="2" end="2"/>
                                            </p:txEl>
                                          </p:spTgt>
                                        </p:tgtEl>
                                        <p:attrNameLst>
                                          <p:attrName>style.visibility</p:attrName>
                                        </p:attrNameLst>
                                      </p:cBhvr>
                                      <p:to>
                                        <p:strVal val="visible"/>
                                      </p:to>
                                    </p:set>
                                    <p:anim calcmode="lin" valueType="num">
                                      <p:cBhvr>
                                        <p:cTn id="19" dur="500" fill="hold"/>
                                        <p:tgtEl>
                                          <p:spTgt spid="11366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1366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13667">
                                            <p:txEl>
                                              <p:pRg st="3" end="3"/>
                                            </p:txEl>
                                          </p:spTgt>
                                        </p:tgtEl>
                                        <p:attrNameLst>
                                          <p:attrName>style.visibility</p:attrName>
                                        </p:attrNameLst>
                                      </p:cBhvr>
                                      <p:to>
                                        <p:strVal val="visible"/>
                                      </p:to>
                                    </p:set>
                                    <p:anim calcmode="lin" valueType="num">
                                      <p:cBhvr>
                                        <p:cTn id="25" dur="500" fill="hold"/>
                                        <p:tgtEl>
                                          <p:spTgt spid="113667">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113667">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13667">
                                            <p:txEl>
                                              <p:pRg st="4" end="4"/>
                                            </p:txEl>
                                          </p:spTgt>
                                        </p:tgtEl>
                                        <p:attrNameLst>
                                          <p:attrName>style.visibility</p:attrName>
                                        </p:attrNameLst>
                                      </p:cBhvr>
                                      <p:to>
                                        <p:strVal val="visible"/>
                                      </p:to>
                                    </p:set>
                                    <p:anim calcmode="lin" valueType="num">
                                      <p:cBhvr>
                                        <p:cTn id="31" dur="500" fill="hold"/>
                                        <p:tgtEl>
                                          <p:spTgt spid="113667">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113667">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13667">
                                            <p:txEl>
                                              <p:pRg st="5" end="5"/>
                                            </p:txEl>
                                          </p:spTgt>
                                        </p:tgtEl>
                                        <p:attrNameLst>
                                          <p:attrName>style.visibility</p:attrName>
                                        </p:attrNameLst>
                                      </p:cBhvr>
                                      <p:to>
                                        <p:strVal val="visible"/>
                                      </p:to>
                                    </p:set>
                                    <p:anim calcmode="lin" valueType="num">
                                      <p:cBhvr>
                                        <p:cTn id="37" dur="500" fill="hold"/>
                                        <p:tgtEl>
                                          <p:spTgt spid="113667">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113667">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113667">
                                            <p:txEl>
                                              <p:pRg st="6" end="6"/>
                                            </p:txEl>
                                          </p:spTgt>
                                        </p:tgtEl>
                                        <p:attrNameLst>
                                          <p:attrName>style.visibility</p:attrName>
                                        </p:attrNameLst>
                                      </p:cBhvr>
                                      <p:to>
                                        <p:strVal val="visible"/>
                                      </p:to>
                                    </p:set>
                                    <p:anim calcmode="lin" valueType="num">
                                      <p:cBhvr>
                                        <p:cTn id="43" dur="500" fill="hold"/>
                                        <p:tgtEl>
                                          <p:spTgt spid="113667">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113667">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113667">
                                            <p:txEl>
                                              <p:pRg st="7" end="7"/>
                                            </p:txEl>
                                          </p:spTgt>
                                        </p:tgtEl>
                                        <p:attrNameLst>
                                          <p:attrName>style.visibility</p:attrName>
                                        </p:attrNameLst>
                                      </p:cBhvr>
                                      <p:to>
                                        <p:strVal val="visible"/>
                                      </p:to>
                                    </p:set>
                                    <p:anim calcmode="lin" valueType="num">
                                      <p:cBhvr>
                                        <p:cTn id="49" dur="500" fill="hold"/>
                                        <p:tgtEl>
                                          <p:spTgt spid="113667">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113667">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3" presetClass="entr" presetSubtype="16" fill="hold" grpId="0" nodeType="clickEffect">
                                  <p:stCondLst>
                                    <p:cond delay="0"/>
                                  </p:stCondLst>
                                  <p:childTnLst>
                                    <p:set>
                                      <p:cBhvr>
                                        <p:cTn id="54" dur="1" fill="hold">
                                          <p:stCondLst>
                                            <p:cond delay="0"/>
                                          </p:stCondLst>
                                        </p:cTn>
                                        <p:tgtEl>
                                          <p:spTgt spid="113667">
                                            <p:txEl>
                                              <p:pRg st="8" end="8"/>
                                            </p:txEl>
                                          </p:spTgt>
                                        </p:tgtEl>
                                        <p:attrNameLst>
                                          <p:attrName>style.visibility</p:attrName>
                                        </p:attrNameLst>
                                      </p:cBhvr>
                                      <p:to>
                                        <p:strVal val="visible"/>
                                      </p:to>
                                    </p:set>
                                    <p:anim calcmode="lin" valueType="num">
                                      <p:cBhvr>
                                        <p:cTn id="55" dur="500" fill="hold"/>
                                        <p:tgtEl>
                                          <p:spTgt spid="113667">
                                            <p:txEl>
                                              <p:pRg st="8" end="8"/>
                                            </p:txEl>
                                          </p:spTgt>
                                        </p:tgtEl>
                                        <p:attrNameLst>
                                          <p:attrName>ppt_w</p:attrName>
                                        </p:attrNameLst>
                                      </p:cBhvr>
                                      <p:tavLst>
                                        <p:tav tm="0">
                                          <p:val>
                                            <p:fltVal val="0"/>
                                          </p:val>
                                        </p:tav>
                                        <p:tav tm="100000">
                                          <p:val>
                                            <p:strVal val="#ppt_w"/>
                                          </p:val>
                                        </p:tav>
                                      </p:tavLst>
                                    </p:anim>
                                    <p:anim calcmode="lin" valueType="num">
                                      <p:cBhvr>
                                        <p:cTn id="56" dur="500" fill="hold"/>
                                        <p:tgtEl>
                                          <p:spTgt spid="113667">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113667">
                                            <p:txEl>
                                              <p:pRg st="9" end="9"/>
                                            </p:txEl>
                                          </p:spTgt>
                                        </p:tgtEl>
                                        <p:attrNameLst>
                                          <p:attrName>style.visibility</p:attrName>
                                        </p:attrNameLst>
                                      </p:cBhvr>
                                      <p:to>
                                        <p:strVal val="visible"/>
                                      </p:to>
                                    </p:set>
                                    <p:anim calcmode="lin" valueType="num">
                                      <p:cBhvr>
                                        <p:cTn id="61" dur="500" fill="hold"/>
                                        <p:tgtEl>
                                          <p:spTgt spid="113667">
                                            <p:txEl>
                                              <p:pRg st="9" end="9"/>
                                            </p:txEl>
                                          </p:spTgt>
                                        </p:tgtEl>
                                        <p:attrNameLst>
                                          <p:attrName>ppt_w</p:attrName>
                                        </p:attrNameLst>
                                      </p:cBhvr>
                                      <p:tavLst>
                                        <p:tav tm="0">
                                          <p:val>
                                            <p:fltVal val="0"/>
                                          </p:val>
                                        </p:tav>
                                        <p:tav tm="100000">
                                          <p:val>
                                            <p:strVal val="#ppt_w"/>
                                          </p:val>
                                        </p:tav>
                                      </p:tavLst>
                                    </p:anim>
                                    <p:anim calcmode="lin" valueType="num">
                                      <p:cBhvr>
                                        <p:cTn id="62" dur="500" fill="hold"/>
                                        <p:tgtEl>
                                          <p:spTgt spid="113667">
                                            <p:txEl>
                                              <p:pRg st="9" end="9"/>
                                            </p:txEl>
                                          </p:spTgt>
                                        </p:tgtEl>
                                        <p:attrNameLst>
                                          <p:attrName>ppt_h</p:attrName>
                                        </p:attrNameLst>
                                      </p:cBhvr>
                                      <p:tavLst>
                                        <p:tav tm="0">
                                          <p:val>
                                            <p:fltVal val="0"/>
                                          </p:val>
                                        </p:tav>
                                        <p:tav tm="100000">
                                          <p:val>
                                            <p:strVal val="#ppt_h"/>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3" presetClass="entr" presetSubtype="16" fill="hold" grpId="0" nodeType="clickEffect">
                                  <p:stCondLst>
                                    <p:cond delay="0"/>
                                  </p:stCondLst>
                                  <p:childTnLst>
                                    <p:set>
                                      <p:cBhvr>
                                        <p:cTn id="66" dur="1" fill="hold">
                                          <p:stCondLst>
                                            <p:cond delay="0"/>
                                          </p:stCondLst>
                                        </p:cTn>
                                        <p:tgtEl>
                                          <p:spTgt spid="113667">
                                            <p:txEl>
                                              <p:pRg st="10" end="10"/>
                                            </p:txEl>
                                          </p:spTgt>
                                        </p:tgtEl>
                                        <p:attrNameLst>
                                          <p:attrName>style.visibility</p:attrName>
                                        </p:attrNameLst>
                                      </p:cBhvr>
                                      <p:to>
                                        <p:strVal val="visible"/>
                                      </p:to>
                                    </p:set>
                                    <p:anim calcmode="lin" valueType="num">
                                      <p:cBhvr>
                                        <p:cTn id="67" dur="500" fill="hold"/>
                                        <p:tgtEl>
                                          <p:spTgt spid="113667">
                                            <p:txEl>
                                              <p:pRg st="10" end="10"/>
                                            </p:txEl>
                                          </p:spTgt>
                                        </p:tgtEl>
                                        <p:attrNameLst>
                                          <p:attrName>ppt_w</p:attrName>
                                        </p:attrNameLst>
                                      </p:cBhvr>
                                      <p:tavLst>
                                        <p:tav tm="0">
                                          <p:val>
                                            <p:fltVal val="0"/>
                                          </p:val>
                                        </p:tav>
                                        <p:tav tm="100000">
                                          <p:val>
                                            <p:strVal val="#ppt_w"/>
                                          </p:val>
                                        </p:tav>
                                      </p:tavLst>
                                    </p:anim>
                                    <p:anim calcmode="lin" valueType="num">
                                      <p:cBhvr>
                                        <p:cTn id="68" dur="500" fill="hold"/>
                                        <p:tgtEl>
                                          <p:spTgt spid="113667">
                                            <p:txEl>
                                              <p:pRg st="10" end="10"/>
                                            </p:txEl>
                                          </p:spTgt>
                                        </p:tgtEl>
                                        <p:attrNameLst>
                                          <p:attrName>ppt_h</p:attrName>
                                        </p:attrNameLst>
                                      </p:cBhvr>
                                      <p:tavLst>
                                        <p:tav tm="0">
                                          <p:val>
                                            <p:fltVal val="0"/>
                                          </p:val>
                                        </p:tav>
                                        <p:tav tm="100000">
                                          <p:val>
                                            <p:strVal val="#ppt_h"/>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3" presetClass="entr" presetSubtype="16" fill="hold" grpId="0" nodeType="clickEffect">
                                  <p:stCondLst>
                                    <p:cond delay="0"/>
                                  </p:stCondLst>
                                  <p:childTnLst>
                                    <p:set>
                                      <p:cBhvr>
                                        <p:cTn id="72" dur="1" fill="hold">
                                          <p:stCondLst>
                                            <p:cond delay="0"/>
                                          </p:stCondLst>
                                        </p:cTn>
                                        <p:tgtEl>
                                          <p:spTgt spid="113667">
                                            <p:txEl>
                                              <p:pRg st="11" end="11"/>
                                            </p:txEl>
                                          </p:spTgt>
                                        </p:tgtEl>
                                        <p:attrNameLst>
                                          <p:attrName>style.visibility</p:attrName>
                                        </p:attrNameLst>
                                      </p:cBhvr>
                                      <p:to>
                                        <p:strVal val="visible"/>
                                      </p:to>
                                    </p:set>
                                    <p:anim calcmode="lin" valueType="num">
                                      <p:cBhvr>
                                        <p:cTn id="73" dur="500" fill="hold"/>
                                        <p:tgtEl>
                                          <p:spTgt spid="113667">
                                            <p:txEl>
                                              <p:pRg st="11" end="11"/>
                                            </p:txEl>
                                          </p:spTgt>
                                        </p:tgtEl>
                                        <p:attrNameLst>
                                          <p:attrName>ppt_w</p:attrName>
                                        </p:attrNameLst>
                                      </p:cBhvr>
                                      <p:tavLst>
                                        <p:tav tm="0">
                                          <p:val>
                                            <p:fltVal val="0"/>
                                          </p:val>
                                        </p:tav>
                                        <p:tav tm="100000">
                                          <p:val>
                                            <p:strVal val="#ppt_w"/>
                                          </p:val>
                                        </p:tav>
                                      </p:tavLst>
                                    </p:anim>
                                    <p:anim calcmode="lin" valueType="num">
                                      <p:cBhvr>
                                        <p:cTn id="74" dur="500" fill="hold"/>
                                        <p:tgtEl>
                                          <p:spTgt spid="113667">
                                            <p:txEl>
                                              <p:pRg st="11" end="1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pPr eaLnBrk="1" fontAlgn="auto" hangingPunct="1">
              <a:spcAft>
                <a:spcPts val="0"/>
              </a:spcAft>
              <a:defRPr/>
            </a:pPr>
            <a:r>
              <a:rPr lang="en-US" smtClean="0">
                <a:solidFill>
                  <a:srgbClr val="00FF00"/>
                </a:solidFill>
                <a:ea typeface="+mj-ea"/>
                <a:cs typeface="+mj-cs"/>
              </a:rPr>
              <a:t>Interdependence</a:t>
            </a:r>
            <a:endParaRPr lang="en-US" smtClean="0">
              <a:solidFill>
                <a:schemeClr val="tx2">
                  <a:satMod val="200000"/>
                </a:schemeClr>
              </a:solidFill>
              <a:ea typeface="+mj-ea"/>
              <a:cs typeface="+mj-cs"/>
            </a:endParaRPr>
          </a:p>
        </p:txBody>
      </p:sp>
      <p:sp>
        <p:nvSpPr>
          <p:cNvPr id="29699" name="Rectangle 3"/>
          <p:cNvSpPr>
            <a:spLocks noGrp="1" noChangeArrowheads="1"/>
          </p:cNvSpPr>
          <p:nvPr>
            <p:ph idx="1"/>
          </p:nvPr>
        </p:nvSpPr>
        <p:spPr>
          <a:xfrm>
            <a:off x="685800" y="2590800"/>
            <a:ext cx="7772400" cy="2667000"/>
          </a:xfrm>
        </p:spPr>
        <p:txBody>
          <a:bodyPr/>
          <a:lstStyle/>
          <a:p>
            <a:pPr eaLnBrk="1" hangingPunct="1"/>
            <a:r>
              <a:rPr lang="en-US" sz="3600" smtClean="0">
                <a:solidFill>
                  <a:srgbClr val="FFFF00"/>
                </a:solidFill>
                <a:ea typeface="ＭＳ Ｐゴシック" pitchFamily="34" charset="-128"/>
              </a:rPr>
              <a:t>Pooled interdependence</a:t>
            </a:r>
          </a:p>
          <a:p>
            <a:pPr eaLnBrk="1" hangingPunct="1"/>
            <a:r>
              <a:rPr lang="en-US" sz="3600" smtClean="0">
                <a:solidFill>
                  <a:srgbClr val="FFFF00"/>
                </a:solidFill>
                <a:ea typeface="ＭＳ Ｐゴシック" pitchFamily="34" charset="-128"/>
              </a:rPr>
              <a:t>Sequential interdependence</a:t>
            </a:r>
          </a:p>
          <a:p>
            <a:pPr eaLnBrk="1" hangingPunct="1"/>
            <a:r>
              <a:rPr lang="en-US" sz="3600" smtClean="0">
                <a:solidFill>
                  <a:srgbClr val="FFFF00"/>
                </a:solidFill>
                <a:ea typeface="ＭＳ Ｐゴシック" pitchFamily="34" charset="-128"/>
              </a:rPr>
              <a:t>Reciprocal interdependence</a:t>
            </a:r>
            <a:endParaRPr lang="en-US" smtClean="0">
              <a:ea typeface="ＭＳ Ｐゴシック" pitchFamily="34" charset="-128"/>
            </a:endParaRPr>
          </a:p>
        </p:txBody>
      </p:sp>
    </p:spTree>
  </p:cSld>
  <p:clrMapOvr>
    <a:masterClrMapping/>
  </p:clrMapOvr>
  <p:transition>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2"/>
          <p:cNvSpPr>
            <a:spLocks noChangeArrowheads="1"/>
          </p:cNvSpPr>
          <p:nvPr/>
        </p:nvSpPr>
        <p:spPr bwMode="auto">
          <a:xfrm>
            <a:off x="304800" y="2133600"/>
            <a:ext cx="8610600" cy="3733800"/>
          </a:xfrm>
          <a:prstGeom prst="rect">
            <a:avLst/>
          </a:prstGeom>
          <a:solidFill>
            <a:schemeClr val="accent1"/>
          </a:solidFill>
          <a:ln w="9525">
            <a:solidFill>
              <a:schemeClr val="tx1"/>
            </a:solidFill>
            <a:miter lim="800000"/>
            <a:headEnd/>
            <a:tailEnd/>
          </a:ln>
        </p:spPr>
        <p:txBody>
          <a:bodyPr wrap="none" anchor="ctr"/>
          <a:lstStyle/>
          <a:p>
            <a:endParaRPr lang="id-ID"/>
          </a:p>
        </p:txBody>
      </p:sp>
      <p:sp>
        <p:nvSpPr>
          <p:cNvPr id="117762" name="Rectangle 2"/>
          <p:cNvSpPr>
            <a:spLocks noGrp="1" noChangeArrowheads="1"/>
          </p:cNvSpPr>
          <p:nvPr>
            <p:ph type="title"/>
          </p:nvPr>
        </p:nvSpPr>
        <p:spPr>
          <a:xfrm>
            <a:off x="914400" y="512763"/>
            <a:ext cx="7772400" cy="914400"/>
          </a:xfrm>
        </p:spPr>
        <p:txBody>
          <a:bodyPr/>
          <a:lstStyle/>
          <a:p>
            <a:pPr eaLnBrk="1" fontAlgn="auto" hangingPunct="1">
              <a:spcAft>
                <a:spcPts val="0"/>
              </a:spcAft>
              <a:defRPr/>
            </a:pPr>
            <a:r>
              <a:rPr lang="en-US" smtClean="0">
                <a:solidFill>
                  <a:srgbClr val="00FF00"/>
                </a:solidFill>
                <a:ea typeface="+mj-ea"/>
                <a:cs typeface="+mj-cs"/>
              </a:rPr>
              <a:t>Skills needed by Managers</a:t>
            </a:r>
            <a:endParaRPr lang="en-US" smtClean="0">
              <a:solidFill>
                <a:schemeClr val="tx2">
                  <a:satMod val="200000"/>
                </a:schemeClr>
              </a:solidFill>
              <a:ea typeface="+mj-ea"/>
              <a:cs typeface="+mj-cs"/>
            </a:endParaRPr>
          </a:p>
        </p:txBody>
      </p:sp>
      <p:sp>
        <p:nvSpPr>
          <p:cNvPr id="117764" name="Text Box 4"/>
          <p:cNvSpPr txBox="1">
            <a:spLocks noChangeArrowheads="1"/>
          </p:cNvSpPr>
          <p:nvPr/>
        </p:nvSpPr>
        <p:spPr bwMode="auto">
          <a:xfrm>
            <a:off x="593725" y="3690938"/>
            <a:ext cx="1484313" cy="457200"/>
          </a:xfrm>
          <a:prstGeom prst="rect">
            <a:avLst/>
          </a:prstGeom>
          <a:solidFill>
            <a:schemeClr val="accent1"/>
          </a:solidFill>
          <a:ln w="9525">
            <a:noFill/>
            <a:miter lim="800000"/>
            <a:headEnd/>
            <a:tailEnd/>
          </a:ln>
          <a:effectLst/>
        </p:spPr>
        <p:txBody>
          <a:bodyPr wrap="none">
            <a:spAutoFit/>
          </a:bodyPr>
          <a:lstStyle/>
          <a:p>
            <a:pPr>
              <a:defRPr/>
            </a:pPr>
            <a:r>
              <a:rPr lang="en-US">
                <a:solidFill>
                  <a:srgbClr val="FFFF00"/>
                </a:solidFill>
                <a:effectLst>
                  <a:outerShdw blurRad="38100" dist="38100" dir="2700000" algn="tl">
                    <a:srgbClr val="000000"/>
                  </a:outerShdw>
                </a:effectLst>
                <a:latin typeface="Tahoma" pitchFamily="34" charset="0"/>
                <a:ea typeface="+mn-ea"/>
              </a:rPr>
              <a:t>Managers</a:t>
            </a:r>
            <a:endParaRPr lang="en-US">
              <a:ea typeface="+mn-ea"/>
            </a:endParaRPr>
          </a:p>
        </p:txBody>
      </p:sp>
      <p:sp>
        <p:nvSpPr>
          <p:cNvPr id="117765" name="Text Box 5"/>
          <p:cNvSpPr txBox="1">
            <a:spLocks noChangeArrowheads="1"/>
          </p:cNvSpPr>
          <p:nvPr/>
        </p:nvSpPr>
        <p:spPr bwMode="auto">
          <a:xfrm>
            <a:off x="5715000" y="2743200"/>
            <a:ext cx="2740025" cy="457200"/>
          </a:xfrm>
          <a:prstGeom prst="rect">
            <a:avLst/>
          </a:prstGeom>
          <a:solidFill>
            <a:schemeClr val="accent2"/>
          </a:solidFill>
          <a:ln w="9525">
            <a:noFill/>
            <a:miter lim="800000"/>
            <a:headEnd/>
            <a:tailEnd/>
          </a:ln>
        </p:spPr>
        <p:txBody>
          <a:bodyPr wrap="none">
            <a:spAutoFit/>
          </a:bodyPr>
          <a:lstStyle/>
          <a:p>
            <a:r>
              <a:rPr lang="en-US">
                <a:solidFill>
                  <a:srgbClr val="FFFF00"/>
                </a:solidFill>
                <a:latin typeface="Tahoma" pitchFamily="34" charset="0"/>
              </a:rPr>
              <a:t>Within the Hospital</a:t>
            </a:r>
            <a:endParaRPr lang="en-US"/>
          </a:p>
        </p:txBody>
      </p:sp>
      <p:sp>
        <p:nvSpPr>
          <p:cNvPr id="117766" name="Text Box 6"/>
          <p:cNvSpPr txBox="1">
            <a:spLocks noChangeArrowheads="1"/>
          </p:cNvSpPr>
          <p:nvPr/>
        </p:nvSpPr>
        <p:spPr bwMode="auto">
          <a:xfrm>
            <a:off x="5181600" y="4419600"/>
            <a:ext cx="3579813" cy="457200"/>
          </a:xfrm>
          <a:prstGeom prst="rect">
            <a:avLst/>
          </a:prstGeom>
          <a:solidFill>
            <a:schemeClr val="hlink"/>
          </a:solidFill>
          <a:ln w="9525">
            <a:noFill/>
            <a:miter lim="800000"/>
            <a:headEnd/>
            <a:tailEnd/>
          </a:ln>
        </p:spPr>
        <p:txBody>
          <a:bodyPr wrap="none">
            <a:spAutoFit/>
          </a:bodyPr>
          <a:lstStyle/>
          <a:p>
            <a:r>
              <a:rPr lang="en-US">
                <a:solidFill>
                  <a:srgbClr val="FFFF00"/>
                </a:solidFill>
                <a:latin typeface="Tahoma" pitchFamily="34" charset="0"/>
              </a:rPr>
              <a:t>With Other Organizations</a:t>
            </a:r>
            <a:endParaRPr lang="en-US"/>
          </a:p>
        </p:txBody>
      </p:sp>
      <p:sp>
        <p:nvSpPr>
          <p:cNvPr id="117767" name="Line 7"/>
          <p:cNvSpPr>
            <a:spLocks noChangeShapeType="1"/>
          </p:cNvSpPr>
          <p:nvPr/>
        </p:nvSpPr>
        <p:spPr bwMode="auto">
          <a:xfrm flipV="1">
            <a:off x="2286000" y="3200400"/>
            <a:ext cx="3352800" cy="762000"/>
          </a:xfrm>
          <a:prstGeom prst="line">
            <a:avLst/>
          </a:prstGeom>
          <a:noFill/>
          <a:ln w="9525">
            <a:solidFill>
              <a:srgbClr val="FF9933"/>
            </a:solidFill>
            <a:round/>
            <a:headEnd/>
            <a:tailEnd type="triangle" w="med" len="med"/>
          </a:ln>
        </p:spPr>
        <p:txBody>
          <a:bodyPr wrap="none" anchor="ctr"/>
          <a:lstStyle/>
          <a:p>
            <a:endParaRPr lang="id-ID"/>
          </a:p>
        </p:txBody>
      </p:sp>
      <p:sp>
        <p:nvSpPr>
          <p:cNvPr id="117768" name="Line 8"/>
          <p:cNvSpPr>
            <a:spLocks noChangeShapeType="1"/>
          </p:cNvSpPr>
          <p:nvPr/>
        </p:nvSpPr>
        <p:spPr bwMode="auto">
          <a:xfrm>
            <a:off x="2209800" y="3962400"/>
            <a:ext cx="2819400" cy="609600"/>
          </a:xfrm>
          <a:prstGeom prst="line">
            <a:avLst/>
          </a:prstGeom>
          <a:noFill/>
          <a:ln w="9525">
            <a:solidFill>
              <a:srgbClr val="FF9933"/>
            </a:solidFill>
            <a:round/>
            <a:headEnd/>
            <a:tailEnd type="triangle" w="med" len="med"/>
          </a:ln>
        </p:spPr>
        <p:txBody>
          <a:bodyPr wrap="none" anchor="ctr"/>
          <a:lstStyle/>
          <a:p>
            <a:endParaRPr lang="id-ID"/>
          </a:p>
        </p:txBody>
      </p:sp>
      <p:sp>
        <p:nvSpPr>
          <p:cNvPr id="117769" name="Text Box 9"/>
          <p:cNvSpPr txBox="1">
            <a:spLocks noChangeArrowheads="1"/>
          </p:cNvSpPr>
          <p:nvPr/>
        </p:nvSpPr>
        <p:spPr bwMode="auto">
          <a:xfrm rot="-856582">
            <a:off x="2370138" y="2808288"/>
            <a:ext cx="2716212" cy="701675"/>
          </a:xfrm>
          <a:prstGeom prst="rect">
            <a:avLst/>
          </a:prstGeom>
          <a:solidFill>
            <a:srgbClr val="9900FF"/>
          </a:solidFill>
          <a:ln w="9525">
            <a:noFill/>
            <a:miter lim="800000"/>
            <a:headEnd/>
            <a:tailEnd/>
          </a:ln>
          <a:effectLst/>
        </p:spPr>
        <p:txBody>
          <a:bodyPr>
            <a:spAutoFit/>
          </a:bodyPr>
          <a:lstStyle/>
          <a:p>
            <a:pPr algn="ctr">
              <a:defRPr/>
            </a:pPr>
            <a:r>
              <a:rPr lang="en-US" sz="2000" b="1">
                <a:solidFill>
                  <a:srgbClr val="FFFF00"/>
                </a:solidFill>
                <a:effectLst>
                  <a:outerShdw blurRad="38100" dist="38100" dir="2700000" algn="tl">
                    <a:srgbClr val="000000"/>
                  </a:outerShdw>
                </a:effectLst>
                <a:latin typeface="Tahoma" pitchFamily="34" charset="0"/>
                <a:ea typeface="+mn-ea"/>
              </a:rPr>
              <a:t>Coordination &amp;</a:t>
            </a:r>
          </a:p>
          <a:p>
            <a:pPr algn="ctr">
              <a:defRPr/>
            </a:pPr>
            <a:r>
              <a:rPr lang="en-US" sz="2000" b="1">
                <a:solidFill>
                  <a:srgbClr val="FFFF00"/>
                </a:solidFill>
                <a:effectLst>
                  <a:outerShdw blurRad="38100" dist="38100" dir="2700000" algn="tl">
                    <a:srgbClr val="000000"/>
                  </a:outerShdw>
                </a:effectLst>
                <a:latin typeface="Tahoma" pitchFamily="34" charset="0"/>
                <a:ea typeface="+mn-ea"/>
              </a:rPr>
              <a:t>Communication</a:t>
            </a:r>
            <a:endParaRPr lang="en-US">
              <a:ea typeface="+mn-ea"/>
            </a:endParaRPr>
          </a:p>
        </p:txBody>
      </p:sp>
      <p:sp>
        <p:nvSpPr>
          <p:cNvPr id="30730" name="Text Box 10"/>
          <p:cNvSpPr txBox="1">
            <a:spLocks noChangeArrowheads="1"/>
          </p:cNvSpPr>
          <p:nvPr/>
        </p:nvSpPr>
        <p:spPr bwMode="auto">
          <a:xfrm>
            <a:off x="2651125" y="4156075"/>
            <a:ext cx="184150" cy="457200"/>
          </a:xfrm>
          <a:prstGeom prst="rect">
            <a:avLst/>
          </a:prstGeom>
          <a:noFill/>
          <a:ln w="9525">
            <a:noFill/>
            <a:miter lim="800000"/>
            <a:headEnd/>
            <a:tailEnd/>
          </a:ln>
        </p:spPr>
        <p:txBody>
          <a:bodyPr wrap="none">
            <a:spAutoFit/>
          </a:bodyPr>
          <a:lstStyle/>
          <a:p>
            <a:endParaRPr lang="id-ID"/>
          </a:p>
        </p:txBody>
      </p:sp>
      <p:sp>
        <p:nvSpPr>
          <p:cNvPr id="117771" name="Text Box 11"/>
          <p:cNvSpPr txBox="1">
            <a:spLocks noChangeArrowheads="1"/>
          </p:cNvSpPr>
          <p:nvPr/>
        </p:nvSpPr>
        <p:spPr bwMode="auto">
          <a:xfrm rot="960497">
            <a:off x="2208213" y="4433888"/>
            <a:ext cx="2743200" cy="701675"/>
          </a:xfrm>
          <a:prstGeom prst="rect">
            <a:avLst/>
          </a:prstGeom>
          <a:solidFill>
            <a:srgbClr val="9900FF"/>
          </a:solidFill>
          <a:ln w="9525">
            <a:noFill/>
            <a:miter lim="800000"/>
            <a:headEnd/>
            <a:tailEnd/>
          </a:ln>
          <a:effectLst/>
        </p:spPr>
        <p:txBody>
          <a:bodyPr>
            <a:spAutoFit/>
          </a:bodyPr>
          <a:lstStyle/>
          <a:p>
            <a:pPr algn="ctr">
              <a:defRPr/>
            </a:pPr>
            <a:r>
              <a:rPr lang="en-US" sz="2000" b="1">
                <a:solidFill>
                  <a:srgbClr val="FFFF00"/>
                </a:solidFill>
                <a:effectLst>
                  <a:outerShdw blurRad="38100" dist="38100" dir="2700000" algn="tl">
                    <a:srgbClr val="000000"/>
                  </a:outerShdw>
                </a:effectLst>
                <a:latin typeface="Tahoma" pitchFamily="34" charset="0"/>
                <a:ea typeface="+mn-ea"/>
              </a:rPr>
              <a:t>Coordination &amp;</a:t>
            </a:r>
          </a:p>
          <a:p>
            <a:pPr algn="ctr">
              <a:defRPr/>
            </a:pPr>
            <a:r>
              <a:rPr lang="en-US" sz="2000" b="1">
                <a:solidFill>
                  <a:srgbClr val="FFFF00"/>
                </a:solidFill>
                <a:effectLst>
                  <a:outerShdw blurRad="38100" dist="38100" dir="2700000" algn="tl">
                    <a:srgbClr val="000000"/>
                  </a:outerShdw>
                </a:effectLst>
                <a:latin typeface="Tahoma" pitchFamily="34" charset="0"/>
                <a:ea typeface="+mn-ea"/>
              </a:rPr>
              <a:t>Communication</a:t>
            </a:r>
            <a:endParaRPr lang="en-US">
              <a:ea typeface="+mn-ea"/>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7764"/>
                                        </p:tgtEl>
                                        <p:attrNameLst>
                                          <p:attrName>style.visibility</p:attrName>
                                        </p:attrNameLst>
                                      </p:cBhvr>
                                      <p:to>
                                        <p:strVal val="visible"/>
                                      </p:to>
                                    </p:set>
                                    <p:animEffect transition="in" filter="dissolve">
                                      <p:cBhvr>
                                        <p:cTn id="7" dur="500"/>
                                        <p:tgtEl>
                                          <p:spTgt spid="1177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528" fill="hold" grpId="0" nodeType="clickEffect">
                                  <p:stCondLst>
                                    <p:cond delay="0"/>
                                  </p:stCondLst>
                                  <p:childTnLst>
                                    <p:set>
                                      <p:cBhvr>
                                        <p:cTn id="11" dur="1" fill="hold">
                                          <p:stCondLst>
                                            <p:cond delay="0"/>
                                          </p:stCondLst>
                                        </p:cTn>
                                        <p:tgtEl>
                                          <p:spTgt spid="117765"/>
                                        </p:tgtEl>
                                        <p:attrNameLst>
                                          <p:attrName>style.visibility</p:attrName>
                                        </p:attrNameLst>
                                      </p:cBhvr>
                                      <p:to>
                                        <p:strVal val="visible"/>
                                      </p:to>
                                    </p:set>
                                    <p:anim calcmode="lin" valueType="num">
                                      <p:cBhvr>
                                        <p:cTn id="12" dur="500" fill="hold"/>
                                        <p:tgtEl>
                                          <p:spTgt spid="117765"/>
                                        </p:tgtEl>
                                        <p:attrNameLst>
                                          <p:attrName>ppt_w</p:attrName>
                                        </p:attrNameLst>
                                      </p:cBhvr>
                                      <p:tavLst>
                                        <p:tav tm="0">
                                          <p:val>
                                            <p:fltVal val="0"/>
                                          </p:val>
                                        </p:tav>
                                        <p:tav tm="100000">
                                          <p:val>
                                            <p:strVal val="#ppt_w"/>
                                          </p:val>
                                        </p:tav>
                                      </p:tavLst>
                                    </p:anim>
                                    <p:anim calcmode="lin" valueType="num">
                                      <p:cBhvr>
                                        <p:cTn id="13" dur="500" fill="hold"/>
                                        <p:tgtEl>
                                          <p:spTgt spid="117765"/>
                                        </p:tgtEl>
                                        <p:attrNameLst>
                                          <p:attrName>ppt_h</p:attrName>
                                        </p:attrNameLst>
                                      </p:cBhvr>
                                      <p:tavLst>
                                        <p:tav tm="0">
                                          <p:val>
                                            <p:fltVal val="0"/>
                                          </p:val>
                                        </p:tav>
                                        <p:tav tm="100000">
                                          <p:val>
                                            <p:strVal val="#ppt_h"/>
                                          </p:val>
                                        </p:tav>
                                      </p:tavLst>
                                    </p:anim>
                                    <p:anim calcmode="lin" valueType="num">
                                      <p:cBhvr>
                                        <p:cTn id="14" dur="500" fill="hold"/>
                                        <p:tgtEl>
                                          <p:spTgt spid="117765"/>
                                        </p:tgtEl>
                                        <p:attrNameLst>
                                          <p:attrName>ppt_x</p:attrName>
                                        </p:attrNameLst>
                                      </p:cBhvr>
                                      <p:tavLst>
                                        <p:tav tm="0">
                                          <p:val>
                                            <p:fltVal val="0.5"/>
                                          </p:val>
                                        </p:tav>
                                        <p:tav tm="100000">
                                          <p:val>
                                            <p:strVal val="#ppt_x"/>
                                          </p:val>
                                        </p:tav>
                                      </p:tavLst>
                                    </p:anim>
                                    <p:anim calcmode="lin" valueType="num">
                                      <p:cBhvr>
                                        <p:cTn id="15" dur="500" fill="hold"/>
                                        <p:tgtEl>
                                          <p:spTgt spid="117765"/>
                                        </p:tgtEl>
                                        <p:attrNameLst>
                                          <p:attrName>ppt_y</p:attrName>
                                        </p:attrNameLst>
                                      </p:cBhvr>
                                      <p:tavLst>
                                        <p:tav tm="0">
                                          <p:val>
                                            <p:fltVal val="0.5"/>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3" presetClass="entr" presetSubtype="528" fill="hold" grpId="0" nodeType="clickEffect">
                                  <p:stCondLst>
                                    <p:cond delay="0"/>
                                  </p:stCondLst>
                                  <p:childTnLst>
                                    <p:set>
                                      <p:cBhvr>
                                        <p:cTn id="19" dur="1" fill="hold">
                                          <p:stCondLst>
                                            <p:cond delay="0"/>
                                          </p:stCondLst>
                                        </p:cTn>
                                        <p:tgtEl>
                                          <p:spTgt spid="117766"/>
                                        </p:tgtEl>
                                        <p:attrNameLst>
                                          <p:attrName>style.visibility</p:attrName>
                                        </p:attrNameLst>
                                      </p:cBhvr>
                                      <p:to>
                                        <p:strVal val="visible"/>
                                      </p:to>
                                    </p:set>
                                    <p:anim calcmode="lin" valueType="num">
                                      <p:cBhvr>
                                        <p:cTn id="20" dur="500" fill="hold"/>
                                        <p:tgtEl>
                                          <p:spTgt spid="117766"/>
                                        </p:tgtEl>
                                        <p:attrNameLst>
                                          <p:attrName>ppt_w</p:attrName>
                                        </p:attrNameLst>
                                      </p:cBhvr>
                                      <p:tavLst>
                                        <p:tav tm="0">
                                          <p:val>
                                            <p:fltVal val="0"/>
                                          </p:val>
                                        </p:tav>
                                        <p:tav tm="100000">
                                          <p:val>
                                            <p:strVal val="#ppt_w"/>
                                          </p:val>
                                        </p:tav>
                                      </p:tavLst>
                                    </p:anim>
                                    <p:anim calcmode="lin" valueType="num">
                                      <p:cBhvr>
                                        <p:cTn id="21" dur="500" fill="hold"/>
                                        <p:tgtEl>
                                          <p:spTgt spid="117766"/>
                                        </p:tgtEl>
                                        <p:attrNameLst>
                                          <p:attrName>ppt_h</p:attrName>
                                        </p:attrNameLst>
                                      </p:cBhvr>
                                      <p:tavLst>
                                        <p:tav tm="0">
                                          <p:val>
                                            <p:fltVal val="0"/>
                                          </p:val>
                                        </p:tav>
                                        <p:tav tm="100000">
                                          <p:val>
                                            <p:strVal val="#ppt_h"/>
                                          </p:val>
                                        </p:tav>
                                      </p:tavLst>
                                    </p:anim>
                                    <p:anim calcmode="lin" valueType="num">
                                      <p:cBhvr>
                                        <p:cTn id="22" dur="500" fill="hold"/>
                                        <p:tgtEl>
                                          <p:spTgt spid="117766"/>
                                        </p:tgtEl>
                                        <p:attrNameLst>
                                          <p:attrName>ppt_x</p:attrName>
                                        </p:attrNameLst>
                                      </p:cBhvr>
                                      <p:tavLst>
                                        <p:tav tm="0">
                                          <p:val>
                                            <p:fltVal val="0.5"/>
                                          </p:val>
                                        </p:tav>
                                        <p:tav tm="100000">
                                          <p:val>
                                            <p:strVal val="#ppt_x"/>
                                          </p:val>
                                        </p:tav>
                                      </p:tavLst>
                                    </p:anim>
                                    <p:anim calcmode="lin" valueType="num">
                                      <p:cBhvr>
                                        <p:cTn id="23" dur="500" fill="hold"/>
                                        <p:tgtEl>
                                          <p:spTgt spid="117766"/>
                                        </p:tgtEl>
                                        <p:attrNameLst>
                                          <p:attrName>ppt_y</p:attrName>
                                        </p:attrNameLst>
                                      </p:cBhvr>
                                      <p:tavLst>
                                        <p:tav tm="0">
                                          <p:val>
                                            <p:fltVal val="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3" presetClass="entr" presetSubtype="528" fill="hold" grpId="0" nodeType="clickEffect">
                                  <p:stCondLst>
                                    <p:cond delay="0"/>
                                  </p:stCondLst>
                                  <p:childTnLst>
                                    <p:set>
                                      <p:cBhvr>
                                        <p:cTn id="27" dur="1" fill="hold">
                                          <p:stCondLst>
                                            <p:cond delay="0"/>
                                          </p:stCondLst>
                                        </p:cTn>
                                        <p:tgtEl>
                                          <p:spTgt spid="117767"/>
                                        </p:tgtEl>
                                        <p:attrNameLst>
                                          <p:attrName>style.visibility</p:attrName>
                                        </p:attrNameLst>
                                      </p:cBhvr>
                                      <p:to>
                                        <p:strVal val="visible"/>
                                      </p:to>
                                    </p:set>
                                    <p:anim calcmode="lin" valueType="num">
                                      <p:cBhvr>
                                        <p:cTn id="28" dur="500" fill="hold"/>
                                        <p:tgtEl>
                                          <p:spTgt spid="117767"/>
                                        </p:tgtEl>
                                        <p:attrNameLst>
                                          <p:attrName>ppt_w</p:attrName>
                                        </p:attrNameLst>
                                      </p:cBhvr>
                                      <p:tavLst>
                                        <p:tav tm="0">
                                          <p:val>
                                            <p:fltVal val="0"/>
                                          </p:val>
                                        </p:tav>
                                        <p:tav tm="100000">
                                          <p:val>
                                            <p:strVal val="#ppt_w"/>
                                          </p:val>
                                        </p:tav>
                                      </p:tavLst>
                                    </p:anim>
                                    <p:anim calcmode="lin" valueType="num">
                                      <p:cBhvr>
                                        <p:cTn id="29" dur="500" fill="hold"/>
                                        <p:tgtEl>
                                          <p:spTgt spid="117767"/>
                                        </p:tgtEl>
                                        <p:attrNameLst>
                                          <p:attrName>ppt_h</p:attrName>
                                        </p:attrNameLst>
                                      </p:cBhvr>
                                      <p:tavLst>
                                        <p:tav tm="0">
                                          <p:val>
                                            <p:fltVal val="0"/>
                                          </p:val>
                                        </p:tav>
                                        <p:tav tm="100000">
                                          <p:val>
                                            <p:strVal val="#ppt_h"/>
                                          </p:val>
                                        </p:tav>
                                      </p:tavLst>
                                    </p:anim>
                                    <p:anim calcmode="lin" valueType="num">
                                      <p:cBhvr>
                                        <p:cTn id="30" dur="500" fill="hold"/>
                                        <p:tgtEl>
                                          <p:spTgt spid="117767"/>
                                        </p:tgtEl>
                                        <p:attrNameLst>
                                          <p:attrName>ppt_x</p:attrName>
                                        </p:attrNameLst>
                                      </p:cBhvr>
                                      <p:tavLst>
                                        <p:tav tm="0">
                                          <p:val>
                                            <p:fltVal val="0.5"/>
                                          </p:val>
                                        </p:tav>
                                        <p:tav tm="100000">
                                          <p:val>
                                            <p:strVal val="#ppt_x"/>
                                          </p:val>
                                        </p:tav>
                                      </p:tavLst>
                                    </p:anim>
                                    <p:anim calcmode="lin" valueType="num">
                                      <p:cBhvr>
                                        <p:cTn id="31" dur="500" fill="hold"/>
                                        <p:tgtEl>
                                          <p:spTgt spid="117767"/>
                                        </p:tgtEl>
                                        <p:attrNameLst>
                                          <p:attrName>ppt_y</p:attrName>
                                        </p:attrNameLst>
                                      </p:cBhvr>
                                      <p:tavLst>
                                        <p:tav tm="0">
                                          <p:val>
                                            <p:fltVal val="0.5"/>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3" presetClass="entr" presetSubtype="528" fill="hold" grpId="0" nodeType="clickEffect">
                                  <p:stCondLst>
                                    <p:cond delay="0"/>
                                  </p:stCondLst>
                                  <p:childTnLst>
                                    <p:set>
                                      <p:cBhvr>
                                        <p:cTn id="35" dur="1" fill="hold">
                                          <p:stCondLst>
                                            <p:cond delay="0"/>
                                          </p:stCondLst>
                                        </p:cTn>
                                        <p:tgtEl>
                                          <p:spTgt spid="117768"/>
                                        </p:tgtEl>
                                        <p:attrNameLst>
                                          <p:attrName>style.visibility</p:attrName>
                                        </p:attrNameLst>
                                      </p:cBhvr>
                                      <p:to>
                                        <p:strVal val="visible"/>
                                      </p:to>
                                    </p:set>
                                    <p:anim calcmode="lin" valueType="num">
                                      <p:cBhvr>
                                        <p:cTn id="36" dur="500" fill="hold"/>
                                        <p:tgtEl>
                                          <p:spTgt spid="117768"/>
                                        </p:tgtEl>
                                        <p:attrNameLst>
                                          <p:attrName>ppt_w</p:attrName>
                                        </p:attrNameLst>
                                      </p:cBhvr>
                                      <p:tavLst>
                                        <p:tav tm="0">
                                          <p:val>
                                            <p:fltVal val="0"/>
                                          </p:val>
                                        </p:tav>
                                        <p:tav tm="100000">
                                          <p:val>
                                            <p:strVal val="#ppt_w"/>
                                          </p:val>
                                        </p:tav>
                                      </p:tavLst>
                                    </p:anim>
                                    <p:anim calcmode="lin" valueType="num">
                                      <p:cBhvr>
                                        <p:cTn id="37" dur="500" fill="hold"/>
                                        <p:tgtEl>
                                          <p:spTgt spid="117768"/>
                                        </p:tgtEl>
                                        <p:attrNameLst>
                                          <p:attrName>ppt_h</p:attrName>
                                        </p:attrNameLst>
                                      </p:cBhvr>
                                      <p:tavLst>
                                        <p:tav tm="0">
                                          <p:val>
                                            <p:fltVal val="0"/>
                                          </p:val>
                                        </p:tav>
                                        <p:tav tm="100000">
                                          <p:val>
                                            <p:strVal val="#ppt_h"/>
                                          </p:val>
                                        </p:tav>
                                      </p:tavLst>
                                    </p:anim>
                                    <p:anim calcmode="lin" valueType="num">
                                      <p:cBhvr>
                                        <p:cTn id="38" dur="500" fill="hold"/>
                                        <p:tgtEl>
                                          <p:spTgt spid="117768"/>
                                        </p:tgtEl>
                                        <p:attrNameLst>
                                          <p:attrName>ppt_x</p:attrName>
                                        </p:attrNameLst>
                                      </p:cBhvr>
                                      <p:tavLst>
                                        <p:tav tm="0">
                                          <p:val>
                                            <p:fltVal val="0.5"/>
                                          </p:val>
                                        </p:tav>
                                        <p:tav tm="100000">
                                          <p:val>
                                            <p:strVal val="#ppt_x"/>
                                          </p:val>
                                        </p:tav>
                                      </p:tavLst>
                                    </p:anim>
                                    <p:anim calcmode="lin" valueType="num">
                                      <p:cBhvr>
                                        <p:cTn id="39" dur="500" fill="hold"/>
                                        <p:tgtEl>
                                          <p:spTgt spid="117768"/>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4" grpId="0" animBg="1" autoUpdateAnimBg="0"/>
      <p:bldP spid="117765" grpId="0" animBg="1" autoUpdateAnimBg="0"/>
      <p:bldP spid="117766" grpId="0" animBg="1" autoUpdateAnimBg="0"/>
      <p:bldP spid="117767" grpId="0" animBg="1"/>
      <p:bldP spid="117768"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pPr eaLnBrk="1" fontAlgn="auto" hangingPunct="1">
              <a:spcAft>
                <a:spcPts val="0"/>
              </a:spcAft>
              <a:defRPr/>
            </a:pPr>
            <a:r>
              <a:rPr lang="en-US" smtClean="0">
                <a:solidFill>
                  <a:srgbClr val="00FF00"/>
                </a:solidFill>
                <a:ea typeface="+mj-ea"/>
                <a:cs typeface="+mj-cs"/>
              </a:rPr>
              <a:t>Coordination</a:t>
            </a:r>
            <a:endParaRPr lang="en-US" smtClean="0">
              <a:solidFill>
                <a:schemeClr val="tx2">
                  <a:satMod val="200000"/>
                </a:schemeClr>
              </a:solidFill>
              <a:ea typeface="+mj-ea"/>
              <a:cs typeface="+mj-cs"/>
            </a:endParaRPr>
          </a:p>
        </p:txBody>
      </p:sp>
      <p:sp>
        <p:nvSpPr>
          <p:cNvPr id="115715" name="Rectangle 3"/>
          <p:cNvSpPr>
            <a:spLocks noGrp="1" noChangeArrowheads="1"/>
          </p:cNvSpPr>
          <p:nvPr>
            <p:ph idx="1"/>
          </p:nvPr>
        </p:nvSpPr>
        <p:spPr>
          <a:xfrm>
            <a:off x="685800" y="1981200"/>
            <a:ext cx="7772400" cy="1295400"/>
          </a:xfrm>
        </p:spPr>
        <p:txBody>
          <a:bodyPr/>
          <a:lstStyle/>
          <a:p>
            <a:pPr eaLnBrk="1" hangingPunct="1">
              <a:buFont typeface="Monotype Sorts" charset="2"/>
              <a:buNone/>
            </a:pPr>
            <a:r>
              <a:rPr lang="en-US" sz="2800" smtClean="0">
                <a:ea typeface="ＭＳ Ｐゴシック" pitchFamily="34" charset="-128"/>
              </a:rPr>
              <a:t>	</a:t>
            </a:r>
            <a:r>
              <a:rPr lang="en-US" sz="2400" i="1" smtClean="0">
                <a:solidFill>
                  <a:srgbClr val="FFFF00"/>
                </a:solidFill>
                <a:ea typeface="ＭＳ Ｐゴシック" pitchFamily="34" charset="-128"/>
              </a:rPr>
              <a:t>As a means of effectively linking together the various part of an organization or of linking together organizations and dealing with interdependence.</a:t>
            </a:r>
            <a:endParaRPr lang="en-US" i="1" smtClean="0">
              <a:ea typeface="ＭＳ Ｐゴシック" pitchFamily="34" charset="-128"/>
            </a:endParaRPr>
          </a:p>
        </p:txBody>
      </p:sp>
      <p:sp>
        <p:nvSpPr>
          <p:cNvPr id="115716" name="Text Box 4"/>
          <p:cNvSpPr txBox="1">
            <a:spLocks noChangeArrowheads="1"/>
          </p:cNvSpPr>
          <p:nvPr/>
        </p:nvSpPr>
        <p:spPr bwMode="auto">
          <a:xfrm>
            <a:off x="974725" y="4452938"/>
            <a:ext cx="1881188" cy="457200"/>
          </a:xfrm>
          <a:prstGeom prst="rect">
            <a:avLst/>
          </a:prstGeom>
          <a:solidFill>
            <a:schemeClr val="accent1"/>
          </a:solidFill>
          <a:ln w="9525">
            <a:noFill/>
            <a:miter lim="800000"/>
            <a:headEnd/>
            <a:tailEnd/>
          </a:ln>
        </p:spPr>
        <p:txBody>
          <a:bodyPr wrap="none">
            <a:spAutoFit/>
          </a:bodyPr>
          <a:lstStyle/>
          <a:p>
            <a:r>
              <a:rPr lang="en-US">
                <a:solidFill>
                  <a:schemeClr val="bg1"/>
                </a:solidFill>
                <a:latin typeface="Tahoma" pitchFamily="34" charset="0"/>
              </a:rPr>
              <a:t>Coordination</a:t>
            </a:r>
            <a:endParaRPr lang="en-US">
              <a:solidFill>
                <a:schemeClr val="bg1"/>
              </a:solidFill>
            </a:endParaRPr>
          </a:p>
        </p:txBody>
      </p:sp>
      <p:sp>
        <p:nvSpPr>
          <p:cNvPr id="115717" name="Text Box 5"/>
          <p:cNvSpPr txBox="1">
            <a:spLocks noChangeArrowheads="1"/>
          </p:cNvSpPr>
          <p:nvPr/>
        </p:nvSpPr>
        <p:spPr bwMode="auto">
          <a:xfrm>
            <a:off x="4556125" y="3843338"/>
            <a:ext cx="2714625" cy="457200"/>
          </a:xfrm>
          <a:prstGeom prst="rect">
            <a:avLst/>
          </a:prstGeom>
          <a:solidFill>
            <a:srgbClr val="9900FF"/>
          </a:solidFill>
          <a:ln w="9525">
            <a:noFill/>
            <a:miter lim="800000"/>
            <a:headEnd/>
            <a:tailEnd/>
          </a:ln>
          <a:effectLst/>
        </p:spPr>
        <p:txBody>
          <a:bodyPr wrap="none">
            <a:spAutoFit/>
          </a:bodyPr>
          <a:lstStyle/>
          <a:p>
            <a:pPr>
              <a:defRPr/>
            </a:pPr>
            <a:r>
              <a:rPr lang="en-US">
                <a:solidFill>
                  <a:srgbClr val="FFFF00"/>
                </a:solidFill>
                <a:effectLst>
                  <a:outerShdw blurRad="38100" dist="38100" dir="2700000" algn="tl">
                    <a:srgbClr val="000000"/>
                  </a:outerShdw>
                </a:effectLst>
                <a:latin typeface="Tahoma" pitchFamily="34" charset="0"/>
                <a:ea typeface="+mn-ea"/>
              </a:rPr>
              <a:t>Intraorganizational</a:t>
            </a:r>
            <a:endParaRPr lang="en-US">
              <a:solidFill>
                <a:srgbClr val="FFFF00"/>
              </a:solidFill>
              <a:ea typeface="+mn-ea"/>
            </a:endParaRPr>
          </a:p>
        </p:txBody>
      </p:sp>
      <p:sp>
        <p:nvSpPr>
          <p:cNvPr id="115718" name="Text Box 6"/>
          <p:cNvSpPr txBox="1">
            <a:spLocks noChangeArrowheads="1"/>
          </p:cNvSpPr>
          <p:nvPr/>
        </p:nvSpPr>
        <p:spPr bwMode="auto">
          <a:xfrm>
            <a:off x="4556125" y="5214938"/>
            <a:ext cx="2714625" cy="457200"/>
          </a:xfrm>
          <a:prstGeom prst="rect">
            <a:avLst/>
          </a:prstGeom>
          <a:solidFill>
            <a:srgbClr val="FF9933"/>
          </a:solidFill>
          <a:ln w="9525">
            <a:noFill/>
            <a:miter lim="800000"/>
            <a:headEnd/>
            <a:tailEnd/>
          </a:ln>
          <a:effectLst/>
        </p:spPr>
        <p:txBody>
          <a:bodyPr wrap="none">
            <a:spAutoFit/>
          </a:bodyPr>
          <a:lstStyle/>
          <a:p>
            <a:pPr>
              <a:defRPr/>
            </a:pPr>
            <a:r>
              <a:rPr lang="en-US">
                <a:solidFill>
                  <a:srgbClr val="FFFF00"/>
                </a:solidFill>
                <a:effectLst>
                  <a:outerShdw blurRad="38100" dist="38100" dir="2700000" algn="tl">
                    <a:srgbClr val="000000"/>
                  </a:outerShdw>
                </a:effectLst>
                <a:latin typeface="Tahoma" pitchFamily="34" charset="0"/>
                <a:ea typeface="+mn-ea"/>
              </a:rPr>
              <a:t>Interorganizational</a:t>
            </a:r>
            <a:endParaRPr lang="en-US">
              <a:ea typeface="+mn-ea"/>
            </a:endParaRPr>
          </a:p>
        </p:txBody>
      </p:sp>
      <p:sp>
        <p:nvSpPr>
          <p:cNvPr id="115719" name="Line 7"/>
          <p:cNvSpPr>
            <a:spLocks noChangeShapeType="1"/>
          </p:cNvSpPr>
          <p:nvPr/>
        </p:nvSpPr>
        <p:spPr bwMode="auto">
          <a:xfrm flipV="1">
            <a:off x="2971800" y="4191000"/>
            <a:ext cx="1447800" cy="381000"/>
          </a:xfrm>
          <a:prstGeom prst="line">
            <a:avLst/>
          </a:prstGeom>
          <a:noFill/>
          <a:ln w="9525">
            <a:solidFill>
              <a:srgbClr val="FF9933"/>
            </a:solidFill>
            <a:round/>
            <a:headEnd/>
            <a:tailEnd type="triangle" w="med" len="med"/>
          </a:ln>
        </p:spPr>
        <p:txBody>
          <a:bodyPr wrap="none" anchor="ctr"/>
          <a:lstStyle/>
          <a:p>
            <a:endParaRPr lang="id-ID"/>
          </a:p>
        </p:txBody>
      </p:sp>
      <p:sp>
        <p:nvSpPr>
          <p:cNvPr id="115720" name="Line 8"/>
          <p:cNvSpPr>
            <a:spLocks noChangeShapeType="1"/>
          </p:cNvSpPr>
          <p:nvPr/>
        </p:nvSpPr>
        <p:spPr bwMode="auto">
          <a:xfrm>
            <a:off x="2971800" y="4876800"/>
            <a:ext cx="1524000" cy="457200"/>
          </a:xfrm>
          <a:prstGeom prst="line">
            <a:avLst/>
          </a:prstGeom>
          <a:noFill/>
          <a:ln w="9525">
            <a:solidFill>
              <a:srgbClr val="FF9933"/>
            </a:solidFill>
            <a:round/>
            <a:headEnd/>
            <a:tailEnd type="triangle" w="med" len="med"/>
          </a:ln>
        </p:spPr>
        <p:txBody>
          <a:bodyPr wrap="none" anchor="ctr"/>
          <a:lstStyle/>
          <a:p>
            <a:endParaRPr lang="id-ID"/>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anim calcmode="lin" valueType="num">
                                      <p:cBhvr>
                                        <p:cTn id="7" dur="5000" fill="hold"/>
                                        <p:tgtEl>
                                          <p:spTgt spid="115715">
                                            <p:txEl>
                                              <p:pRg st="0" end="0"/>
                                            </p:txEl>
                                          </p:spTgt>
                                        </p:tgtEl>
                                        <p:attrNameLst>
                                          <p:attrName>ppt_w</p:attrName>
                                        </p:attrNameLst>
                                      </p:cBhvr>
                                      <p:tavLst>
                                        <p:tav tm="0" fmla="#ppt_w*sin(2.5*pi*$)">
                                          <p:val>
                                            <p:fltVal val="0"/>
                                          </p:val>
                                        </p:tav>
                                        <p:tav tm="100000">
                                          <p:val>
                                            <p:fltVal val="1"/>
                                          </p:val>
                                        </p:tav>
                                      </p:tavLst>
                                    </p:anim>
                                    <p:anim calcmode="lin" valueType="num">
                                      <p:cBhvr>
                                        <p:cTn id="8" dur="5000" fill="hold"/>
                                        <p:tgtEl>
                                          <p:spTgt spid="11571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9" presetClass="entr" presetSubtype="10" fill="hold" grpId="0" nodeType="clickEffect">
                                  <p:stCondLst>
                                    <p:cond delay="0"/>
                                  </p:stCondLst>
                                  <p:childTnLst>
                                    <p:set>
                                      <p:cBhvr>
                                        <p:cTn id="12" dur="1" fill="hold">
                                          <p:stCondLst>
                                            <p:cond delay="0"/>
                                          </p:stCondLst>
                                        </p:cTn>
                                        <p:tgtEl>
                                          <p:spTgt spid="115716"/>
                                        </p:tgtEl>
                                        <p:attrNameLst>
                                          <p:attrName>style.visibility</p:attrName>
                                        </p:attrNameLst>
                                      </p:cBhvr>
                                      <p:to>
                                        <p:strVal val="visible"/>
                                      </p:to>
                                    </p:set>
                                    <p:anim calcmode="lin" valueType="num">
                                      <p:cBhvr>
                                        <p:cTn id="13" dur="5000" fill="hold"/>
                                        <p:tgtEl>
                                          <p:spTgt spid="115716"/>
                                        </p:tgtEl>
                                        <p:attrNameLst>
                                          <p:attrName>ppt_w</p:attrName>
                                        </p:attrNameLst>
                                      </p:cBhvr>
                                      <p:tavLst>
                                        <p:tav tm="0" fmla="#ppt_w*sin(2.5*pi*$)">
                                          <p:val>
                                            <p:fltVal val="0"/>
                                          </p:val>
                                        </p:tav>
                                        <p:tav tm="100000">
                                          <p:val>
                                            <p:fltVal val="1"/>
                                          </p:val>
                                        </p:tav>
                                      </p:tavLst>
                                    </p:anim>
                                    <p:anim calcmode="lin" valueType="num">
                                      <p:cBhvr>
                                        <p:cTn id="14" dur="5000" fill="hold"/>
                                        <p:tgtEl>
                                          <p:spTgt spid="115716"/>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9" presetClass="entr" presetSubtype="10" fill="hold" grpId="0" nodeType="clickEffect">
                                  <p:stCondLst>
                                    <p:cond delay="0"/>
                                  </p:stCondLst>
                                  <p:childTnLst>
                                    <p:set>
                                      <p:cBhvr>
                                        <p:cTn id="18" dur="1" fill="hold">
                                          <p:stCondLst>
                                            <p:cond delay="0"/>
                                          </p:stCondLst>
                                        </p:cTn>
                                        <p:tgtEl>
                                          <p:spTgt spid="115717"/>
                                        </p:tgtEl>
                                        <p:attrNameLst>
                                          <p:attrName>style.visibility</p:attrName>
                                        </p:attrNameLst>
                                      </p:cBhvr>
                                      <p:to>
                                        <p:strVal val="visible"/>
                                      </p:to>
                                    </p:set>
                                    <p:anim calcmode="lin" valueType="num">
                                      <p:cBhvr>
                                        <p:cTn id="19" dur="5000" fill="hold"/>
                                        <p:tgtEl>
                                          <p:spTgt spid="115717"/>
                                        </p:tgtEl>
                                        <p:attrNameLst>
                                          <p:attrName>ppt_w</p:attrName>
                                        </p:attrNameLst>
                                      </p:cBhvr>
                                      <p:tavLst>
                                        <p:tav tm="0" fmla="#ppt_w*sin(2.5*pi*$)">
                                          <p:val>
                                            <p:fltVal val="0"/>
                                          </p:val>
                                        </p:tav>
                                        <p:tav tm="100000">
                                          <p:val>
                                            <p:fltVal val="1"/>
                                          </p:val>
                                        </p:tav>
                                      </p:tavLst>
                                    </p:anim>
                                    <p:anim calcmode="lin" valueType="num">
                                      <p:cBhvr>
                                        <p:cTn id="20" dur="5000" fill="hold"/>
                                        <p:tgtEl>
                                          <p:spTgt spid="115717"/>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9" presetClass="entr" presetSubtype="10" fill="hold" grpId="0" nodeType="clickEffect">
                                  <p:stCondLst>
                                    <p:cond delay="0"/>
                                  </p:stCondLst>
                                  <p:childTnLst>
                                    <p:set>
                                      <p:cBhvr>
                                        <p:cTn id="24" dur="1" fill="hold">
                                          <p:stCondLst>
                                            <p:cond delay="0"/>
                                          </p:stCondLst>
                                        </p:cTn>
                                        <p:tgtEl>
                                          <p:spTgt spid="115718"/>
                                        </p:tgtEl>
                                        <p:attrNameLst>
                                          <p:attrName>style.visibility</p:attrName>
                                        </p:attrNameLst>
                                      </p:cBhvr>
                                      <p:to>
                                        <p:strVal val="visible"/>
                                      </p:to>
                                    </p:set>
                                    <p:anim calcmode="lin" valueType="num">
                                      <p:cBhvr>
                                        <p:cTn id="25" dur="5000" fill="hold"/>
                                        <p:tgtEl>
                                          <p:spTgt spid="115718"/>
                                        </p:tgtEl>
                                        <p:attrNameLst>
                                          <p:attrName>ppt_w</p:attrName>
                                        </p:attrNameLst>
                                      </p:cBhvr>
                                      <p:tavLst>
                                        <p:tav tm="0" fmla="#ppt_w*sin(2.5*pi*$)">
                                          <p:val>
                                            <p:fltVal val="0"/>
                                          </p:val>
                                        </p:tav>
                                        <p:tav tm="100000">
                                          <p:val>
                                            <p:fltVal val="1"/>
                                          </p:val>
                                        </p:tav>
                                      </p:tavLst>
                                    </p:anim>
                                    <p:anim calcmode="lin" valueType="num">
                                      <p:cBhvr>
                                        <p:cTn id="26" dur="5000" fill="hold"/>
                                        <p:tgtEl>
                                          <p:spTgt spid="115718"/>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115719"/>
                                        </p:tgtEl>
                                        <p:attrNameLst>
                                          <p:attrName>style.visibility</p:attrName>
                                        </p:attrNameLst>
                                      </p:cBhvr>
                                      <p:to>
                                        <p:strVal val="visible"/>
                                      </p:to>
                                    </p:set>
                                    <p:anim calcmode="lin" valueType="num">
                                      <p:cBhvr>
                                        <p:cTn id="31" dur="1000" fill="hold"/>
                                        <p:tgtEl>
                                          <p:spTgt spid="115719"/>
                                        </p:tgtEl>
                                        <p:attrNameLst>
                                          <p:attrName>ppt_w</p:attrName>
                                        </p:attrNameLst>
                                      </p:cBhvr>
                                      <p:tavLst>
                                        <p:tav tm="0">
                                          <p:val>
                                            <p:fltVal val="0"/>
                                          </p:val>
                                        </p:tav>
                                        <p:tav tm="100000">
                                          <p:val>
                                            <p:strVal val="#ppt_w"/>
                                          </p:val>
                                        </p:tav>
                                      </p:tavLst>
                                    </p:anim>
                                    <p:anim calcmode="lin" valueType="num">
                                      <p:cBhvr>
                                        <p:cTn id="32" dur="1000" fill="hold"/>
                                        <p:tgtEl>
                                          <p:spTgt spid="115719"/>
                                        </p:tgtEl>
                                        <p:attrNameLst>
                                          <p:attrName>ppt_h</p:attrName>
                                        </p:attrNameLst>
                                      </p:cBhvr>
                                      <p:tavLst>
                                        <p:tav tm="0">
                                          <p:val>
                                            <p:fltVal val="0"/>
                                          </p:val>
                                        </p:tav>
                                        <p:tav tm="100000">
                                          <p:val>
                                            <p:strVal val="#ppt_h"/>
                                          </p:val>
                                        </p:tav>
                                      </p:tavLst>
                                    </p:anim>
                                    <p:anim calcmode="lin" valueType="num">
                                      <p:cBhvr>
                                        <p:cTn id="33" dur="1000" fill="hold"/>
                                        <p:tgtEl>
                                          <p:spTgt spid="115719"/>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11571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115720"/>
                                        </p:tgtEl>
                                        <p:attrNameLst>
                                          <p:attrName>style.visibility</p:attrName>
                                        </p:attrNameLst>
                                      </p:cBhvr>
                                      <p:to>
                                        <p:strVal val="visible"/>
                                      </p:to>
                                    </p:set>
                                    <p:anim calcmode="lin" valueType="num">
                                      <p:cBhvr>
                                        <p:cTn id="39" dur="1000" fill="hold"/>
                                        <p:tgtEl>
                                          <p:spTgt spid="115720"/>
                                        </p:tgtEl>
                                        <p:attrNameLst>
                                          <p:attrName>ppt_w</p:attrName>
                                        </p:attrNameLst>
                                      </p:cBhvr>
                                      <p:tavLst>
                                        <p:tav tm="0">
                                          <p:val>
                                            <p:fltVal val="0"/>
                                          </p:val>
                                        </p:tav>
                                        <p:tav tm="100000">
                                          <p:val>
                                            <p:strVal val="#ppt_w"/>
                                          </p:val>
                                        </p:tav>
                                      </p:tavLst>
                                    </p:anim>
                                    <p:anim calcmode="lin" valueType="num">
                                      <p:cBhvr>
                                        <p:cTn id="40" dur="1000" fill="hold"/>
                                        <p:tgtEl>
                                          <p:spTgt spid="115720"/>
                                        </p:tgtEl>
                                        <p:attrNameLst>
                                          <p:attrName>ppt_h</p:attrName>
                                        </p:attrNameLst>
                                      </p:cBhvr>
                                      <p:tavLst>
                                        <p:tav tm="0">
                                          <p:val>
                                            <p:fltVal val="0"/>
                                          </p:val>
                                        </p:tav>
                                        <p:tav tm="100000">
                                          <p:val>
                                            <p:strVal val="#ppt_h"/>
                                          </p:val>
                                        </p:tav>
                                      </p:tavLst>
                                    </p:anim>
                                    <p:anim calcmode="lin" valueType="num">
                                      <p:cBhvr>
                                        <p:cTn id="41" dur="1000" fill="hold"/>
                                        <p:tgtEl>
                                          <p:spTgt spid="115720"/>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11572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build="p" autoUpdateAnimBg="0"/>
      <p:bldP spid="115716" grpId="0" animBg="1" autoUpdateAnimBg="0"/>
      <p:bldP spid="115717" grpId="0" animBg="1" autoUpdateAnimBg="0"/>
      <p:bldP spid="115718" grpId="0" animBg="1" autoUpdateAnimBg="0"/>
      <p:bldP spid="115719" grpId="0" animBg="1"/>
      <p:bldP spid="11572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609600" y="457200"/>
            <a:ext cx="7772400" cy="685800"/>
          </a:xfrm>
        </p:spPr>
        <p:txBody>
          <a:bodyPr>
            <a:normAutofit fontScale="90000"/>
          </a:bodyPr>
          <a:lstStyle/>
          <a:p>
            <a:pPr eaLnBrk="1" fontAlgn="auto" hangingPunct="1">
              <a:spcAft>
                <a:spcPts val="0"/>
              </a:spcAft>
              <a:defRPr/>
            </a:pPr>
            <a:r>
              <a:rPr lang="en-US" smtClean="0">
                <a:solidFill>
                  <a:srgbClr val="00FF00"/>
                </a:solidFill>
                <a:ea typeface="+mj-ea"/>
                <a:cs typeface="+mj-cs"/>
              </a:rPr>
              <a:t>Intraorganizational Coordination</a:t>
            </a:r>
            <a:endParaRPr lang="en-US" smtClean="0">
              <a:solidFill>
                <a:schemeClr val="tx2">
                  <a:satMod val="200000"/>
                </a:schemeClr>
              </a:solidFill>
              <a:ea typeface="+mj-ea"/>
              <a:cs typeface="+mj-cs"/>
            </a:endParaRPr>
          </a:p>
        </p:txBody>
      </p:sp>
      <p:sp>
        <p:nvSpPr>
          <p:cNvPr id="32771" name="Rectangle 3"/>
          <p:cNvSpPr>
            <a:spLocks noGrp="1" noChangeArrowheads="1"/>
          </p:cNvSpPr>
          <p:nvPr>
            <p:ph idx="1"/>
          </p:nvPr>
        </p:nvSpPr>
        <p:spPr>
          <a:xfrm>
            <a:off x="762000" y="1676400"/>
            <a:ext cx="7772400" cy="4114800"/>
          </a:xfrm>
        </p:spPr>
        <p:txBody>
          <a:bodyPr/>
          <a:lstStyle/>
          <a:p>
            <a:pPr eaLnBrk="1" hangingPunct="1">
              <a:buFont typeface="Monotype Sorts" charset="2"/>
              <a:buNone/>
            </a:pPr>
            <a:r>
              <a:rPr lang="en-US" sz="2000" b="1" smtClean="0">
                <a:ea typeface="ＭＳ Ｐゴシック" pitchFamily="34" charset="-128"/>
              </a:rPr>
              <a:t>	</a:t>
            </a:r>
            <a:r>
              <a:rPr lang="en-US" sz="1800" b="1" smtClean="0">
                <a:solidFill>
                  <a:srgbClr val="FFFF00"/>
                </a:solidFill>
                <a:ea typeface="ＭＳ Ｐゴシック" pitchFamily="34" charset="-128"/>
              </a:rPr>
              <a:t>Since the activities of health professionals are seen as being complex, uncertain, and of great social importance, three distinctive structural arrangements has evolved to support the autonomy of these professions.</a:t>
            </a:r>
            <a:endParaRPr lang="en-US" sz="2000" b="1" smtClean="0">
              <a:solidFill>
                <a:srgbClr val="FFFF00"/>
              </a:solidFill>
              <a:ea typeface="ＭＳ Ｐゴシック" pitchFamily="34" charset="-128"/>
            </a:endParaRPr>
          </a:p>
          <a:p>
            <a:pPr eaLnBrk="1" hangingPunct="1"/>
            <a:r>
              <a:rPr lang="en-US" sz="2000" i="1" smtClean="0">
                <a:solidFill>
                  <a:srgbClr val="FFFF00"/>
                </a:solidFill>
                <a:ea typeface="ＭＳ Ｐゴシック" pitchFamily="34" charset="-128"/>
              </a:rPr>
              <a:t>Autonomous arrangement, present when an organization delegates to a professional group goal setting, implementation, and evaluation of performance and the administration manages the support staff.</a:t>
            </a:r>
          </a:p>
          <a:p>
            <a:pPr eaLnBrk="1" hangingPunct="1"/>
            <a:r>
              <a:rPr lang="en-US" sz="2000" i="1" smtClean="0">
                <a:solidFill>
                  <a:srgbClr val="FFFF00"/>
                </a:solidFill>
                <a:ea typeface="ＭＳ Ｐゴシック" pitchFamily="34" charset="-128"/>
              </a:rPr>
              <a:t>Heteronomous arrangement, Professionals are subordinated to the administrative structure with specific responsibilities delegated to various professional groups.</a:t>
            </a:r>
          </a:p>
          <a:p>
            <a:pPr eaLnBrk="1" hangingPunct="1"/>
            <a:r>
              <a:rPr lang="en-US" sz="2000" i="1" smtClean="0">
                <a:solidFill>
                  <a:srgbClr val="FFFF00"/>
                </a:solidFill>
                <a:ea typeface="ＭＳ Ｐゴシック" pitchFamily="34" charset="-128"/>
              </a:rPr>
              <a:t>Conjoint arrangement, Professionals and administration are equal in power.</a:t>
            </a:r>
            <a:r>
              <a:rPr lang="en-US" sz="1600" i="1" smtClean="0">
                <a:solidFill>
                  <a:srgbClr val="FFFF00"/>
                </a:solidFill>
                <a:ea typeface="ＭＳ Ｐゴシック" pitchFamily="34" charset="-128"/>
              </a:rPr>
              <a:t> </a:t>
            </a:r>
            <a:endParaRPr lang="en-US" sz="1600" smtClean="0">
              <a:solidFill>
                <a:srgbClr val="FFFF00"/>
              </a:solidFill>
              <a:ea typeface="ＭＳ Ｐゴシック" pitchFamily="34" charset="-128"/>
            </a:endParaRPr>
          </a:p>
        </p:txBody>
      </p:sp>
    </p:spTree>
  </p:cSld>
  <p:clrMapOvr>
    <a:masterClrMapping/>
  </p:clrMapOvr>
  <p:transition>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381000" y="533400"/>
            <a:ext cx="7772400" cy="1066800"/>
          </a:xfrm>
        </p:spPr>
        <p:txBody>
          <a:bodyPr>
            <a:normAutofit fontScale="90000"/>
          </a:bodyPr>
          <a:lstStyle/>
          <a:p>
            <a:pPr eaLnBrk="1" fontAlgn="auto" hangingPunct="1">
              <a:spcAft>
                <a:spcPts val="0"/>
              </a:spcAft>
              <a:defRPr/>
            </a:pPr>
            <a:r>
              <a:rPr lang="en-US" sz="3600" smtClean="0">
                <a:solidFill>
                  <a:srgbClr val="00FF00"/>
                </a:solidFill>
                <a:ea typeface="+mj-ea"/>
                <a:cs typeface="+mj-cs"/>
              </a:rPr>
              <a:t>Intraorganizational Mechanisms of Coordination</a:t>
            </a:r>
            <a:endParaRPr lang="en-US" smtClean="0">
              <a:solidFill>
                <a:schemeClr val="tx2">
                  <a:satMod val="200000"/>
                </a:schemeClr>
              </a:solidFill>
              <a:ea typeface="+mj-ea"/>
              <a:cs typeface="+mj-cs"/>
            </a:endParaRPr>
          </a:p>
        </p:txBody>
      </p:sp>
      <p:sp>
        <p:nvSpPr>
          <p:cNvPr id="33795" name="Rectangle 3"/>
          <p:cNvSpPr>
            <a:spLocks noGrp="1" noChangeArrowheads="1"/>
          </p:cNvSpPr>
          <p:nvPr>
            <p:ph idx="1"/>
          </p:nvPr>
        </p:nvSpPr>
        <p:spPr>
          <a:xfrm>
            <a:off x="609600" y="2514600"/>
            <a:ext cx="7772400" cy="3276600"/>
          </a:xfrm>
        </p:spPr>
        <p:txBody>
          <a:bodyPr/>
          <a:lstStyle/>
          <a:p>
            <a:pPr eaLnBrk="1" hangingPunct="1"/>
            <a:r>
              <a:rPr lang="en-US" sz="2400" b="1" smtClean="0">
                <a:solidFill>
                  <a:srgbClr val="FFFF00"/>
                </a:solidFill>
                <a:ea typeface="ＭＳ Ｐゴシック" pitchFamily="34" charset="-128"/>
              </a:rPr>
              <a:t>Hierarchical coordination</a:t>
            </a:r>
            <a:r>
              <a:rPr lang="en-US" sz="2400" smtClean="0">
                <a:solidFill>
                  <a:srgbClr val="FFFF00"/>
                </a:solidFill>
                <a:ea typeface="ＭＳ Ｐゴシック" pitchFamily="34" charset="-128"/>
              </a:rPr>
              <a:t>, The various activities are linked by placing them under a central authority.</a:t>
            </a:r>
          </a:p>
          <a:p>
            <a:pPr eaLnBrk="1" hangingPunct="1"/>
            <a:r>
              <a:rPr lang="en-US" sz="2400" b="1" smtClean="0">
                <a:solidFill>
                  <a:srgbClr val="FFFF00"/>
                </a:solidFill>
                <a:ea typeface="ＭＳ Ｐゴシック" pitchFamily="34" charset="-128"/>
              </a:rPr>
              <a:t>Administrative system</a:t>
            </a:r>
            <a:r>
              <a:rPr lang="en-US" sz="2400" smtClean="0">
                <a:solidFill>
                  <a:srgbClr val="FFFF00"/>
                </a:solidFill>
                <a:ea typeface="ＭＳ Ｐゴシック" pitchFamily="34" charset="-128"/>
              </a:rPr>
              <a:t>, emphasizing formal procedures, provides a second mechanism for coordinating activities.</a:t>
            </a:r>
          </a:p>
          <a:p>
            <a:pPr eaLnBrk="1" hangingPunct="1"/>
            <a:r>
              <a:rPr lang="en-US" sz="2400" b="1" smtClean="0">
                <a:solidFill>
                  <a:srgbClr val="FFFF00"/>
                </a:solidFill>
                <a:ea typeface="ＭＳ Ｐゴシック" pitchFamily="34" charset="-128"/>
              </a:rPr>
              <a:t>Voluntary Action</a:t>
            </a:r>
            <a:r>
              <a:rPr lang="en-US" sz="2400" smtClean="0">
                <a:solidFill>
                  <a:srgbClr val="FFFF00"/>
                </a:solidFill>
                <a:ea typeface="ＭＳ Ｐゴシック" pitchFamily="34" charset="-128"/>
              </a:rPr>
              <a:t>, inw hich individuals or group see a need for coordination, develop a method, and implement it.</a:t>
            </a:r>
            <a:r>
              <a:rPr lang="en-US" sz="2000" smtClean="0">
                <a:solidFill>
                  <a:srgbClr val="FFFF00"/>
                </a:solidFill>
                <a:ea typeface="ＭＳ Ｐゴシック" pitchFamily="34" charset="-128"/>
              </a:rPr>
              <a:t> </a:t>
            </a:r>
            <a:r>
              <a:rPr lang="en-US" sz="2000" smtClean="0">
                <a:ea typeface="ＭＳ Ｐゴシック" pitchFamily="34" charset="-128"/>
              </a:rPr>
              <a:t> </a:t>
            </a:r>
            <a:endParaRPr lang="en-US" smtClean="0">
              <a:ea typeface="ＭＳ Ｐゴシック" pitchFamily="34" charset="-128"/>
            </a:endParaRPr>
          </a:p>
        </p:txBody>
      </p:sp>
    </p:spTree>
  </p:cSld>
  <p:clrMapOvr>
    <a:masterClrMapping/>
  </p:clrMapOvr>
  <p:transition>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60"/>
          <p:cNvSpPr>
            <a:spLocks noChangeArrowheads="1"/>
          </p:cNvSpPr>
          <p:nvPr/>
        </p:nvSpPr>
        <p:spPr bwMode="auto">
          <a:xfrm>
            <a:off x="0" y="4648200"/>
            <a:ext cx="4648200" cy="2209800"/>
          </a:xfrm>
          <a:prstGeom prst="rect">
            <a:avLst/>
          </a:prstGeom>
          <a:solidFill>
            <a:schemeClr val="folHlink"/>
          </a:solidFill>
          <a:ln w="9525">
            <a:solidFill>
              <a:schemeClr val="tx1"/>
            </a:solidFill>
            <a:miter lim="800000"/>
            <a:headEnd/>
            <a:tailEnd/>
          </a:ln>
        </p:spPr>
        <p:txBody>
          <a:bodyPr wrap="none" anchor="ctr"/>
          <a:lstStyle/>
          <a:p>
            <a:pPr algn="ctr"/>
            <a:endParaRPr lang="id-ID"/>
          </a:p>
        </p:txBody>
      </p:sp>
      <p:sp>
        <p:nvSpPr>
          <p:cNvPr id="34819" name="Rectangle 59"/>
          <p:cNvSpPr>
            <a:spLocks noChangeArrowheads="1"/>
          </p:cNvSpPr>
          <p:nvPr/>
        </p:nvSpPr>
        <p:spPr bwMode="auto">
          <a:xfrm>
            <a:off x="4267200" y="1828800"/>
            <a:ext cx="4419600" cy="3276600"/>
          </a:xfrm>
          <a:prstGeom prst="rect">
            <a:avLst/>
          </a:prstGeom>
          <a:solidFill>
            <a:schemeClr val="accent2"/>
          </a:solidFill>
          <a:ln w="9525">
            <a:solidFill>
              <a:schemeClr val="tx1"/>
            </a:solidFill>
            <a:miter lim="800000"/>
            <a:headEnd/>
            <a:tailEnd/>
          </a:ln>
        </p:spPr>
        <p:txBody>
          <a:bodyPr wrap="none" anchor="ctr"/>
          <a:lstStyle/>
          <a:p>
            <a:endParaRPr lang="id-ID"/>
          </a:p>
        </p:txBody>
      </p:sp>
      <p:sp>
        <p:nvSpPr>
          <p:cNvPr id="34820" name="Rectangle 58"/>
          <p:cNvSpPr>
            <a:spLocks noChangeArrowheads="1"/>
          </p:cNvSpPr>
          <p:nvPr/>
        </p:nvSpPr>
        <p:spPr bwMode="auto">
          <a:xfrm>
            <a:off x="0" y="1676400"/>
            <a:ext cx="3657600" cy="2743200"/>
          </a:xfrm>
          <a:prstGeom prst="rect">
            <a:avLst/>
          </a:prstGeom>
          <a:solidFill>
            <a:schemeClr val="hlink"/>
          </a:solidFill>
          <a:ln w="9525">
            <a:solidFill>
              <a:schemeClr val="tx1"/>
            </a:solidFill>
            <a:miter lim="800000"/>
            <a:headEnd/>
            <a:tailEnd/>
          </a:ln>
        </p:spPr>
        <p:txBody>
          <a:bodyPr wrap="none" anchor="ctr"/>
          <a:lstStyle/>
          <a:p>
            <a:endParaRPr lang="id-ID"/>
          </a:p>
        </p:txBody>
      </p:sp>
      <p:sp>
        <p:nvSpPr>
          <p:cNvPr id="34821" name="Oval 46"/>
          <p:cNvSpPr>
            <a:spLocks noChangeArrowheads="1"/>
          </p:cNvSpPr>
          <p:nvPr/>
        </p:nvSpPr>
        <p:spPr bwMode="auto">
          <a:xfrm>
            <a:off x="4038600" y="6400800"/>
            <a:ext cx="533400" cy="4572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34822" name="Oval 47"/>
          <p:cNvSpPr>
            <a:spLocks noChangeArrowheads="1"/>
          </p:cNvSpPr>
          <p:nvPr/>
        </p:nvSpPr>
        <p:spPr bwMode="auto">
          <a:xfrm>
            <a:off x="2743200" y="6400800"/>
            <a:ext cx="533400" cy="4572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34823" name="Oval 45"/>
          <p:cNvSpPr>
            <a:spLocks noChangeArrowheads="1"/>
          </p:cNvSpPr>
          <p:nvPr/>
        </p:nvSpPr>
        <p:spPr bwMode="auto">
          <a:xfrm>
            <a:off x="2590800" y="5257800"/>
            <a:ext cx="533400" cy="4572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34824" name="Oval 44"/>
          <p:cNvSpPr>
            <a:spLocks noChangeArrowheads="1"/>
          </p:cNvSpPr>
          <p:nvPr/>
        </p:nvSpPr>
        <p:spPr bwMode="auto">
          <a:xfrm>
            <a:off x="3352800" y="4648200"/>
            <a:ext cx="533400" cy="4572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34825" name="Oval 26"/>
          <p:cNvSpPr>
            <a:spLocks noChangeArrowheads="1"/>
          </p:cNvSpPr>
          <p:nvPr/>
        </p:nvSpPr>
        <p:spPr bwMode="auto">
          <a:xfrm>
            <a:off x="7467600" y="3886200"/>
            <a:ext cx="533400" cy="4572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34826" name="Oval 25"/>
          <p:cNvSpPr>
            <a:spLocks noChangeArrowheads="1"/>
          </p:cNvSpPr>
          <p:nvPr/>
        </p:nvSpPr>
        <p:spPr bwMode="auto">
          <a:xfrm>
            <a:off x="5943600" y="3886200"/>
            <a:ext cx="533400" cy="4572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34827" name="Oval 16"/>
          <p:cNvSpPr>
            <a:spLocks noChangeArrowheads="1"/>
          </p:cNvSpPr>
          <p:nvPr/>
        </p:nvSpPr>
        <p:spPr bwMode="auto">
          <a:xfrm>
            <a:off x="6400800" y="1905000"/>
            <a:ext cx="457200" cy="4572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34828" name="Oval 15"/>
          <p:cNvSpPr>
            <a:spLocks noChangeArrowheads="1"/>
          </p:cNvSpPr>
          <p:nvPr/>
        </p:nvSpPr>
        <p:spPr bwMode="auto">
          <a:xfrm>
            <a:off x="5715000" y="2667000"/>
            <a:ext cx="457200" cy="4572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34829" name="Oval 10"/>
          <p:cNvSpPr>
            <a:spLocks noChangeArrowheads="1"/>
          </p:cNvSpPr>
          <p:nvPr/>
        </p:nvSpPr>
        <p:spPr bwMode="auto">
          <a:xfrm>
            <a:off x="2590800" y="3505200"/>
            <a:ext cx="533400" cy="5334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34830" name="Oval 9"/>
          <p:cNvSpPr>
            <a:spLocks noChangeArrowheads="1"/>
          </p:cNvSpPr>
          <p:nvPr/>
        </p:nvSpPr>
        <p:spPr bwMode="auto">
          <a:xfrm>
            <a:off x="838200" y="3581400"/>
            <a:ext cx="457200" cy="4572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34831" name="Oval 6"/>
          <p:cNvSpPr>
            <a:spLocks noChangeArrowheads="1"/>
          </p:cNvSpPr>
          <p:nvPr/>
        </p:nvSpPr>
        <p:spPr bwMode="auto">
          <a:xfrm>
            <a:off x="1219200" y="2286000"/>
            <a:ext cx="381000" cy="3810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34832" name="Oval 4"/>
          <p:cNvSpPr>
            <a:spLocks noChangeArrowheads="1"/>
          </p:cNvSpPr>
          <p:nvPr/>
        </p:nvSpPr>
        <p:spPr bwMode="auto">
          <a:xfrm>
            <a:off x="1752600" y="1676400"/>
            <a:ext cx="381000" cy="381000"/>
          </a:xfrm>
          <a:prstGeom prst="ellipse">
            <a:avLst/>
          </a:prstGeom>
          <a:solidFill>
            <a:schemeClr val="accent1"/>
          </a:solidFill>
          <a:ln w="9525">
            <a:solidFill>
              <a:schemeClr val="tx1"/>
            </a:solidFill>
            <a:round/>
            <a:headEnd/>
            <a:tailEnd/>
          </a:ln>
        </p:spPr>
        <p:txBody>
          <a:bodyPr wrap="none" anchor="ctr"/>
          <a:lstStyle/>
          <a:p>
            <a:endParaRPr lang="id-ID"/>
          </a:p>
        </p:txBody>
      </p:sp>
      <p:sp>
        <p:nvSpPr>
          <p:cNvPr id="120834" name="Rectangle 2"/>
          <p:cNvSpPr>
            <a:spLocks noGrp="1" noChangeArrowheads="1"/>
          </p:cNvSpPr>
          <p:nvPr>
            <p:ph type="title"/>
          </p:nvPr>
        </p:nvSpPr>
        <p:spPr>
          <a:xfrm>
            <a:off x="533400" y="228600"/>
            <a:ext cx="7772400" cy="1219200"/>
          </a:xfrm>
        </p:spPr>
        <p:txBody>
          <a:bodyPr wrap="square" lIns="91440" tIns="45720" rIns="91440" bIns="45720" numCol="1" anchorCtr="0" compatLnSpc="1">
            <a:prstTxWarp prst="textNoShape">
              <a:avLst/>
            </a:prstTxWarp>
            <a:normAutofit/>
          </a:bodyPr>
          <a:lstStyle/>
          <a:p>
            <a:pPr eaLnBrk="1" hangingPunct="1">
              <a:defRPr/>
            </a:pPr>
            <a:r>
              <a:rPr lang="en-US" sz="3600" smtClean="0">
                <a:solidFill>
                  <a:srgbClr val="00FF00"/>
                </a:solidFill>
                <a:ea typeface="MS PGothic" pitchFamily="34" charset="-128"/>
              </a:rPr>
              <a:t>Mintzberg</a:t>
            </a:r>
            <a:r>
              <a:rPr lang="ja-JP" altLang="en-US" sz="3600" smtClean="0">
                <a:solidFill>
                  <a:srgbClr val="00FF00"/>
                </a:solidFill>
                <a:ea typeface="MS PGothic" pitchFamily="34" charset="-128"/>
              </a:rPr>
              <a:t>’</a:t>
            </a:r>
            <a:r>
              <a:rPr lang="en-US" altLang="ja-JP" sz="3600" smtClean="0">
                <a:solidFill>
                  <a:srgbClr val="00FF00"/>
                </a:solidFill>
                <a:ea typeface="MS PGothic" pitchFamily="34" charset="-128"/>
              </a:rPr>
              <a:t>s Five Coordinating Mechanism</a:t>
            </a:r>
            <a:endParaRPr lang="en-US" sz="3600" smtClean="0">
              <a:ea typeface="MS PGothic" pitchFamily="34" charset="-128"/>
            </a:endParaRPr>
          </a:p>
        </p:txBody>
      </p:sp>
      <p:sp>
        <p:nvSpPr>
          <p:cNvPr id="34834" name="Text Box 3"/>
          <p:cNvSpPr txBox="1">
            <a:spLocks noChangeArrowheads="1"/>
          </p:cNvSpPr>
          <p:nvPr/>
        </p:nvSpPr>
        <p:spPr bwMode="auto">
          <a:xfrm>
            <a:off x="1752600" y="1600200"/>
            <a:ext cx="1868488" cy="457200"/>
          </a:xfrm>
          <a:prstGeom prst="rect">
            <a:avLst/>
          </a:prstGeom>
          <a:noFill/>
          <a:ln w="9525">
            <a:noFill/>
            <a:miter lim="800000"/>
            <a:headEnd/>
            <a:tailEnd/>
          </a:ln>
        </p:spPr>
        <p:txBody>
          <a:bodyPr wrap="none">
            <a:spAutoFit/>
          </a:bodyPr>
          <a:lstStyle/>
          <a:p>
            <a:r>
              <a:rPr lang="en-US">
                <a:solidFill>
                  <a:srgbClr val="FFFF00"/>
                </a:solidFill>
                <a:latin typeface="Tahoma" pitchFamily="34" charset="0"/>
              </a:rPr>
              <a:t>M   Manager</a:t>
            </a:r>
            <a:endParaRPr lang="en-US"/>
          </a:p>
        </p:txBody>
      </p:sp>
      <p:sp>
        <p:nvSpPr>
          <p:cNvPr id="34835" name="Text Box 5"/>
          <p:cNvSpPr txBox="1">
            <a:spLocks noChangeArrowheads="1"/>
          </p:cNvSpPr>
          <p:nvPr/>
        </p:nvSpPr>
        <p:spPr bwMode="auto">
          <a:xfrm>
            <a:off x="0" y="2209800"/>
            <a:ext cx="1625600" cy="457200"/>
          </a:xfrm>
          <a:prstGeom prst="rect">
            <a:avLst/>
          </a:prstGeom>
          <a:noFill/>
          <a:ln w="9525">
            <a:noFill/>
            <a:miter lim="800000"/>
            <a:headEnd/>
            <a:tailEnd/>
          </a:ln>
        </p:spPr>
        <p:txBody>
          <a:bodyPr wrap="none">
            <a:spAutoFit/>
          </a:bodyPr>
          <a:lstStyle/>
          <a:p>
            <a:r>
              <a:rPr lang="en-US">
                <a:solidFill>
                  <a:srgbClr val="FFFF00"/>
                </a:solidFill>
                <a:latin typeface="Tahoma" pitchFamily="34" charset="0"/>
              </a:rPr>
              <a:t>Analyst   A</a:t>
            </a:r>
            <a:endParaRPr lang="en-US"/>
          </a:p>
        </p:txBody>
      </p:sp>
      <p:sp>
        <p:nvSpPr>
          <p:cNvPr id="34836" name="Text Box 7"/>
          <p:cNvSpPr txBox="1">
            <a:spLocks noChangeArrowheads="1"/>
          </p:cNvSpPr>
          <p:nvPr/>
        </p:nvSpPr>
        <p:spPr bwMode="auto">
          <a:xfrm>
            <a:off x="914400" y="3581400"/>
            <a:ext cx="381000" cy="457200"/>
          </a:xfrm>
          <a:prstGeom prst="rect">
            <a:avLst/>
          </a:prstGeom>
          <a:noFill/>
          <a:ln w="9525">
            <a:noFill/>
            <a:miter lim="800000"/>
            <a:headEnd/>
            <a:tailEnd/>
          </a:ln>
        </p:spPr>
        <p:txBody>
          <a:bodyPr>
            <a:spAutoFit/>
          </a:bodyPr>
          <a:lstStyle/>
          <a:p>
            <a:r>
              <a:rPr lang="en-US">
                <a:solidFill>
                  <a:srgbClr val="FFFF00"/>
                </a:solidFill>
                <a:latin typeface="Tahoma" pitchFamily="34" charset="0"/>
              </a:rPr>
              <a:t>O</a:t>
            </a:r>
            <a:endParaRPr lang="en-US"/>
          </a:p>
        </p:txBody>
      </p:sp>
      <p:sp>
        <p:nvSpPr>
          <p:cNvPr id="34837" name="Text Box 8"/>
          <p:cNvSpPr txBox="1">
            <a:spLocks noChangeArrowheads="1"/>
          </p:cNvSpPr>
          <p:nvPr/>
        </p:nvSpPr>
        <p:spPr bwMode="auto">
          <a:xfrm>
            <a:off x="2667000" y="3505200"/>
            <a:ext cx="381000" cy="457200"/>
          </a:xfrm>
          <a:prstGeom prst="rect">
            <a:avLst/>
          </a:prstGeom>
          <a:noFill/>
          <a:ln w="9525">
            <a:noFill/>
            <a:miter lim="800000"/>
            <a:headEnd/>
            <a:tailEnd/>
          </a:ln>
        </p:spPr>
        <p:txBody>
          <a:bodyPr>
            <a:spAutoFit/>
          </a:bodyPr>
          <a:lstStyle/>
          <a:p>
            <a:r>
              <a:rPr lang="en-US" b="1">
                <a:solidFill>
                  <a:srgbClr val="FFFF00"/>
                </a:solidFill>
                <a:latin typeface="Tahoma" pitchFamily="34" charset="0"/>
              </a:rPr>
              <a:t>O</a:t>
            </a:r>
            <a:endParaRPr lang="en-US"/>
          </a:p>
        </p:txBody>
      </p:sp>
      <p:sp>
        <p:nvSpPr>
          <p:cNvPr id="34838" name="Text Box 11"/>
          <p:cNvSpPr txBox="1">
            <a:spLocks noChangeArrowheads="1"/>
          </p:cNvSpPr>
          <p:nvPr/>
        </p:nvSpPr>
        <p:spPr bwMode="auto">
          <a:xfrm>
            <a:off x="685800" y="4038600"/>
            <a:ext cx="2616200" cy="457200"/>
          </a:xfrm>
          <a:prstGeom prst="rect">
            <a:avLst/>
          </a:prstGeom>
          <a:noFill/>
          <a:ln w="9525">
            <a:noFill/>
            <a:miter lim="800000"/>
            <a:headEnd/>
            <a:tailEnd/>
          </a:ln>
        </p:spPr>
        <p:txBody>
          <a:bodyPr wrap="none">
            <a:spAutoFit/>
          </a:bodyPr>
          <a:lstStyle/>
          <a:p>
            <a:r>
              <a:rPr lang="en-US">
                <a:solidFill>
                  <a:srgbClr val="FFFF00"/>
                </a:solidFill>
                <a:latin typeface="Tahoma" pitchFamily="34" charset="0"/>
              </a:rPr>
              <a:t>Mutual Adjusment</a:t>
            </a:r>
            <a:endParaRPr lang="en-US"/>
          </a:p>
        </p:txBody>
      </p:sp>
      <p:sp>
        <p:nvSpPr>
          <p:cNvPr id="34839" name="Line 12"/>
          <p:cNvSpPr>
            <a:spLocks noChangeShapeType="1"/>
          </p:cNvSpPr>
          <p:nvPr/>
        </p:nvSpPr>
        <p:spPr bwMode="auto">
          <a:xfrm>
            <a:off x="1905000" y="2057400"/>
            <a:ext cx="0" cy="1066800"/>
          </a:xfrm>
          <a:prstGeom prst="line">
            <a:avLst/>
          </a:prstGeom>
          <a:noFill/>
          <a:ln w="9525">
            <a:solidFill>
              <a:srgbClr val="FF9933"/>
            </a:solidFill>
            <a:round/>
            <a:headEnd/>
            <a:tailEnd/>
          </a:ln>
        </p:spPr>
        <p:txBody>
          <a:bodyPr wrap="none" anchor="ctr"/>
          <a:lstStyle/>
          <a:p>
            <a:endParaRPr lang="id-ID"/>
          </a:p>
        </p:txBody>
      </p:sp>
      <p:sp>
        <p:nvSpPr>
          <p:cNvPr id="34840" name="Text Box 13"/>
          <p:cNvSpPr txBox="1">
            <a:spLocks noChangeArrowheads="1"/>
          </p:cNvSpPr>
          <p:nvPr/>
        </p:nvSpPr>
        <p:spPr bwMode="auto">
          <a:xfrm>
            <a:off x="6477000" y="1905000"/>
            <a:ext cx="1868488" cy="457200"/>
          </a:xfrm>
          <a:prstGeom prst="rect">
            <a:avLst/>
          </a:prstGeom>
          <a:noFill/>
          <a:ln w="9525">
            <a:noFill/>
            <a:miter lim="800000"/>
            <a:headEnd/>
            <a:tailEnd/>
          </a:ln>
        </p:spPr>
        <p:txBody>
          <a:bodyPr wrap="none">
            <a:spAutoFit/>
          </a:bodyPr>
          <a:lstStyle/>
          <a:p>
            <a:r>
              <a:rPr lang="en-US">
                <a:solidFill>
                  <a:srgbClr val="FFFF00"/>
                </a:solidFill>
                <a:latin typeface="Tahoma" pitchFamily="34" charset="0"/>
              </a:rPr>
              <a:t>M   Manager</a:t>
            </a:r>
          </a:p>
        </p:txBody>
      </p:sp>
      <p:sp>
        <p:nvSpPr>
          <p:cNvPr id="34841" name="Text Box 14"/>
          <p:cNvSpPr txBox="1">
            <a:spLocks noChangeArrowheads="1"/>
          </p:cNvSpPr>
          <p:nvPr/>
        </p:nvSpPr>
        <p:spPr bwMode="auto">
          <a:xfrm>
            <a:off x="4495800" y="2590800"/>
            <a:ext cx="1625600" cy="457200"/>
          </a:xfrm>
          <a:prstGeom prst="rect">
            <a:avLst/>
          </a:prstGeom>
          <a:noFill/>
          <a:ln w="9525">
            <a:noFill/>
            <a:miter lim="800000"/>
            <a:headEnd/>
            <a:tailEnd/>
          </a:ln>
        </p:spPr>
        <p:txBody>
          <a:bodyPr wrap="none">
            <a:spAutoFit/>
          </a:bodyPr>
          <a:lstStyle/>
          <a:p>
            <a:r>
              <a:rPr lang="en-US">
                <a:solidFill>
                  <a:srgbClr val="FFFF00"/>
                </a:solidFill>
                <a:latin typeface="Tahoma" pitchFamily="34" charset="0"/>
              </a:rPr>
              <a:t>Analyst   A</a:t>
            </a:r>
          </a:p>
        </p:txBody>
      </p:sp>
      <p:sp>
        <p:nvSpPr>
          <p:cNvPr id="34842" name="Text Box 17"/>
          <p:cNvSpPr txBox="1">
            <a:spLocks noChangeArrowheads="1"/>
          </p:cNvSpPr>
          <p:nvPr/>
        </p:nvSpPr>
        <p:spPr bwMode="auto">
          <a:xfrm>
            <a:off x="6019800" y="3886200"/>
            <a:ext cx="400050" cy="457200"/>
          </a:xfrm>
          <a:prstGeom prst="rect">
            <a:avLst/>
          </a:prstGeom>
          <a:noFill/>
          <a:ln w="9525">
            <a:noFill/>
            <a:miter lim="800000"/>
            <a:headEnd/>
            <a:tailEnd/>
          </a:ln>
        </p:spPr>
        <p:txBody>
          <a:bodyPr wrap="none">
            <a:spAutoFit/>
          </a:bodyPr>
          <a:lstStyle/>
          <a:p>
            <a:r>
              <a:rPr lang="en-US">
                <a:solidFill>
                  <a:srgbClr val="FFFF00"/>
                </a:solidFill>
                <a:latin typeface="Tahoma" pitchFamily="34" charset="0"/>
              </a:rPr>
              <a:t>O</a:t>
            </a:r>
          </a:p>
        </p:txBody>
      </p:sp>
      <p:sp>
        <p:nvSpPr>
          <p:cNvPr id="34843" name="Text Box 18"/>
          <p:cNvSpPr txBox="1">
            <a:spLocks noChangeArrowheads="1"/>
          </p:cNvSpPr>
          <p:nvPr/>
        </p:nvSpPr>
        <p:spPr bwMode="auto">
          <a:xfrm>
            <a:off x="7543800" y="3886200"/>
            <a:ext cx="400050" cy="457200"/>
          </a:xfrm>
          <a:prstGeom prst="rect">
            <a:avLst/>
          </a:prstGeom>
          <a:noFill/>
          <a:ln w="9525">
            <a:noFill/>
            <a:miter lim="800000"/>
            <a:headEnd/>
            <a:tailEnd/>
          </a:ln>
        </p:spPr>
        <p:txBody>
          <a:bodyPr wrap="none">
            <a:spAutoFit/>
          </a:bodyPr>
          <a:lstStyle/>
          <a:p>
            <a:r>
              <a:rPr lang="en-US">
                <a:solidFill>
                  <a:srgbClr val="FFFF00"/>
                </a:solidFill>
                <a:latin typeface="Tahoma" pitchFamily="34" charset="0"/>
              </a:rPr>
              <a:t>O</a:t>
            </a:r>
          </a:p>
        </p:txBody>
      </p:sp>
      <p:sp>
        <p:nvSpPr>
          <p:cNvPr id="34844" name="Line 19"/>
          <p:cNvSpPr>
            <a:spLocks noChangeShapeType="1"/>
          </p:cNvSpPr>
          <p:nvPr/>
        </p:nvSpPr>
        <p:spPr bwMode="auto">
          <a:xfrm>
            <a:off x="1600200" y="2438400"/>
            <a:ext cx="304800" cy="0"/>
          </a:xfrm>
          <a:prstGeom prst="line">
            <a:avLst/>
          </a:prstGeom>
          <a:noFill/>
          <a:ln w="9525">
            <a:solidFill>
              <a:srgbClr val="FF9933"/>
            </a:solidFill>
            <a:round/>
            <a:headEnd/>
            <a:tailEnd/>
          </a:ln>
        </p:spPr>
        <p:txBody>
          <a:bodyPr wrap="none" anchor="ctr"/>
          <a:lstStyle/>
          <a:p>
            <a:endParaRPr lang="id-ID"/>
          </a:p>
        </p:txBody>
      </p:sp>
      <p:sp>
        <p:nvSpPr>
          <p:cNvPr id="34845" name="Line 20"/>
          <p:cNvSpPr>
            <a:spLocks noChangeShapeType="1"/>
          </p:cNvSpPr>
          <p:nvPr/>
        </p:nvSpPr>
        <p:spPr bwMode="auto">
          <a:xfrm>
            <a:off x="1066800" y="3124200"/>
            <a:ext cx="1828800" cy="0"/>
          </a:xfrm>
          <a:prstGeom prst="line">
            <a:avLst/>
          </a:prstGeom>
          <a:noFill/>
          <a:ln w="9525">
            <a:solidFill>
              <a:srgbClr val="FF9933"/>
            </a:solidFill>
            <a:round/>
            <a:headEnd/>
            <a:tailEnd/>
          </a:ln>
        </p:spPr>
        <p:txBody>
          <a:bodyPr wrap="none" anchor="ctr"/>
          <a:lstStyle/>
          <a:p>
            <a:endParaRPr lang="id-ID"/>
          </a:p>
        </p:txBody>
      </p:sp>
      <p:sp>
        <p:nvSpPr>
          <p:cNvPr id="34846" name="Line 21"/>
          <p:cNvSpPr>
            <a:spLocks noChangeShapeType="1"/>
          </p:cNvSpPr>
          <p:nvPr/>
        </p:nvSpPr>
        <p:spPr bwMode="auto">
          <a:xfrm>
            <a:off x="1066800" y="3124200"/>
            <a:ext cx="0" cy="304800"/>
          </a:xfrm>
          <a:prstGeom prst="line">
            <a:avLst/>
          </a:prstGeom>
          <a:noFill/>
          <a:ln w="9525">
            <a:solidFill>
              <a:srgbClr val="FF9933"/>
            </a:solidFill>
            <a:round/>
            <a:headEnd/>
            <a:tailEnd/>
          </a:ln>
        </p:spPr>
        <p:txBody>
          <a:bodyPr wrap="none" anchor="ctr"/>
          <a:lstStyle/>
          <a:p>
            <a:endParaRPr lang="id-ID"/>
          </a:p>
        </p:txBody>
      </p:sp>
      <p:sp>
        <p:nvSpPr>
          <p:cNvPr id="34847" name="Line 22"/>
          <p:cNvSpPr>
            <a:spLocks noChangeShapeType="1"/>
          </p:cNvSpPr>
          <p:nvPr/>
        </p:nvSpPr>
        <p:spPr bwMode="auto">
          <a:xfrm>
            <a:off x="2895600" y="3124200"/>
            <a:ext cx="0" cy="304800"/>
          </a:xfrm>
          <a:prstGeom prst="line">
            <a:avLst/>
          </a:prstGeom>
          <a:noFill/>
          <a:ln w="9525">
            <a:solidFill>
              <a:srgbClr val="FF9933"/>
            </a:solidFill>
            <a:round/>
            <a:headEnd/>
            <a:tailEnd/>
          </a:ln>
        </p:spPr>
        <p:txBody>
          <a:bodyPr wrap="none" anchor="ctr"/>
          <a:lstStyle/>
          <a:p>
            <a:endParaRPr lang="id-ID"/>
          </a:p>
        </p:txBody>
      </p:sp>
      <p:sp>
        <p:nvSpPr>
          <p:cNvPr id="34848" name="Line 23"/>
          <p:cNvSpPr>
            <a:spLocks noChangeShapeType="1"/>
          </p:cNvSpPr>
          <p:nvPr/>
        </p:nvSpPr>
        <p:spPr bwMode="auto">
          <a:xfrm>
            <a:off x="1295400" y="3810000"/>
            <a:ext cx="1219200" cy="0"/>
          </a:xfrm>
          <a:prstGeom prst="line">
            <a:avLst/>
          </a:prstGeom>
          <a:noFill/>
          <a:ln w="9525">
            <a:solidFill>
              <a:srgbClr val="FF9933"/>
            </a:solidFill>
            <a:round/>
            <a:headEnd type="triangle" w="med" len="med"/>
            <a:tailEnd type="triangle" w="med" len="med"/>
          </a:ln>
        </p:spPr>
        <p:txBody>
          <a:bodyPr wrap="none" anchor="ctr"/>
          <a:lstStyle/>
          <a:p>
            <a:endParaRPr lang="id-ID"/>
          </a:p>
        </p:txBody>
      </p:sp>
      <p:sp>
        <p:nvSpPr>
          <p:cNvPr id="34849" name="Text Box 24"/>
          <p:cNvSpPr txBox="1">
            <a:spLocks noChangeArrowheads="1"/>
          </p:cNvSpPr>
          <p:nvPr/>
        </p:nvSpPr>
        <p:spPr bwMode="auto">
          <a:xfrm>
            <a:off x="5410200" y="4495800"/>
            <a:ext cx="2609850" cy="457200"/>
          </a:xfrm>
          <a:prstGeom prst="rect">
            <a:avLst/>
          </a:prstGeom>
          <a:noFill/>
          <a:ln w="9525">
            <a:noFill/>
            <a:miter lim="800000"/>
            <a:headEnd/>
            <a:tailEnd/>
          </a:ln>
        </p:spPr>
        <p:txBody>
          <a:bodyPr wrap="none">
            <a:spAutoFit/>
          </a:bodyPr>
          <a:lstStyle/>
          <a:p>
            <a:r>
              <a:rPr lang="en-US">
                <a:solidFill>
                  <a:srgbClr val="FFFF00"/>
                </a:solidFill>
                <a:latin typeface="Tahoma" pitchFamily="34" charset="0"/>
              </a:rPr>
              <a:t>Direct Supervision</a:t>
            </a:r>
            <a:endParaRPr lang="en-US"/>
          </a:p>
        </p:txBody>
      </p:sp>
      <p:sp>
        <p:nvSpPr>
          <p:cNvPr id="34850" name="Line 27"/>
          <p:cNvSpPr>
            <a:spLocks noChangeShapeType="1"/>
          </p:cNvSpPr>
          <p:nvPr/>
        </p:nvSpPr>
        <p:spPr bwMode="auto">
          <a:xfrm>
            <a:off x="6629400" y="2362200"/>
            <a:ext cx="0" cy="1066800"/>
          </a:xfrm>
          <a:prstGeom prst="line">
            <a:avLst/>
          </a:prstGeom>
          <a:noFill/>
          <a:ln w="9525">
            <a:solidFill>
              <a:srgbClr val="FF9933"/>
            </a:solidFill>
            <a:round/>
            <a:headEnd/>
            <a:tailEnd/>
          </a:ln>
        </p:spPr>
        <p:txBody>
          <a:bodyPr wrap="none" anchor="ctr"/>
          <a:lstStyle/>
          <a:p>
            <a:endParaRPr lang="id-ID"/>
          </a:p>
        </p:txBody>
      </p:sp>
      <p:sp>
        <p:nvSpPr>
          <p:cNvPr id="34851" name="Line 28"/>
          <p:cNvSpPr>
            <a:spLocks noChangeShapeType="1"/>
          </p:cNvSpPr>
          <p:nvPr/>
        </p:nvSpPr>
        <p:spPr bwMode="auto">
          <a:xfrm>
            <a:off x="6019800" y="2819400"/>
            <a:ext cx="609600" cy="0"/>
          </a:xfrm>
          <a:prstGeom prst="line">
            <a:avLst/>
          </a:prstGeom>
          <a:noFill/>
          <a:ln w="9525">
            <a:solidFill>
              <a:srgbClr val="FF9933"/>
            </a:solidFill>
            <a:round/>
            <a:headEnd/>
            <a:tailEnd/>
          </a:ln>
        </p:spPr>
        <p:txBody>
          <a:bodyPr wrap="none" anchor="ctr"/>
          <a:lstStyle/>
          <a:p>
            <a:endParaRPr lang="id-ID"/>
          </a:p>
        </p:txBody>
      </p:sp>
      <p:sp>
        <p:nvSpPr>
          <p:cNvPr id="34852" name="Line 29"/>
          <p:cNvSpPr>
            <a:spLocks noChangeShapeType="1"/>
          </p:cNvSpPr>
          <p:nvPr/>
        </p:nvSpPr>
        <p:spPr bwMode="auto">
          <a:xfrm>
            <a:off x="6172200" y="3505200"/>
            <a:ext cx="1524000" cy="0"/>
          </a:xfrm>
          <a:prstGeom prst="line">
            <a:avLst/>
          </a:prstGeom>
          <a:noFill/>
          <a:ln w="9525">
            <a:solidFill>
              <a:srgbClr val="FF9933"/>
            </a:solidFill>
            <a:round/>
            <a:headEnd/>
            <a:tailEnd/>
          </a:ln>
        </p:spPr>
        <p:txBody>
          <a:bodyPr wrap="none" anchor="ctr"/>
          <a:lstStyle/>
          <a:p>
            <a:endParaRPr lang="id-ID"/>
          </a:p>
        </p:txBody>
      </p:sp>
      <p:sp>
        <p:nvSpPr>
          <p:cNvPr id="34853" name="Line 30"/>
          <p:cNvSpPr>
            <a:spLocks noChangeShapeType="1"/>
          </p:cNvSpPr>
          <p:nvPr/>
        </p:nvSpPr>
        <p:spPr bwMode="auto">
          <a:xfrm>
            <a:off x="6172200" y="3505200"/>
            <a:ext cx="0" cy="381000"/>
          </a:xfrm>
          <a:prstGeom prst="line">
            <a:avLst/>
          </a:prstGeom>
          <a:noFill/>
          <a:ln w="9525">
            <a:solidFill>
              <a:srgbClr val="FF9933"/>
            </a:solidFill>
            <a:round/>
            <a:headEnd/>
            <a:tailEnd/>
          </a:ln>
        </p:spPr>
        <p:txBody>
          <a:bodyPr wrap="none" anchor="ctr"/>
          <a:lstStyle/>
          <a:p>
            <a:endParaRPr lang="id-ID"/>
          </a:p>
        </p:txBody>
      </p:sp>
      <p:sp>
        <p:nvSpPr>
          <p:cNvPr id="34854" name="Line 31"/>
          <p:cNvSpPr>
            <a:spLocks noChangeShapeType="1"/>
          </p:cNvSpPr>
          <p:nvPr/>
        </p:nvSpPr>
        <p:spPr bwMode="auto">
          <a:xfrm>
            <a:off x="7696200" y="3505200"/>
            <a:ext cx="0" cy="304800"/>
          </a:xfrm>
          <a:prstGeom prst="line">
            <a:avLst/>
          </a:prstGeom>
          <a:noFill/>
          <a:ln w="9525">
            <a:solidFill>
              <a:srgbClr val="FF9933"/>
            </a:solidFill>
            <a:round/>
            <a:headEnd/>
            <a:tailEnd/>
          </a:ln>
        </p:spPr>
        <p:txBody>
          <a:bodyPr wrap="none" anchor="ctr"/>
          <a:lstStyle/>
          <a:p>
            <a:endParaRPr lang="id-ID"/>
          </a:p>
        </p:txBody>
      </p:sp>
      <p:sp>
        <p:nvSpPr>
          <p:cNvPr id="34855" name="Line 32"/>
          <p:cNvSpPr>
            <a:spLocks noChangeShapeType="1"/>
          </p:cNvSpPr>
          <p:nvPr/>
        </p:nvSpPr>
        <p:spPr bwMode="auto">
          <a:xfrm flipV="1">
            <a:off x="7772400" y="3276600"/>
            <a:ext cx="0" cy="533400"/>
          </a:xfrm>
          <a:prstGeom prst="line">
            <a:avLst/>
          </a:prstGeom>
          <a:noFill/>
          <a:ln w="9525">
            <a:solidFill>
              <a:srgbClr val="FF9933"/>
            </a:solidFill>
            <a:round/>
            <a:headEnd type="triangle" w="med" len="med"/>
            <a:tailEnd/>
          </a:ln>
        </p:spPr>
        <p:txBody>
          <a:bodyPr wrap="none" anchor="ctr"/>
          <a:lstStyle/>
          <a:p>
            <a:endParaRPr lang="id-ID"/>
          </a:p>
        </p:txBody>
      </p:sp>
      <p:sp>
        <p:nvSpPr>
          <p:cNvPr id="34856" name="Line 33"/>
          <p:cNvSpPr>
            <a:spLocks noChangeShapeType="1"/>
          </p:cNvSpPr>
          <p:nvPr/>
        </p:nvSpPr>
        <p:spPr bwMode="auto">
          <a:xfrm>
            <a:off x="5943600" y="3352800"/>
            <a:ext cx="533400" cy="0"/>
          </a:xfrm>
          <a:prstGeom prst="line">
            <a:avLst/>
          </a:prstGeom>
          <a:noFill/>
          <a:ln w="9525">
            <a:solidFill>
              <a:srgbClr val="FF9933"/>
            </a:solidFill>
            <a:round/>
            <a:headEnd/>
            <a:tailEnd/>
          </a:ln>
        </p:spPr>
        <p:txBody>
          <a:bodyPr wrap="none" anchor="ctr"/>
          <a:lstStyle/>
          <a:p>
            <a:endParaRPr lang="id-ID"/>
          </a:p>
        </p:txBody>
      </p:sp>
      <p:sp>
        <p:nvSpPr>
          <p:cNvPr id="34857" name="Line 34"/>
          <p:cNvSpPr>
            <a:spLocks noChangeShapeType="1"/>
          </p:cNvSpPr>
          <p:nvPr/>
        </p:nvSpPr>
        <p:spPr bwMode="auto">
          <a:xfrm flipV="1">
            <a:off x="6477000" y="2438400"/>
            <a:ext cx="0" cy="914400"/>
          </a:xfrm>
          <a:prstGeom prst="line">
            <a:avLst/>
          </a:prstGeom>
          <a:noFill/>
          <a:ln w="9525">
            <a:solidFill>
              <a:srgbClr val="FF9933"/>
            </a:solidFill>
            <a:round/>
            <a:headEnd/>
            <a:tailEnd type="triangle" w="med" len="med"/>
          </a:ln>
        </p:spPr>
        <p:txBody>
          <a:bodyPr wrap="none" anchor="ctr"/>
          <a:lstStyle/>
          <a:p>
            <a:endParaRPr lang="id-ID"/>
          </a:p>
        </p:txBody>
      </p:sp>
      <p:sp>
        <p:nvSpPr>
          <p:cNvPr id="34858" name="Line 35"/>
          <p:cNvSpPr>
            <a:spLocks noChangeShapeType="1"/>
          </p:cNvSpPr>
          <p:nvPr/>
        </p:nvSpPr>
        <p:spPr bwMode="auto">
          <a:xfrm flipV="1">
            <a:off x="5943600" y="3352800"/>
            <a:ext cx="0" cy="533400"/>
          </a:xfrm>
          <a:prstGeom prst="line">
            <a:avLst/>
          </a:prstGeom>
          <a:noFill/>
          <a:ln w="9525">
            <a:solidFill>
              <a:srgbClr val="FF9933"/>
            </a:solidFill>
            <a:round/>
            <a:headEnd type="triangle" w="med" len="med"/>
            <a:tailEnd/>
          </a:ln>
        </p:spPr>
        <p:txBody>
          <a:bodyPr wrap="none" anchor="ctr"/>
          <a:lstStyle/>
          <a:p>
            <a:endParaRPr lang="id-ID"/>
          </a:p>
        </p:txBody>
      </p:sp>
      <p:sp>
        <p:nvSpPr>
          <p:cNvPr id="34859" name="Line 36"/>
          <p:cNvSpPr>
            <a:spLocks noChangeShapeType="1"/>
          </p:cNvSpPr>
          <p:nvPr/>
        </p:nvSpPr>
        <p:spPr bwMode="auto">
          <a:xfrm flipH="1">
            <a:off x="6781800" y="3276600"/>
            <a:ext cx="990600" cy="0"/>
          </a:xfrm>
          <a:prstGeom prst="line">
            <a:avLst/>
          </a:prstGeom>
          <a:noFill/>
          <a:ln w="9525">
            <a:solidFill>
              <a:srgbClr val="FF9933"/>
            </a:solidFill>
            <a:round/>
            <a:headEnd/>
            <a:tailEnd/>
          </a:ln>
        </p:spPr>
        <p:txBody>
          <a:bodyPr wrap="none" anchor="ctr"/>
          <a:lstStyle/>
          <a:p>
            <a:endParaRPr lang="id-ID"/>
          </a:p>
        </p:txBody>
      </p:sp>
      <p:sp>
        <p:nvSpPr>
          <p:cNvPr id="34860" name="Line 37"/>
          <p:cNvSpPr>
            <a:spLocks noChangeShapeType="1"/>
          </p:cNvSpPr>
          <p:nvPr/>
        </p:nvSpPr>
        <p:spPr bwMode="auto">
          <a:xfrm flipV="1">
            <a:off x="6781800" y="2438400"/>
            <a:ext cx="0" cy="838200"/>
          </a:xfrm>
          <a:prstGeom prst="line">
            <a:avLst/>
          </a:prstGeom>
          <a:noFill/>
          <a:ln w="9525">
            <a:solidFill>
              <a:srgbClr val="FF9933"/>
            </a:solidFill>
            <a:round/>
            <a:headEnd/>
            <a:tailEnd type="triangle" w="med" len="med"/>
          </a:ln>
        </p:spPr>
        <p:txBody>
          <a:bodyPr wrap="none" anchor="ctr"/>
          <a:lstStyle/>
          <a:p>
            <a:endParaRPr lang="id-ID"/>
          </a:p>
        </p:txBody>
      </p:sp>
      <p:sp>
        <p:nvSpPr>
          <p:cNvPr id="34861" name="Text Box 38"/>
          <p:cNvSpPr txBox="1">
            <a:spLocks noChangeArrowheads="1"/>
          </p:cNvSpPr>
          <p:nvPr/>
        </p:nvSpPr>
        <p:spPr bwMode="auto">
          <a:xfrm>
            <a:off x="3413125" y="4605338"/>
            <a:ext cx="419100" cy="457200"/>
          </a:xfrm>
          <a:prstGeom prst="rect">
            <a:avLst/>
          </a:prstGeom>
          <a:noFill/>
          <a:ln w="9525">
            <a:noFill/>
            <a:miter lim="800000"/>
            <a:headEnd/>
            <a:tailEnd/>
          </a:ln>
        </p:spPr>
        <p:txBody>
          <a:bodyPr wrap="none">
            <a:spAutoFit/>
          </a:bodyPr>
          <a:lstStyle/>
          <a:p>
            <a:r>
              <a:rPr lang="en-US">
                <a:solidFill>
                  <a:srgbClr val="FFFF00"/>
                </a:solidFill>
                <a:latin typeface="Tahoma" pitchFamily="34" charset="0"/>
              </a:rPr>
              <a:t>M</a:t>
            </a:r>
          </a:p>
        </p:txBody>
      </p:sp>
      <p:sp>
        <p:nvSpPr>
          <p:cNvPr id="34862" name="Text Box 39"/>
          <p:cNvSpPr txBox="1">
            <a:spLocks noChangeArrowheads="1"/>
          </p:cNvSpPr>
          <p:nvPr/>
        </p:nvSpPr>
        <p:spPr bwMode="auto">
          <a:xfrm>
            <a:off x="2651125" y="5214938"/>
            <a:ext cx="366713" cy="457200"/>
          </a:xfrm>
          <a:prstGeom prst="rect">
            <a:avLst/>
          </a:prstGeom>
          <a:noFill/>
          <a:ln w="9525">
            <a:noFill/>
            <a:miter lim="800000"/>
            <a:headEnd/>
            <a:tailEnd/>
          </a:ln>
        </p:spPr>
        <p:txBody>
          <a:bodyPr wrap="none">
            <a:spAutoFit/>
          </a:bodyPr>
          <a:lstStyle/>
          <a:p>
            <a:r>
              <a:rPr lang="en-US">
                <a:solidFill>
                  <a:srgbClr val="FFFF00"/>
                </a:solidFill>
                <a:latin typeface="Tahoma" pitchFamily="34" charset="0"/>
              </a:rPr>
              <a:t>A</a:t>
            </a:r>
          </a:p>
        </p:txBody>
      </p:sp>
      <p:sp>
        <p:nvSpPr>
          <p:cNvPr id="120872" name="Text Box 40"/>
          <p:cNvSpPr txBox="1">
            <a:spLocks noChangeArrowheads="1"/>
          </p:cNvSpPr>
          <p:nvPr/>
        </p:nvSpPr>
        <p:spPr bwMode="auto">
          <a:xfrm>
            <a:off x="2819400" y="6400800"/>
            <a:ext cx="419100" cy="457200"/>
          </a:xfrm>
          <a:prstGeom prst="rect">
            <a:avLst/>
          </a:prstGeom>
          <a:noFill/>
          <a:ln w="9525">
            <a:noFill/>
            <a:miter lim="800000"/>
            <a:headEnd/>
            <a:tailEnd/>
          </a:ln>
          <a:effectLst/>
        </p:spPr>
        <p:txBody>
          <a:bodyPr wrap="none">
            <a:spAutoFit/>
          </a:bodyPr>
          <a:lstStyle/>
          <a:p>
            <a:pPr>
              <a:defRPr/>
            </a:pPr>
            <a:r>
              <a:rPr lang="en-US" b="1">
                <a:solidFill>
                  <a:srgbClr val="FFFF00"/>
                </a:solidFill>
                <a:effectLst>
                  <a:outerShdw blurRad="38100" dist="38100" dir="2700000" algn="tl">
                    <a:srgbClr val="000000"/>
                  </a:outerShdw>
                </a:effectLst>
                <a:latin typeface="Tahoma" pitchFamily="34" charset="0"/>
                <a:ea typeface="+mn-ea"/>
              </a:rPr>
              <a:t>O</a:t>
            </a:r>
            <a:endParaRPr lang="en-US">
              <a:solidFill>
                <a:srgbClr val="FFFF00"/>
              </a:solidFill>
              <a:latin typeface="Tahoma" pitchFamily="34" charset="0"/>
              <a:ea typeface="+mn-ea"/>
            </a:endParaRPr>
          </a:p>
        </p:txBody>
      </p:sp>
      <p:sp>
        <p:nvSpPr>
          <p:cNvPr id="120873" name="Text Box 41"/>
          <p:cNvSpPr txBox="1">
            <a:spLocks noChangeArrowheads="1"/>
          </p:cNvSpPr>
          <p:nvPr/>
        </p:nvSpPr>
        <p:spPr bwMode="auto">
          <a:xfrm>
            <a:off x="4114800" y="6400800"/>
            <a:ext cx="419100" cy="457200"/>
          </a:xfrm>
          <a:prstGeom prst="rect">
            <a:avLst/>
          </a:prstGeom>
          <a:noFill/>
          <a:ln w="9525">
            <a:noFill/>
            <a:miter lim="800000"/>
            <a:headEnd/>
            <a:tailEnd/>
          </a:ln>
          <a:effectLst/>
        </p:spPr>
        <p:txBody>
          <a:bodyPr wrap="none">
            <a:spAutoFit/>
          </a:bodyPr>
          <a:lstStyle/>
          <a:p>
            <a:pPr>
              <a:defRPr/>
            </a:pPr>
            <a:r>
              <a:rPr lang="en-US" b="1">
                <a:solidFill>
                  <a:srgbClr val="FFFF00"/>
                </a:solidFill>
                <a:effectLst>
                  <a:outerShdw blurRad="38100" dist="38100" dir="2700000" algn="tl">
                    <a:srgbClr val="000000"/>
                  </a:outerShdw>
                </a:effectLst>
                <a:latin typeface="Tahoma" pitchFamily="34" charset="0"/>
                <a:ea typeface="+mn-ea"/>
              </a:rPr>
              <a:t>O</a:t>
            </a:r>
            <a:endParaRPr lang="en-US">
              <a:solidFill>
                <a:srgbClr val="FFFF00"/>
              </a:solidFill>
              <a:latin typeface="Tahoma" pitchFamily="34" charset="0"/>
              <a:ea typeface="+mn-ea"/>
            </a:endParaRPr>
          </a:p>
        </p:txBody>
      </p:sp>
      <p:sp>
        <p:nvSpPr>
          <p:cNvPr id="34865" name="Line 48"/>
          <p:cNvSpPr>
            <a:spLocks noChangeShapeType="1"/>
          </p:cNvSpPr>
          <p:nvPr/>
        </p:nvSpPr>
        <p:spPr bwMode="auto">
          <a:xfrm>
            <a:off x="3657600" y="5181600"/>
            <a:ext cx="0" cy="914400"/>
          </a:xfrm>
          <a:prstGeom prst="line">
            <a:avLst/>
          </a:prstGeom>
          <a:noFill/>
          <a:ln w="9525">
            <a:solidFill>
              <a:srgbClr val="FF9933"/>
            </a:solidFill>
            <a:round/>
            <a:headEnd/>
            <a:tailEnd/>
          </a:ln>
        </p:spPr>
        <p:txBody>
          <a:bodyPr wrap="none" anchor="ctr"/>
          <a:lstStyle/>
          <a:p>
            <a:endParaRPr lang="id-ID"/>
          </a:p>
        </p:txBody>
      </p:sp>
      <p:sp>
        <p:nvSpPr>
          <p:cNvPr id="34866" name="Line 49"/>
          <p:cNvSpPr>
            <a:spLocks noChangeShapeType="1"/>
          </p:cNvSpPr>
          <p:nvPr/>
        </p:nvSpPr>
        <p:spPr bwMode="auto">
          <a:xfrm>
            <a:off x="3048000" y="6096000"/>
            <a:ext cx="1295400" cy="0"/>
          </a:xfrm>
          <a:prstGeom prst="line">
            <a:avLst/>
          </a:prstGeom>
          <a:noFill/>
          <a:ln w="9525">
            <a:solidFill>
              <a:srgbClr val="FF9933"/>
            </a:solidFill>
            <a:round/>
            <a:headEnd/>
            <a:tailEnd/>
          </a:ln>
        </p:spPr>
        <p:txBody>
          <a:bodyPr wrap="none" anchor="ctr"/>
          <a:lstStyle/>
          <a:p>
            <a:endParaRPr lang="id-ID"/>
          </a:p>
        </p:txBody>
      </p:sp>
      <p:sp>
        <p:nvSpPr>
          <p:cNvPr id="34867" name="Line 50"/>
          <p:cNvSpPr>
            <a:spLocks noChangeShapeType="1"/>
          </p:cNvSpPr>
          <p:nvPr/>
        </p:nvSpPr>
        <p:spPr bwMode="auto">
          <a:xfrm>
            <a:off x="3048000" y="6096000"/>
            <a:ext cx="0" cy="304800"/>
          </a:xfrm>
          <a:prstGeom prst="line">
            <a:avLst/>
          </a:prstGeom>
          <a:noFill/>
          <a:ln w="9525">
            <a:solidFill>
              <a:srgbClr val="FF9933"/>
            </a:solidFill>
            <a:round/>
            <a:headEnd/>
            <a:tailEnd/>
          </a:ln>
        </p:spPr>
        <p:txBody>
          <a:bodyPr wrap="none" anchor="ctr"/>
          <a:lstStyle/>
          <a:p>
            <a:endParaRPr lang="id-ID"/>
          </a:p>
        </p:txBody>
      </p:sp>
      <p:sp>
        <p:nvSpPr>
          <p:cNvPr id="34868" name="Line 51"/>
          <p:cNvSpPr>
            <a:spLocks noChangeShapeType="1"/>
          </p:cNvSpPr>
          <p:nvPr/>
        </p:nvSpPr>
        <p:spPr bwMode="auto">
          <a:xfrm>
            <a:off x="4343400" y="6096000"/>
            <a:ext cx="0" cy="304800"/>
          </a:xfrm>
          <a:prstGeom prst="line">
            <a:avLst/>
          </a:prstGeom>
          <a:noFill/>
          <a:ln w="9525">
            <a:solidFill>
              <a:srgbClr val="FF9933"/>
            </a:solidFill>
            <a:round/>
            <a:headEnd/>
            <a:tailEnd/>
          </a:ln>
        </p:spPr>
        <p:txBody>
          <a:bodyPr wrap="none" anchor="ctr"/>
          <a:lstStyle/>
          <a:p>
            <a:endParaRPr lang="id-ID"/>
          </a:p>
        </p:txBody>
      </p:sp>
      <p:sp>
        <p:nvSpPr>
          <p:cNvPr id="34869" name="Line 52"/>
          <p:cNvSpPr>
            <a:spLocks noChangeShapeType="1"/>
          </p:cNvSpPr>
          <p:nvPr/>
        </p:nvSpPr>
        <p:spPr bwMode="auto">
          <a:xfrm>
            <a:off x="3048000" y="5486400"/>
            <a:ext cx="609600" cy="0"/>
          </a:xfrm>
          <a:prstGeom prst="line">
            <a:avLst/>
          </a:prstGeom>
          <a:noFill/>
          <a:ln w="9525">
            <a:solidFill>
              <a:srgbClr val="FF9933"/>
            </a:solidFill>
            <a:round/>
            <a:headEnd/>
            <a:tailEnd/>
          </a:ln>
        </p:spPr>
        <p:txBody>
          <a:bodyPr wrap="none" anchor="ctr"/>
          <a:lstStyle/>
          <a:p>
            <a:endParaRPr lang="id-ID"/>
          </a:p>
        </p:txBody>
      </p:sp>
      <p:sp>
        <p:nvSpPr>
          <p:cNvPr id="34870" name="Text Box 53"/>
          <p:cNvSpPr txBox="1">
            <a:spLocks noChangeArrowheads="1"/>
          </p:cNvSpPr>
          <p:nvPr/>
        </p:nvSpPr>
        <p:spPr bwMode="auto">
          <a:xfrm>
            <a:off x="304800" y="6400800"/>
            <a:ext cx="1919288" cy="457200"/>
          </a:xfrm>
          <a:prstGeom prst="rect">
            <a:avLst/>
          </a:prstGeom>
          <a:noFill/>
          <a:ln w="9525">
            <a:noFill/>
            <a:miter lim="800000"/>
            <a:headEnd/>
            <a:tailEnd/>
          </a:ln>
        </p:spPr>
        <p:txBody>
          <a:bodyPr wrap="none">
            <a:spAutoFit/>
          </a:bodyPr>
          <a:lstStyle/>
          <a:p>
            <a:r>
              <a:rPr lang="en-US">
                <a:solidFill>
                  <a:srgbClr val="FFFF00"/>
                </a:solidFill>
                <a:latin typeface="Tahoma" pitchFamily="34" charset="0"/>
              </a:rPr>
              <a:t>Worker Skills</a:t>
            </a:r>
            <a:endParaRPr lang="en-US"/>
          </a:p>
        </p:txBody>
      </p:sp>
      <p:sp>
        <p:nvSpPr>
          <p:cNvPr id="34871" name="Line 54"/>
          <p:cNvSpPr>
            <a:spLocks noChangeShapeType="1"/>
          </p:cNvSpPr>
          <p:nvPr/>
        </p:nvSpPr>
        <p:spPr bwMode="auto">
          <a:xfrm>
            <a:off x="2133600" y="6629400"/>
            <a:ext cx="533400" cy="0"/>
          </a:xfrm>
          <a:prstGeom prst="line">
            <a:avLst/>
          </a:prstGeom>
          <a:noFill/>
          <a:ln w="9525">
            <a:solidFill>
              <a:srgbClr val="FF9933"/>
            </a:solidFill>
            <a:round/>
            <a:headEnd/>
            <a:tailEnd type="triangle" w="med" len="med"/>
          </a:ln>
        </p:spPr>
        <p:txBody>
          <a:bodyPr wrap="none" anchor="ctr"/>
          <a:lstStyle/>
          <a:p>
            <a:endParaRPr lang="id-ID"/>
          </a:p>
        </p:txBody>
      </p:sp>
      <p:sp>
        <p:nvSpPr>
          <p:cNvPr id="34872" name="Line 55"/>
          <p:cNvSpPr>
            <a:spLocks noChangeShapeType="1"/>
          </p:cNvSpPr>
          <p:nvPr/>
        </p:nvSpPr>
        <p:spPr bwMode="auto">
          <a:xfrm flipH="1">
            <a:off x="2286000" y="5562600"/>
            <a:ext cx="228600" cy="914400"/>
          </a:xfrm>
          <a:prstGeom prst="line">
            <a:avLst/>
          </a:prstGeom>
          <a:noFill/>
          <a:ln w="9525">
            <a:solidFill>
              <a:srgbClr val="FF9933"/>
            </a:solidFill>
            <a:round/>
            <a:headEnd/>
            <a:tailEnd type="triangle" w="med" len="med"/>
          </a:ln>
        </p:spPr>
        <p:txBody>
          <a:bodyPr wrap="none" anchor="ctr"/>
          <a:lstStyle/>
          <a:p>
            <a:endParaRPr lang="id-ID"/>
          </a:p>
        </p:txBody>
      </p:sp>
      <p:sp>
        <p:nvSpPr>
          <p:cNvPr id="34873" name="Line 56"/>
          <p:cNvSpPr>
            <a:spLocks noChangeShapeType="1"/>
          </p:cNvSpPr>
          <p:nvPr/>
        </p:nvSpPr>
        <p:spPr bwMode="auto">
          <a:xfrm>
            <a:off x="2743200" y="5715000"/>
            <a:ext cx="152400" cy="533400"/>
          </a:xfrm>
          <a:prstGeom prst="line">
            <a:avLst/>
          </a:prstGeom>
          <a:noFill/>
          <a:ln w="9525">
            <a:solidFill>
              <a:srgbClr val="FF9933"/>
            </a:solidFill>
            <a:round/>
            <a:headEnd/>
            <a:tailEnd type="triangle" w="med" len="med"/>
          </a:ln>
        </p:spPr>
        <p:txBody>
          <a:bodyPr wrap="none" anchor="ctr"/>
          <a:lstStyle/>
          <a:p>
            <a:endParaRPr lang="id-ID"/>
          </a:p>
        </p:txBody>
      </p:sp>
      <p:sp>
        <p:nvSpPr>
          <p:cNvPr id="34874" name="Line 57"/>
          <p:cNvSpPr>
            <a:spLocks noChangeShapeType="1"/>
          </p:cNvSpPr>
          <p:nvPr/>
        </p:nvSpPr>
        <p:spPr bwMode="auto">
          <a:xfrm>
            <a:off x="3048000" y="5638800"/>
            <a:ext cx="228600" cy="304800"/>
          </a:xfrm>
          <a:prstGeom prst="line">
            <a:avLst/>
          </a:prstGeom>
          <a:noFill/>
          <a:ln w="9525">
            <a:solidFill>
              <a:srgbClr val="FF9933"/>
            </a:solidFill>
            <a:round/>
            <a:headEnd/>
            <a:tailEnd type="triangle" w="med" len="med"/>
          </a:ln>
        </p:spPr>
        <p:txBody>
          <a:bodyPr wrap="none" anchor="ctr"/>
          <a:lstStyle/>
          <a:p>
            <a:endParaRPr lang="id-ID"/>
          </a:p>
        </p:txBody>
      </p:sp>
      <p:sp>
        <p:nvSpPr>
          <p:cNvPr id="34875" name="Text Box 62"/>
          <p:cNvSpPr txBox="1">
            <a:spLocks noChangeArrowheads="1"/>
          </p:cNvSpPr>
          <p:nvPr/>
        </p:nvSpPr>
        <p:spPr bwMode="auto">
          <a:xfrm>
            <a:off x="3276600" y="6248400"/>
            <a:ext cx="893763" cy="336550"/>
          </a:xfrm>
          <a:prstGeom prst="rect">
            <a:avLst/>
          </a:prstGeom>
          <a:noFill/>
          <a:ln w="9525">
            <a:noFill/>
            <a:miter lim="800000"/>
            <a:headEnd/>
            <a:tailEnd/>
          </a:ln>
        </p:spPr>
        <p:txBody>
          <a:bodyPr wrap="none">
            <a:spAutoFit/>
          </a:bodyPr>
          <a:lstStyle/>
          <a:p>
            <a:r>
              <a:rPr lang="en-US" sz="1600">
                <a:solidFill>
                  <a:srgbClr val="FFFF00"/>
                </a:solidFill>
                <a:latin typeface="Tahoma" pitchFamily="34" charset="0"/>
              </a:rPr>
              <a:t>Outputs</a:t>
            </a:r>
            <a:endParaRPr lang="en-US"/>
          </a:p>
        </p:txBody>
      </p:sp>
      <p:sp>
        <p:nvSpPr>
          <p:cNvPr id="34876" name="Line 63"/>
          <p:cNvSpPr>
            <a:spLocks noChangeShapeType="1"/>
          </p:cNvSpPr>
          <p:nvPr/>
        </p:nvSpPr>
        <p:spPr bwMode="auto">
          <a:xfrm>
            <a:off x="3276600" y="6629400"/>
            <a:ext cx="762000" cy="0"/>
          </a:xfrm>
          <a:prstGeom prst="line">
            <a:avLst/>
          </a:prstGeom>
          <a:noFill/>
          <a:ln w="9525">
            <a:solidFill>
              <a:srgbClr val="FF9933"/>
            </a:solidFill>
            <a:round/>
            <a:headEnd/>
            <a:tailEnd type="triangle" w="med" len="med"/>
          </a:ln>
        </p:spPr>
        <p:txBody>
          <a:bodyPr wrap="none" anchor="ctr"/>
          <a:lstStyle/>
          <a:p>
            <a:endParaRPr lang="id-ID"/>
          </a:p>
        </p:txBody>
      </p:sp>
      <p:sp>
        <p:nvSpPr>
          <p:cNvPr id="34877" name="Text Box 64"/>
          <p:cNvSpPr txBox="1">
            <a:spLocks noChangeArrowheads="1"/>
          </p:cNvSpPr>
          <p:nvPr/>
        </p:nvSpPr>
        <p:spPr bwMode="auto">
          <a:xfrm>
            <a:off x="4784725" y="5748338"/>
            <a:ext cx="2263775" cy="457200"/>
          </a:xfrm>
          <a:prstGeom prst="rect">
            <a:avLst/>
          </a:prstGeom>
          <a:noFill/>
          <a:ln w="9525">
            <a:noFill/>
            <a:miter lim="800000"/>
            <a:headEnd/>
            <a:tailEnd/>
          </a:ln>
        </p:spPr>
        <p:txBody>
          <a:bodyPr wrap="none">
            <a:spAutoFit/>
          </a:bodyPr>
          <a:lstStyle/>
          <a:p>
            <a:r>
              <a:rPr lang="en-US">
                <a:latin typeface="Tahoma" pitchFamily="34" charset="0"/>
              </a:rPr>
              <a:t>Standardization</a:t>
            </a:r>
            <a:endParaRPr lang="en-US"/>
          </a:p>
        </p:txBody>
      </p:sp>
    </p:spTree>
  </p:cSld>
  <p:clrMapOvr>
    <a:masterClrMapping/>
  </p:clrMapOvr>
  <p:transition>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609600" y="304800"/>
            <a:ext cx="7772400" cy="762000"/>
          </a:xfrm>
        </p:spPr>
        <p:txBody>
          <a:bodyPr>
            <a:normAutofit fontScale="90000"/>
          </a:bodyPr>
          <a:lstStyle/>
          <a:p>
            <a:pPr eaLnBrk="1" fontAlgn="auto" hangingPunct="1">
              <a:spcAft>
                <a:spcPts val="0"/>
              </a:spcAft>
              <a:defRPr/>
            </a:pPr>
            <a:r>
              <a:rPr lang="en-US" smtClean="0">
                <a:solidFill>
                  <a:srgbClr val="00FF00"/>
                </a:solidFill>
                <a:ea typeface="+mj-ea"/>
                <a:cs typeface="+mj-cs"/>
              </a:rPr>
              <a:t>Interorganizational Coordination</a:t>
            </a:r>
          </a:p>
        </p:txBody>
      </p:sp>
      <p:sp>
        <p:nvSpPr>
          <p:cNvPr id="35843" name="Rectangle 3"/>
          <p:cNvSpPr>
            <a:spLocks noGrp="1" noChangeArrowheads="1"/>
          </p:cNvSpPr>
          <p:nvPr>
            <p:ph idx="1"/>
          </p:nvPr>
        </p:nvSpPr>
        <p:spPr>
          <a:xfrm>
            <a:off x="685800" y="2057400"/>
            <a:ext cx="7772400" cy="3657600"/>
          </a:xfrm>
        </p:spPr>
        <p:txBody>
          <a:bodyPr/>
          <a:lstStyle/>
          <a:p>
            <a:pPr eaLnBrk="1" hangingPunct="1">
              <a:buFont typeface="Monotype Sorts" charset="2"/>
              <a:buNone/>
            </a:pPr>
            <a:r>
              <a:rPr lang="en-US" smtClean="0">
                <a:solidFill>
                  <a:srgbClr val="FFFF00"/>
                </a:solidFill>
                <a:ea typeface="ＭＳ Ｐゴシック" pitchFamily="34" charset="-128"/>
              </a:rPr>
              <a:t>Typology :</a:t>
            </a:r>
          </a:p>
          <a:p>
            <a:pPr eaLnBrk="1" hangingPunct="1"/>
            <a:r>
              <a:rPr lang="en-US" sz="2400" b="1" smtClean="0">
                <a:solidFill>
                  <a:srgbClr val="FFFF00"/>
                </a:solidFill>
                <a:ea typeface="ＭＳ Ｐゴシック" pitchFamily="34" charset="-128"/>
              </a:rPr>
              <a:t>Market Transactions,</a:t>
            </a:r>
            <a:r>
              <a:rPr lang="en-US" sz="2400" smtClean="0">
                <a:solidFill>
                  <a:srgbClr val="FFFF00"/>
                </a:solidFill>
                <a:ea typeface="ＭＳ Ｐゴシック" pitchFamily="34" charset="-128"/>
              </a:rPr>
              <a:t> Involve the focal organization and other organizations entering into relationships in order to obtain operational resources or product markets.</a:t>
            </a:r>
          </a:p>
          <a:p>
            <a:pPr eaLnBrk="1" hangingPunct="1"/>
            <a:r>
              <a:rPr lang="en-US" sz="2000" b="1" smtClean="0">
                <a:solidFill>
                  <a:srgbClr val="FFFF00"/>
                </a:solidFill>
                <a:ea typeface="ＭＳ Ｐゴシック" pitchFamily="34" charset="-128"/>
              </a:rPr>
              <a:t>Voluntary interorganizational relationship transactions, </a:t>
            </a:r>
            <a:r>
              <a:rPr lang="en-US" sz="2000" smtClean="0">
                <a:solidFill>
                  <a:srgbClr val="FFFF00"/>
                </a:solidFill>
                <a:ea typeface="ＭＳ Ｐゴシック" pitchFamily="34" charset="-128"/>
              </a:rPr>
              <a:t>Distinguished by the voluntary dimension of the transactions. </a:t>
            </a:r>
          </a:p>
          <a:p>
            <a:pPr eaLnBrk="1" hangingPunct="1"/>
            <a:r>
              <a:rPr lang="en-US" sz="2000" b="1" smtClean="0">
                <a:solidFill>
                  <a:srgbClr val="FFFF00"/>
                </a:solidFill>
                <a:ea typeface="ＭＳ Ｐゴシック" pitchFamily="34" charset="-128"/>
              </a:rPr>
              <a:t>Involuntary Interorganizational Transactions,</a:t>
            </a:r>
            <a:r>
              <a:rPr lang="en-US" sz="2000" smtClean="0">
                <a:solidFill>
                  <a:srgbClr val="FFFF00"/>
                </a:solidFill>
                <a:ea typeface="ＭＳ Ｐゴシック" pitchFamily="34" charset="-128"/>
              </a:rPr>
              <a:t> lead to unique ways of managing interdependence</a:t>
            </a:r>
            <a:r>
              <a:rPr lang="en-US" sz="2000" smtClean="0">
                <a:ea typeface="ＭＳ Ｐゴシック" pitchFamily="34" charset="-128"/>
              </a:rPr>
              <a:t>.</a:t>
            </a:r>
            <a:endParaRPr lang="en-US" sz="2000" b="1" smtClean="0">
              <a:ea typeface="ＭＳ Ｐゴシック" pitchFamily="34" charset="-128"/>
            </a:endParaRPr>
          </a:p>
          <a:p>
            <a:pPr eaLnBrk="1" hangingPunct="1">
              <a:buFont typeface="Monotype Sorts" charset="2"/>
              <a:buNone/>
            </a:pPr>
            <a:endParaRPr lang="en-US" smtClean="0">
              <a:ea typeface="ＭＳ Ｐゴシック" pitchFamily="34" charset="-128"/>
            </a:endParaRPr>
          </a:p>
        </p:txBody>
      </p:sp>
    </p:spTree>
  </p:cSld>
  <p:clrMapOvr>
    <a:masterClrMapping/>
  </p:clrMapOvr>
  <p:transition>
    <p:random/>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6" name="AutoShape 6"/>
          <p:cNvSpPr>
            <a:spLocks noChangeArrowheads="1"/>
          </p:cNvSpPr>
          <p:nvPr/>
        </p:nvSpPr>
        <p:spPr bwMode="auto">
          <a:xfrm>
            <a:off x="3429000" y="1524000"/>
            <a:ext cx="5257800" cy="2514600"/>
          </a:xfrm>
          <a:prstGeom prst="wedgeRoundRectCallout">
            <a:avLst>
              <a:gd name="adj1" fmla="val -98370"/>
              <a:gd name="adj2" fmla="val -13259"/>
              <a:gd name="adj3" fmla="val 16667"/>
            </a:avLst>
          </a:prstGeom>
          <a:solidFill>
            <a:schemeClr val="hlink"/>
          </a:solidFill>
          <a:ln w="9525">
            <a:solidFill>
              <a:schemeClr val="tx1"/>
            </a:solidFill>
            <a:miter lim="800000"/>
            <a:headEnd/>
            <a:tailEnd/>
          </a:ln>
        </p:spPr>
        <p:txBody>
          <a:bodyPr wrap="none" anchor="ctr"/>
          <a:lstStyle/>
          <a:p>
            <a:pPr algn="ctr"/>
            <a:endParaRPr lang="id-ID"/>
          </a:p>
        </p:txBody>
      </p:sp>
      <p:sp>
        <p:nvSpPr>
          <p:cNvPr id="122882" name="Rectangle 2"/>
          <p:cNvSpPr>
            <a:spLocks noGrp="1" noChangeArrowheads="1"/>
          </p:cNvSpPr>
          <p:nvPr>
            <p:ph type="title"/>
          </p:nvPr>
        </p:nvSpPr>
        <p:spPr>
          <a:xfrm>
            <a:off x="685800" y="228600"/>
            <a:ext cx="7772400" cy="762000"/>
          </a:xfrm>
        </p:spPr>
        <p:txBody>
          <a:bodyPr/>
          <a:lstStyle/>
          <a:p>
            <a:pPr eaLnBrk="1" fontAlgn="auto" hangingPunct="1">
              <a:spcAft>
                <a:spcPts val="0"/>
              </a:spcAft>
              <a:defRPr/>
            </a:pPr>
            <a:r>
              <a:rPr lang="en-US" sz="3200" smtClean="0">
                <a:solidFill>
                  <a:srgbClr val="00FF00"/>
                </a:solidFill>
                <a:ea typeface="+mj-ea"/>
                <a:cs typeface="+mj-cs"/>
              </a:rPr>
              <a:t>Managing Interorganizational linkages</a:t>
            </a:r>
            <a:endParaRPr lang="en-US" smtClean="0">
              <a:solidFill>
                <a:schemeClr val="tx2">
                  <a:satMod val="200000"/>
                </a:schemeClr>
              </a:solidFill>
              <a:ea typeface="+mj-ea"/>
              <a:cs typeface="+mj-cs"/>
            </a:endParaRPr>
          </a:p>
        </p:txBody>
      </p:sp>
      <p:sp>
        <p:nvSpPr>
          <p:cNvPr id="122883" name="Rectangle 3"/>
          <p:cNvSpPr>
            <a:spLocks noGrp="1" noChangeArrowheads="1"/>
          </p:cNvSpPr>
          <p:nvPr>
            <p:ph idx="1"/>
          </p:nvPr>
        </p:nvSpPr>
        <p:spPr>
          <a:xfrm>
            <a:off x="3048000" y="1676400"/>
            <a:ext cx="5410200" cy="2362200"/>
          </a:xfrm>
        </p:spPr>
        <p:txBody>
          <a:bodyPr/>
          <a:lstStyle/>
          <a:p>
            <a:pPr eaLnBrk="1" hangingPunct="1">
              <a:buFont typeface="Monotype Sorts" charset="2"/>
              <a:buNone/>
            </a:pPr>
            <a:r>
              <a:rPr lang="en-US" sz="2400" smtClean="0">
                <a:ea typeface="ＭＳ Ｐゴシック" pitchFamily="34" charset="-128"/>
              </a:rPr>
              <a:t>	</a:t>
            </a:r>
            <a:r>
              <a:rPr lang="en-US" sz="2800" smtClean="0">
                <a:solidFill>
                  <a:srgbClr val="FFFF00"/>
                </a:solidFill>
                <a:ea typeface="ＭＳ Ｐゴシック" pitchFamily="34" charset="-128"/>
              </a:rPr>
              <a:t>It is important for a manager to use a contigency approach when establishing and maintaining relationships with interdependent organizations</a:t>
            </a:r>
            <a:r>
              <a:rPr lang="en-US" sz="2000" smtClean="0">
                <a:solidFill>
                  <a:srgbClr val="FFFF00"/>
                </a:solidFill>
                <a:ea typeface="ＭＳ Ｐゴシック" pitchFamily="34" charset="-128"/>
              </a:rPr>
              <a:t> </a:t>
            </a:r>
            <a:endParaRPr lang="en-US" smtClean="0">
              <a:ea typeface="ＭＳ Ｐゴシック" pitchFamily="34" charset="-128"/>
            </a:endParaRPr>
          </a:p>
        </p:txBody>
      </p:sp>
      <p:graphicFrame>
        <p:nvGraphicFramePr>
          <p:cNvPr id="194560" name="Object 1024"/>
          <p:cNvGraphicFramePr>
            <a:graphicFrameLocks noChangeAspect="1"/>
          </p:cNvGraphicFramePr>
          <p:nvPr/>
        </p:nvGraphicFramePr>
        <p:xfrm>
          <a:off x="0" y="1295400"/>
          <a:ext cx="2971800" cy="5175250"/>
        </p:xfrm>
        <a:graphic>
          <a:graphicData uri="http://schemas.openxmlformats.org/presentationml/2006/ole">
            <p:oleObj spid="_x0000_s36869" name="Clip" r:id="rId3" imgW="3467100" imgH="5632450" progId="">
              <p:embed/>
            </p:oleObj>
          </a:graphicData>
        </a:graphic>
      </p:graphicFrame>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22882"/>
                                        </p:tgtEl>
                                        <p:attrNameLst>
                                          <p:attrName>style.visibility</p:attrName>
                                        </p:attrNameLst>
                                      </p:cBhvr>
                                      <p:to>
                                        <p:strVal val="visible"/>
                                      </p:to>
                                    </p:set>
                                    <p:anim calcmode="lin" valueType="num">
                                      <p:cBhvr>
                                        <p:cTn id="7" dur="500" fill="hold"/>
                                        <p:tgtEl>
                                          <p:spTgt spid="122882"/>
                                        </p:tgtEl>
                                        <p:attrNameLst>
                                          <p:attrName>ppt_w</p:attrName>
                                        </p:attrNameLst>
                                      </p:cBhvr>
                                      <p:tavLst>
                                        <p:tav tm="0">
                                          <p:val>
                                            <p:fltVal val="0"/>
                                          </p:val>
                                        </p:tav>
                                        <p:tav tm="100000">
                                          <p:val>
                                            <p:strVal val="#ppt_w"/>
                                          </p:val>
                                        </p:tav>
                                      </p:tavLst>
                                    </p:anim>
                                    <p:anim calcmode="lin" valueType="num">
                                      <p:cBhvr>
                                        <p:cTn id="8" dur="500" fill="hold"/>
                                        <p:tgtEl>
                                          <p:spTgt spid="12288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288" fill="hold" nodeType="clickEffect">
                                  <p:stCondLst>
                                    <p:cond delay="0"/>
                                  </p:stCondLst>
                                  <p:childTnLst>
                                    <p:set>
                                      <p:cBhvr>
                                        <p:cTn id="12" dur="1" fill="hold">
                                          <p:stCondLst>
                                            <p:cond delay="0"/>
                                          </p:stCondLst>
                                        </p:cTn>
                                        <p:tgtEl>
                                          <p:spTgt spid="194560"/>
                                        </p:tgtEl>
                                        <p:attrNameLst>
                                          <p:attrName>style.visibility</p:attrName>
                                        </p:attrNameLst>
                                      </p:cBhvr>
                                      <p:to>
                                        <p:strVal val="visible"/>
                                      </p:to>
                                    </p:set>
                                    <p:anim calcmode="lin" valueType="num">
                                      <p:cBhvr>
                                        <p:cTn id="13" dur="500" fill="hold"/>
                                        <p:tgtEl>
                                          <p:spTgt spid="194560"/>
                                        </p:tgtEl>
                                        <p:attrNameLst>
                                          <p:attrName>ppt_w</p:attrName>
                                        </p:attrNameLst>
                                      </p:cBhvr>
                                      <p:tavLst>
                                        <p:tav tm="0">
                                          <p:val>
                                            <p:strVal val="4/3*#ppt_w"/>
                                          </p:val>
                                        </p:tav>
                                        <p:tav tm="100000">
                                          <p:val>
                                            <p:strVal val="#ppt_w"/>
                                          </p:val>
                                        </p:tav>
                                      </p:tavLst>
                                    </p:anim>
                                    <p:anim calcmode="lin" valueType="num">
                                      <p:cBhvr>
                                        <p:cTn id="14" dur="500" fill="hold"/>
                                        <p:tgtEl>
                                          <p:spTgt spid="194560"/>
                                        </p:tgtEl>
                                        <p:attrNameLst>
                                          <p:attrName>ppt_h</p:attrName>
                                        </p:attrNameLst>
                                      </p:cBhvr>
                                      <p:tavLst>
                                        <p:tav tm="0">
                                          <p:val>
                                            <p:strVal val="4/3*#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22886"/>
                                        </p:tgtEl>
                                        <p:attrNameLst>
                                          <p:attrName>style.visibility</p:attrName>
                                        </p:attrNameLst>
                                      </p:cBhvr>
                                      <p:to>
                                        <p:strVal val="visible"/>
                                      </p:to>
                                    </p:set>
                                    <p:anim calcmode="lin" valueType="num">
                                      <p:cBhvr>
                                        <p:cTn id="19" dur="500" fill="hold"/>
                                        <p:tgtEl>
                                          <p:spTgt spid="122886"/>
                                        </p:tgtEl>
                                        <p:attrNameLst>
                                          <p:attrName>ppt_w</p:attrName>
                                        </p:attrNameLst>
                                      </p:cBhvr>
                                      <p:tavLst>
                                        <p:tav tm="0">
                                          <p:val>
                                            <p:fltVal val="0"/>
                                          </p:val>
                                        </p:tav>
                                        <p:tav tm="100000">
                                          <p:val>
                                            <p:strVal val="#ppt_w"/>
                                          </p:val>
                                        </p:tav>
                                      </p:tavLst>
                                    </p:anim>
                                    <p:anim calcmode="lin" valueType="num">
                                      <p:cBhvr>
                                        <p:cTn id="20" dur="500" fill="hold"/>
                                        <p:tgtEl>
                                          <p:spTgt spid="122886"/>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22883">
                                            <p:txEl>
                                              <p:pRg st="0" end="0"/>
                                            </p:txEl>
                                          </p:spTgt>
                                        </p:tgtEl>
                                        <p:attrNameLst>
                                          <p:attrName>style.visibility</p:attrName>
                                        </p:attrNameLst>
                                      </p:cBhvr>
                                      <p:to>
                                        <p:strVal val="visible"/>
                                      </p:to>
                                    </p:set>
                                    <p:animEffect transition="in" filter="wipe(down)">
                                      <p:cBhvr>
                                        <p:cTn id="25" dur="500"/>
                                        <p:tgtEl>
                                          <p:spTgt spid="1228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6" grpId="0" animBg="1" autoUpdateAnimBg="0"/>
      <p:bldP spid="122882" grpId="0" autoUpdateAnimBg="0"/>
      <p:bldP spid="12288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990600" y="304800"/>
            <a:ext cx="7391400" cy="1143000"/>
          </a:xfrm>
          <a:prstGeom prst="rect">
            <a:avLst/>
          </a:prstGeom>
          <a:solidFill>
            <a:srgbClr val="FFFFFF"/>
          </a:solidFill>
          <a:ln w="9525">
            <a:solidFill>
              <a:srgbClr val="000000"/>
            </a:solidFill>
            <a:miter lim="800000"/>
            <a:headEnd/>
            <a:tailEnd/>
          </a:ln>
        </p:spPr>
        <p:txBody>
          <a:bodyPr/>
          <a:lstStyle/>
          <a:p>
            <a:pPr algn="ctr">
              <a:spcAft>
                <a:spcPts val="1000"/>
              </a:spcAft>
            </a:pPr>
            <a:r>
              <a:rPr lang="id-ID" sz="1800" b="1" dirty="0">
                <a:solidFill>
                  <a:schemeClr val="bg1"/>
                </a:solidFill>
                <a:latin typeface="Calibri" pitchFamily="34" charset="0"/>
              </a:rPr>
              <a:t>Organisasi dan Manajer </a:t>
            </a:r>
          </a:p>
          <a:p>
            <a:pPr algn="ctr">
              <a:spcAft>
                <a:spcPts val="1000"/>
              </a:spcAft>
            </a:pPr>
            <a:r>
              <a:rPr lang="id-ID" sz="1800" b="1" dirty="0">
                <a:solidFill>
                  <a:schemeClr val="bg1"/>
                </a:solidFill>
                <a:latin typeface="Calibri" pitchFamily="34" charset="0"/>
              </a:rPr>
              <a:t>-Teori Organisasi dan Manajemen Pelayanan </a:t>
            </a:r>
            <a:r>
              <a:rPr lang="id-ID" sz="1800" b="1" dirty="0" smtClean="0">
                <a:solidFill>
                  <a:schemeClr val="bg1"/>
                </a:solidFill>
                <a:latin typeface="Calibri" pitchFamily="34" charset="0"/>
              </a:rPr>
              <a:t>Kesehatan</a:t>
            </a:r>
            <a:endParaRPr lang="id-ID" sz="1800" b="1" dirty="0">
              <a:solidFill>
                <a:schemeClr val="bg1"/>
              </a:solidFill>
              <a:latin typeface="Calibri" pitchFamily="34" charset="0"/>
            </a:endParaRPr>
          </a:p>
          <a:p>
            <a:pPr algn="ctr">
              <a:buFont typeface="Times New Roman" pitchFamily="18" charset="0"/>
              <a:buChar char="-"/>
            </a:pPr>
            <a:r>
              <a:rPr lang="id-ID" sz="1800" b="1" dirty="0">
                <a:solidFill>
                  <a:schemeClr val="bg1"/>
                </a:solidFill>
                <a:latin typeface="Calibri" pitchFamily="34" charset="0"/>
              </a:rPr>
              <a:t>Peran </a:t>
            </a:r>
            <a:r>
              <a:rPr lang="id-ID" sz="1800" b="1" dirty="0" smtClean="0">
                <a:solidFill>
                  <a:schemeClr val="bg1"/>
                </a:solidFill>
                <a:latin typeface="Calibri" pitchFamily="34" charset="0"/>
              </a:rPr>
              <a:t>Manajer</a:t>
            </a:r>
            <a:endParaRPr lang="id-ID" sz="1800" b="1" dirty="0">
              <a:solidFill>
                <a:schemeClr val="bg1"/>
              </a:solidFill>
              <a:latin typeface="Calibri" pitchFamily="34" charset="0"/>
            </a:endParaRPr>
          </a:p>
          <a:p>
            <a:endParaRPr lang="id-ID" sz="4000" dirty="0">
              <a:solidFill>
                <a:schemeClr val="bg1"/>
              </a:solidFill>
            </a:endParaRPr>
          </a:p>
        </p:txBody>
      </p:sp>
      <p:sp>
        <p:nvSpPr>
          <p:cNvPr id="10243" name="Rectangle 3"/>
          <p:cNvSpPr>
            <a:spLocks noChangeArrowheads="1"/>
          </p:cNvSpPr>
          <p:nvPr/>
        </p:nvSpPr>
        <p:spPr bwMode="auto">
          <a:xfrm>
            <a:off x="533400" y="1981200"/>
            <a:ext cx="1600200" cy="1060450"/>
          </a:xfrm>
          <a:prstGeom prst="rect">
            <a:avLst/>
          </a:prstGeom>
          <a:solidFill>
            <a:srgbClr val="FFFFFF"/>
          </a:solidFill>
          <a:ln w="9525">
            <a:solidFill>
              <a:srgbClr val="000000"/>
            </a:solidFill>
            <a:miter lim="800000"/>
            <a:headEnd/>
            <a:tailEnd/>
          </a:ln>
        </p:spPr>
        <p:txBody>
          <a:bodyPr/>
          <a:lstStyle/>
          <a:p>
            <a:pPr algn="ctr">
              <a:spcAft>
                <a:spcPts val="1000"/>
              </a:spcAft>
            </a:pPr>
            <a:r>
              <a:rPr lang="id-ID" sz="1600" b="1">
                <a:solidFill>
                  <a:schemeClr val="bg1"/>
                </a:solidFill>
                <a:latin typeface="Calibri" pitchFamily="34" charset="0"/>
              </a:rPr>
              <a:t>Memotivasi dan Memimpin Orang serta Kelompok</a:t>
            </a:r>
          </a:p>
          <a:p>
            <a:pPr algn="ctr"/>
            <a:endParaRPr lang="id-ID" sz="4800" b="1">
              <a:solidFill>
                <a:schemeClr val="bg1"/>
              </a:solidFill>
            </a:endParaRPr>
          </a:p>
        </p:txBody>
      </p:sp>
      <p:sp>
        <p:nvSpPr>
          <p:cNvPr id="10244" name="Rectangle 4"/>
          <p:cNvSpPr>
            <a:spLocks noChangeArrowheads="1"/>
          </p:cNvSpPr>
          <p:nvPr/>
        </p:nvSpPr>
        <p:spPr bwMode="auto">
          <a:xfrm>
            <a:off x="2590800" y="1981200"/>
            <a:ext cx="1600200" cy="1060450"/>
          </a:xfrm>
          <a:prstGeom prst="rect">
            <a:avLst/>
          </a:prstGeom>
          <a:solidFill>
            <a:srgbClr val="FFFFFF"/>
          </a:solidFill>
          <a:ln w="9525">
            <a:solidFill>
              <a:srgbClr val="000000"/>
            </a:solidFill>
            <a:miter lim="800000"/>
            <a:headEnd/>
            <a:tailEnd/>
          </a:ln>
        </p:spPr>
        <p:txBody>
          <a:bodyPr/>
          <a:lstStyle/>
          <a:p>
            <a:pPr>
              <a:spcAft>
                <a:spcPts val="1000"/>
              </a:spcAft>
            </a:pPr>
            <a:r>
              <a:rPr lang="id-ID" sz="2000" b="1">
                <a:solidFill>
                  <a:schemeClr val="bg1"/>
                </a:solidFill>
                <a:latin typeface="Calibri" pitchFamily="34" charset="0"/>
              </a:rPr>
              <a:t>Menjalankan Sistem Teknis</a:t>
            </a:r>
          </a:p>
          <a:p>
            <a:endParaRPr lang="id-ID" sz="6000" b="1">
              <a:solidFill>
                <a:schemeClr val="bg1"/>
              </a:solidFill>
            </a:endParaRPr>
          </a:p>
        </p:txBody>
      </p:sp>
      <p:sp>
        <p:nvSpPr>
          <p:cNvPr id="10245" name="Rectangle 5"/>
          <p:cNvSpPr>
            <a:spLocks noChangeArrowheads="1"/>
          </p:cNvSpPr>
          <p:nvPr/>
        </p:nvSpPr>
        <p:spPr bwMode="auto">
          <a:xfrm>
            <a:off x="4495800" y="1981200"/>
            <a:ext cx="1676400" cy="990600"/>
          </a:xfrm>
          <a:prstGeom prst="rect">
            <a:avLst/>
          </a:prstGeom>
          <a:solidFill>
            <a:srgbClr val="FFFFFF"/>
          </a:solidFill>
          <a:ln w="9525">
            <a:solidFill>
              <a:srgbClr val="000000"/>
            </a:solidFill>
            <a:miter lim="800000"/>
            <a:headEnd/>
            <a:tailEnd/>
          </a:ln>
        </p:spPr>
        <p:txBody>
          <a:bodyPr/>
          <a:lstStyle/>
          <a:p>
            <a:pPr algn="ctr">
              <a:spcAft>
                <a:spcPts val="1000"/>
              </a:spcAft>
            </a:pPr>
            <a:r>
              <a:rPr lang="id-ID" sz="2000" b="1">
                <a:solidFill>
                  <a:schemeClr val="bg1"/>
                </a:solidFill>
                <a:latin typeface="Calibri" pitchFamily="34" charset="0"/>
              </a:rPr>
              <a:t>Memperbarui Organisasi</a:t>
            </a:r>
          </a:p>
          <a:p>
            <a:pPr algn="ctr"/>
            <a:endParaRPr lang="id-ID" sz="6000" b="1">
              <a:solidFill>
                <a:schemeClr val="bg1"/>
              </a:solidFill>
            </a:endParaRPr>
          </a:p>
        </p:txBody>
      </p:sp>
      <p:sp>
        <p:nvSpPr>
          <p:cNvPr id="10246" name="Rectangle 6"/>
          <p:cNvSpPr>
            <a:spLocks noChangeArrowheads="1"/>
          </p:cNvSpPr>
          <p:nvPr/>
        </p:nvSpPr>
        <p:spPr bwMode="auto">
          <a:xfrm>
            <a:off x="6553200" y="1981200"/>
            <a:ext cx="1828800" cy="990600"/>
          </a:xfrm>
          <a:prstGeom prst="rect">
            <a:avLst/>
          </a:prstGeom>
          <a:solidFill>
            <a:srgbClr val="FFFFFF"/>
          </a:solidFill>
          <a:ln w="9525">
            <a:solidFill>
              <a:srgbClr val="000000"/>
            </a:solidFill>
            <a:miter lim="800000"/>
            <a:headEnd/>
            <a:tailEnd/>
          </a:ln>
        </p:spPr>
        <p:txBody>
          <a:bodyPr/>
          <a:lstStyle/>
          <a:p>
            <a:pPr algn="ctr">
              <a:spcAft>
                <a:spcPts val="1000"/>
              </a:spcAft>
            </a:pPr>
            <a:r>
              <a:rPr lang="id-ID" sz="2000" b="1">
                <a:solidFill>
                  <a:schemeClr val="bg1"/>
                </a:solidFill>
                <a:latin typeface="Calibri" pitchFamily="34" charset="0"/>
              </a:rPr>
              <a:t>Merencanakan Masa Depan</a:t>
            </a:r>
          </a:p>
          <a:p>
            <a:pPr algn="ctr"/>
            <a:endParaRPr lang="id-ID" sz="6000" b="1">
              <a:solidFill>
                <a:schemeClr val="bg1"/>
              </a:solidFill>
            </a:endParaRPr>
          </a:p>
        </p:txBody>
      </p:sp>
      <p:sp>
        <p:nvSpPr>
          <p:cNvPr id="10247" name="Rectangle 7"/>
          <p:cNvSpPr>
            <a:spLocks noChangeArrowheads="1"/>
          </p:cNvSpPr>
          <p:nvPr/>
        </p:nvSpPr>
        <p:spPr bwMode="auto">
          <a:xfrm>
            <a:off x="381000" y="3124200"/>
            <a:ext cx="1828800" cy="3733800"/>
          </a:xfrm>
          <a:prstGeom prst="rect">
            <a:avLst/>
          </a:prstGeom>
          <a:solidFill>
            <a:srgbClr val="FFFFFF"/>
          </a:solidFill>
          <a:ln w="9525">
            <a:solidFill>
              <a:srgbClr val="000000"/>
            </a:solidFill>
            <a:miter lim="800000"/>
            <a:headEnd/>
            <a:tailEnd/>
          </a:ln>
        </p:spPr>
        <p:txBody>
          <a:bodyPr/>
          <a:lstStyle/>
          <a:p>
            <a:pPr>
              <a:spcAft>
                <a:spcPts val="1000"/>
              </a:spcAft>
            </a:pPr>
            <a:r>
              <a:rPr lang="id-ID" sz="1200" b="1">
                <a:solidFill>
                  <a:schemeClr val="bg1"/>
                </a:solidFill>
                <a:latin typeface="Calibri" pitchFamily="34" charset="0"/>
              </a:rPr>
              <a:t>Memenuhi Kebutuhan dan Nilai-nilai Individu</a:t>
            </a:r>
          </a:p>
          <a:p>
            <a:pPr lvl="1">
              <a:buFont typeface="Times New Roman" pitchFamily="18" charset="0"/>
              <a:buChar char="-"/>
            </a:pPr>
            <a:r>
              <a:rPr lang="id-ID" sz="1200" b="1">
                <a:solidFill>
                  <a:schemeClr val="bg1"/>
                </a:solidFill>
                <a:latin typeface="Calibri" pitchFamily="34" charset="0"/>
              </a:rPr>
              <a:t>Memotivasi Orang Lain (Bab 3)</a:t>
            </a:r>
          </a:p>
          <a:p>
            <a:pPr>
              <a:spcAft>
                <a:spcPts val="1000"/>
              </a:spcAft>
            </a:pPr>
            <a:r>
              <a:rPr lang="id-ID" sz="1200" b="1">
                <a:solidFill>
                  <a:schemeClr val="bg1"/>
                </a:solidFill>
                <a:latin typeface="Calibri" pitchFamily="34" charset="0"/>
              </a:rPr>
              <a:t>Memberi Arah</a:t>
            </a:r>
          </a:p>
          <a:p>
            <a:pPr lvl="1">
              <a:buFont typeface="Times New Roman" pitchFamily="18" charset="0"/>
              <a:buChar char="-"/>
            </a:pPr>
            <a:r>
              <a:rPr lang="id-ID" sz="1200" b="1">
                <a:solidFill>
                  <a:schemeClr val="bg1"/>
                </a:solidFill>
                <a:latin typeface="Calibri" pitchFamily="34" charset="0"/>
              </a:rPr>
              <a:t>Kepemimpinan: Sebuah kerangka kerja bagi pemikiran dan tindakan</a:t>
            </a:r>
            <a:endParaRPr lang="id-ID" sz="1200" b="1">
              <a:solidFill>
                <a:schemeClr val="bg1"/>
              </a:solidFill>
            </a:endParaRPr>
          </a:p>
          <a:p>
            <a:pPr>
              <a:spcAft>
                <a:spcPts val="1000"/>
              </a:spcAft>
            </a:pPr>
            <a:r>
              <a:rPr lang="id-ID" sz="1200" b="1">
                <a:solidFill>
                  <a:schemeClr val="bg1"/>
                </a:solidFill>
                <a:latin typeface="Calibri" pitchFamily="34" charset="0"/>
              </a:rPr>
              <a:t>Mendorong Kerjasama</a:t>
            </a:r>
          </a:p>
          <a:p>
            <a:pPr lvl="1">
              <a:buFont typeface="Times New Roman" pitchFamily="18" charset="0"/>
              <a:buChar char="-"/>
            </a:pPr>
            <a:r>
              <a:rPr lang="id-ID" sz="1200" b="1">
                <a:solidFill>
                  <a:schemeClr val="bg1"/>
                </a:solidFill>
                <a:latin typeface="Calibri" pitchFamily="34" charset="0"/>
              </a:rPr>
              <a:t>Manajemen Konflik dan Negoisasi (Bab 5)</a:t>
            </a:r>
          </a:p>
          <a:p>
            <a:endParaRPr lang="id-ID" sz="4400" b="1">
              <a:solidFill>
                <a:schemeClr val="bg1"/>
              </a:solidFill>
            </a:endParaRPr>
          </a:p>
        </p:txBody>
      </p:sp>
      <p:sp>
        <p:nvSpPr>
          <p:cNvPr id="10248" name="Rectangle 8"/>
          <p:cNvSpPr>
            <a:spLocks noChangeArrowheads="1"/>
          </p:cNvSpPr>
          <p:nvPr/>
        </p:nvSpPr>
        <p:spPr bwMode="auto">
          <a:xfrm>
            <a:off x="2286000" y="3124200"/>
            <a:ext cx="2057400" cy="3733800"/>
          </a:xfrm>
          <a:prstGeom prst="rect">
            <a:avLst/>
          </a:prstGeom>
          <a:solidFill>
            <a:srgbClr val="FFFFFF"/>
          </a:solidFill>
          <a:ln w="9525">
            <a:solidFill>
              <a:srgbClr val="000000"/>
            </a:solidFill>
            <a:miter lim="800000"/>
            <a:headEnd/>
            <a:tailEnd/>
          </a:ln>
        </p:spPr>
        <p:txBody>
          <a:bodyPr/>
          <a:lstStyle/>
          <a:p>
            <a:pPr>
              <a:spcAft>
                <a:spcPts val="1000"/>
              </a:spcAft>
            </a:pPr>
            <a:r>
              <a:rPr lang="id-ID" sz="1200" b="1">
                <a:solidFill>
                  <a:schemeClr val="bg1"/>
                </a:solidFill>
                <a:latin typeface="Calibri" pitchFamily="34" charset="0"/>
              </a:rPr>
              <a:t>Menentukan Kelompok Kerja dan Desain yang Tepat</a:t>
            </a:r>
          </a:p>
          <a:p>
            <a:pPr lvl="1">
              <a:buFont typeface="Times New Roman" pitchFamily="18" charset="0"/>
              <a:buChar char="-"/>
            </a:pPr>
            <a:r>
              <a:rPr lang="id-ID" sz="1200" b="1">
                <a:solidFill>
                  <a:schemeClr val="bg1"/>
                </a:solidFill>
                <a:latin typeface="Calibri" pitchFamily="34" charset="0"/>
              </a:rPr>
              <a:t>Kelompok dan tim dalam organisasi Pelayanan Kesehatan (Bab 6)</a:t>
            </a:r>
          </a:p>
          <a:p>
            <a:pPr>
              <a:buFont typeface="Times New Roman" pitchFamily="18" charset="0"/>
              <a:buChar char="-"/>
            </a:pPr>
            <a:r>
              <a:rPr lang="id-ID" sz="1200" b="1">
                <a:solidFill>
                  <a:schemeClr val="bg1"/>
                </a:solidFill>
                <a:latin typeface="Calibri" pitchFamily="34" charset="0"/>
              </a:rPr>
              <a:t>Desain Kerja (Bab 7)</a:t>
            </a:r>
          </a:p>
          <a:p>
            <a:pPr>
              <a:spcAft>
                <a:spcPts val="1000"/>
              </a:spcAft>
            </a:pPr>
            <a:r>
              <a:rPr lang="id-ID" sz="1200" b="1">
                <a:solidFill>
                  <a:schemeClr val="bg1"/>
                </a:solidFill>
                <a:latin typeface="Calibri" pitchFamily="34" charset="0"/>
              </a:rPr>
              <a:t>Menetapkan Mekasnisme Komunikasi dan Koordinasi</a:t>
            </a:r>
          </a:p>
          <a:p>
            <a:pPr lvl="1">
              <a:buFont typeface="Times New Roman" pitchFamily="18" charset="0"/>
              <a:buChar char="-"/>
            </a:pPr>
            <a:r>
              <a:rPr lang="id-ID" sz="1200" b="1">
                <a:solidFill>
                  <a:schemeClr val="bg1"/>
                </a:solidFill>
                <a:latin typeface="Calibri" pitchFamily="34" charset="0"/>
              </a:rPr>
              <a:t>Koordinasi dan Komunikasi (Bab 8)</a:t>
            </a:r>
          </a:p>
          <a:p>
            <a:pPr>
              <a:spcAft>
                <a:spcPts val="1000"/>
              </a:spcAft>
            </a:pPr>
            <a:r>
              <a:rPr lang="id-ID" sz="1200" b="1">
                <a:solidFill>
                  <a:schemeClr val="bg1"/>
                </a:solidFill>
                <a:latin typeface="Calibri" pitchFamily="34" charset="0"/>
              </a:rPr>
              <a:t>Menggunakan Pengaruh</a:t>
            </a:r>
          </a:p>
          <a:p>
            <a:pPr lvl="1">
              <a:buFont typeface="Times New Roman" pitchFamily="18" charset="0"/>
              <a:buChar char="-"/>
            </a:pPr>
            <a:r>
              <a:rPr lang="id-ID" sz="1200" b="1">
                <a:solidFill>
                  <a:schemeClr val="bg1"/>
                </a:solidFill>
                <a:latin typeface="Calibri" pitchFamily="34" charset="0"/>
              </a:rPr>
              <a:t>Kekuatan dan Politik dalam Organisasi Pelayanan Kesehatan (Bab 9)</a:t>
            </a:r>
          </a:p>
          <a:p>
            <a:endParaRPr lang="id-ID" sz="4400" b="1">
              <a:solidFill>
                <a:schemeClr val="bg1"/>
              </a:solidFill>
            </a:endParaRPr>
          </a:p>
        </p:txBody>
      </p:sp>
      <p:sp>
        <p:nvSpPr>
          <p:cNvPr id="165897" name="Rectangle 9"/>
          <p:cNvSpPr>
            <a:spLocks noChangeArrowheads="1"/>
          </p:cNvSpPr>
          <p:nvPr/>
        </p:nvSpPr>
        <p:spPr bwMode="auto">
          <a:xfrm>
            <a:off x="4495800" y="3124200"/>
            <a:ext cx="1981200" cy="3733800"/>
          </a:xfrm>
          <a:prstGeom prst="rect">
            <a:avLst/>
          </a:prstGeom>
          <a:solidFill>
            <a:srgbClr val="FFFFFF"/>
          </a:solidFill>
          <a:ln w="9525">
            <a:solidFill>
              <a:srgbClr val="000000"/>
            </a:solidFill>
            <a:miter lim="800000"/>
            <a:headEnd/>
            <a:tailEnd/>
          </a:ln>
        </p:spPr>
        <p:txBody>
          <a:bodyPr/>
          <a:lstStyle/>
          <a:p>
            <a:pPr>
              <a:spcAft>
                <a:spcPts val="1000"/>
              </a:spcAft>
              <a:defRPr/>
            </a:pPr>
            <a:r>
              <a:rPr lang="id-ID" sz="1050" b="1" dirty="0">
                <a:solidFill>
                  <a:schemeClr val="bg1"/>
                </a:solidFill>
                <a:latin typeface="Calibri" pitchFamily="34" charset="0"/>
                <a:ea typeface="+mn-ea"/>
              </a:rPr>
              <a:t>Menentukan Desain Organisasi yang Tepat</a:t>
            </a:r>
          </a:p>
          <a:p>
            <a:pPr lvl="1">
              <a:buFont typeface="Times New Roman" pitchFamily="18" charset="0"/>
              <a:buChar char="-"/>
              <a:defRPr/>
            </a:pPr>
            <a:r>
              <a:rPr lang="id-ID" sz="1050" b="1" dirty="0">
                <a:solidFill>
                  <a:schemeClr val="bg1"/>
                </a:solidFill>
                <a:latin typeface="Calibri" pitchFamily="34" charset="0"/>
                <a:ea typeface="+mn-ea"/>
              </a:rPr>
              <a:t>Desain organisasi (bab 10)</a:t>
            </a:r>
          </a:p>
          <a:p>
            <a:pPr>
              <a:spcAft>
                <a:spcPts val="1000"/>
              </a:spcAft>
              <a:defRPr/>
            </a:pPr>
            <a:r>
              <a:rPr lang="id-ID" sz="1050" b="1" dirty="0">
                <a:solidFill>
                  <a:schemeClr val="bg1"/>
                </a:solidFill>
                <a:latin typeface="Calibri" pitchFamily="34" charset="0"/>
                <a:ea typeface="+mn-ea"/>
              </a:rPr>
              <a:t>Mendapatkan Sumber Daya dan Mengelola Lingkungan</a:t>
            </a:r>
          </a:p>
          <a:p>
            <a:pPr lvl="1">
              <a:buFont typeface="Times New Roman" pitchFamily="18" charset="0"/>
              <a:buChar char="-"/>
              <a:defRPr/>
            </a:pPr>
            <a:r>
              <a:rPr lang="id-ID" sz="1050" b="1" dirty="0">
                <a:solidFill>
                  <a:schemeClr val="bg1"/>
                </a:solidFill>
                <a:latin typeface="Calibri" pitchFamily="34" charset="0"/>
                <a:ea typeface="+mn-ea"/>
              </a:rPr>
              <a:t>Mengelola Aliansi Strategis (Bab 11)</a:t>
            </a:r>
          </a:p>
          <a:p>
            <a:pPr>
              <a:spcAft>
                <a:spcPts val="1000"/>
              </a:spcAft>
              <a:defRPr/>
            </a:pPr>
            <a:r>
              <a:rPr lang="id-ID" sz="1050" b="1" dirty="0">
                <a:solidFill>
                  <a:schemeClr val="bg1"/>
                </a:solidFill>
                <a:latin typeface="Calibri" pitchFamily="34" charset="0"/>
                <a:ea typeface="+mn-ea"/>
              </a:rPr>
              <a:t>Mengelola Perubahan dan Inovasi</a:t>
            </a:r>
          </a:p>
          <a:p>
            <a:pPr lvl="1">
              <a:buFont typeface="Times New Roman" pitchFamily="18" charset="0"/>
              <a:buChar char="-"/>
              <a:defRPr/>
            </a:pPr>
            <a:r>
              <a:rPr lang="id-ID" sz="1050" b="1" dirty="0">
                <a:solidFill>
                  <a:schemeClr val="bg1"/>
                </a:solidFill>
                <a:latin typeface="Calibri" pitchFamily="34" charset="0"/>
                <a:ea typeface="+mn-ea"/>
              </a:rPr>
              <a:t>Inovasi, Perubahan dan Pembelajaran organisasi (Bab 12)</a:t>
            </a:r>
          </a:p>
          <a:p>
            <a:pPr>
              <a:spcAft>
                <a:spcPts val="1000"/>
              </a:spcAft>
              <a:defRPr/>
            </a:pPr>
            <a:r>
              <a:rPr lang="id-ID" sz="1050" b="1" dirty="0">
                <a:solidFill>
                  <a:schemeClr val="bg1"/>
                </a:solidFill>
                <a:latin typeface="Calibri" pitchFamily="34" charset="0"/>
                <a:ea typeface="+mn-ea"/>
              </a:rPr>
              <a:t>Mencapai Sasaran</a:t>
            </a:r>
          </a:p>
          <a:p>
            <a:pPr lvl="1">
              <a:buFont typeface="Times New Roman" pitchFamily="18" charset="0"/>
              <a:buChar char="-"/>
              <a:defRPr/>
            </a:pPr>
            <a:r>
              <a:rPr lang="id-ID" sz="1050" b="1" dirty="0">
                <a:solidFill>
                  <a:schemeClr val="bg1"/>
                </a:solidFill>
                <a:latin typeface="Calibri" pitchFamily="34" charset="0"/>
                <a:ea typeface="+mn-ea"/>
              </a:rPr>
              <a:t>Kinerja organisasi: Pengelolaan demi Efisiensi dan Efektifitas (Bab 13)</a:t>
            </a:r>
          </a:p>
          <a:p>
            <a:pPr>
              <a:defRPr/>
            </a:pPr>
            <a:endParaRPr lang="id-ID" sz="3600" b="1" dirty="0">
              <a:solidFill>
                <a:schemeClr val="bg1"/>
              </a:solidFill>
              <a:ea typeface="+mn-ea"/>
            </a:endParaRPr>
          </a:p>
        </p:txBody>
      </p:sp>
      <p:sp>
        <p:nvSpPr>
          <p:cNvPr id="10250" name="Rectangle 10"/>
          <p:cNvSpPr>
            <a:spLocks noChangeArrowheads="1"/>
          </p:cNvSpPr>
          <p:nvPr/>
        </p:nvSpPr>
        <p:spPr bwMode="auto">
          <a:xfrm>
            <a:off x="6629400" y="3124200"/>
            <a:ext cx="1981200" cy="3733800"/>
          </a:xfrm>
          <a:prstGeom prst="rect">
            <a:avLst/>
          </a:prstGeom>
          <a:solidFill>
            <a:srgbClr val="FFFFFF"/>
          </a:solidFill>
          <a:ln w="9525">
            <a:solidFill>
              <a:srgbClr val="000000"/>
            </a:solidFill>
            <a:miter lim="800000"/>
            <a:headEnd/>
            <a:tailEnd/>
          </a:ln>
        </p:spPr>
        <p:txBody>
          <a:bodyPr/>
          <a:lstStyle/>
          <a:p>
            <a:pPr>
              <a:spcAft>
                <a:spcPts val="1000"/>
              </a:spcAft>
            </a:pPr>
            <a:r>
              <a:rPr lang="id-ID" sz="1400" b="1">
                <a:solidFill>
                  <a:schemeClr val="bg1"/>
                </a:solidFill>
                <a:latin typeface="Calibri" pitchFamily="34" charset="0"/>
              </a:rPr>
              <a:t>Mengelola secara Strategis</a:t>
            </a:r>
          </a:p>
          <a:p>
            <a:pPr lvl="1">
              <a:buFont typeface="Times New Roman" pitchFamily="18" charset="0"/>
              <a:buChar char="-"/>
            </a:pPr>
            <a:r>
              <a:rPr lang="id-ID" sz="1400" b="1">
                <a:solidFill>
                  <a:schemeClr val="bg1"/>
                </a:solidFill>
                <a:latin typeface="Calibri" pitchFamily="34" charset="0"/>
              </a:rPr>
              <a:t>Penyusunan Strategi dalam Organisasi Perawatan Kesehatan (Bab 14)</a:t>
            </a:r>
          </a:p>
          <a:p>
            <a:pPr>
              <a:spcAft>
                <a:spcPts val="1000"/>
              </a:spcAft>
            </a:pPr>
            <a:r>
              <a:rPr lang="id-ID" sz="1400" b="1">
                <a:solidFill>
                  <a:schemeClr val="bg1"/>
                </a:solidFill>
                <a:latin typeface="Calibri" pitchFamily="34" charset="0"/>
              </a:rPr>
              <a:t>Mengantisipasi Masa Depan</a:t>
            </a:r>
          </a:p>
          <a:p>
            <a:pPr lvl="1">
              <a:buFont typeface="Times New Roman" pitchFamily="18" charset="0"/>
              <a:buChar char="-"/>
            </a:pPr>
            <a:r>
              <a:rPr lang="id-ID" sz="1400" b="1">
                <a:solidFill>
                  <a:schemeClr val="bg1"/>
                </a:solidFill>
                <a:latin typeface="Calibri" pitchFamily="34" charset="0"/>
              </a:rPr>
              <a:t>Menciptakan dan Mengelola Masa Depan (Bab 15)</a:t>
            </a:r>
          </a:p>
          <a:p>
            <a:endParaRPr lang="id-ID" sz="4800" b="1">
              <a:solidFill>
                <a:schemeClr val="bg1"/>
              </a:solidFill>
            </a:endParaRPr>
          </a:p>
        </p:txBody>
      </p:sp>
      <p:cxnSp>
        <p:nvCxnSpPr>
          <p:cNvPr id="14" name="Straight Connector 13"/>
          <p:cNvCxnSpPr/>
          <p:nvPr/>
        </p:nvCxnSpPr>
        <p:spPr>
          <a:xfrm rot="5400000">
            <a:off x="1371601" y="1676400"/>
            <a:ext cx="609600" cy="317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047207" y="1751806"/>
            <a:ext cx="609600" cy="158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028407" y="1751806"/>
            <a:ext cx="609600" cy="158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7085807" y="1751806"/>
            <a:ext cx="609600" cy="1587"/>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transition>
    <p:rand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609600" y="304800"/>
            <a:ext cx="7772400" cy="762000"/>
          </a:xfrm>
        </p:spPr>
        <p:txBody>
          <a:bodyPr>
            <a:normAutofit/>
          </a:bodyPr>
          <a:lstStyle/>
          <a:p>
            <a:pPr eaLnBrk="1" fontAlgn="auto" hangingPunct="1">
              <a:spcAft>
                <a:spcPts val="0"/>
              </a:spcAft>
              <a:defRPr/>
            </a:pPr>
            <a:r>
              <a:rPr lang="en-US" smtClean="0">
                <a:solidFill>
                  <a:srgbClr val="00FF00"/>
                </a:solidFill>
                <a:ea typeface="+mj-ea"/>
                <a:cs typeface="+mj-cs"/>
              </a:rPr>
              <a:t>Communication</a:t>
            </a:r>
            <a:endParaRPr lang="en-US" smtClean="0">
              <a:solidFill>
                <a:schemeClr val="tx2">
                  <a:satMod val="200000"/>
                </a:schemeClr>
              </a:solidFill>
              <a:ea typeface="+mj-ea"/>
              <a:cs typeface="+mj-cs"/>
            </a:endParaRPr>
          </a:p>
        </p:txBody>
      </p:sp>
      <p:sp>
        <p:nvSpPr>
          <p:cNvPr id="37891" name="Rectangle 3"/>
          <p:cNvSpPr>
            <a:spLocks noGrp="1" noChangeArrowheads="1"/>
          </p:cNvSpPr>
          <p:nvPr>
            <p:ph idx="1"/>
          </p:nvPr>
        </p:nvSpPr>
        <p:spPr>
          <a:xfrm>
            <a:off x="685800" y="1828800"/>
            <a:ext cx="7772400" cy="4114800"/>
          </a:xfrm>
        </p:spPr>
        <p:txBody>
          <a:bodyPr/>
          <a:lstStyle/>
          <a:p>
            <a:pPr eaLnBrk="1" hangingPunct="1"/>
            <a:r>
              <a:rPr lang="en-US" sz="2400" smtClean="0">
                <a:solidFill>
                  <a:srgbClr val="FFFF00"/>
                </a:solidFill>
                <a:ea typeface="ＭＳ Ｐゴシック" pitchFamily="34" charset="-128"/>
              </a:rPr>
              <a:t>Provides information people need to make decisions.</a:t>
            </a:r>
          </a:p>
          <a:p>
            <a:pPr eaLnBrk="1" hangingPunct="1"/>
            <a:r>
              <a:rPr lang="en-US" sz="2400" smtClean="0">
                <a:solidFill>
                  <a:srgbClr val="FFFF00"/>
                </a:solidFill>
                <a:ea typeface="ＭＳ Ｐゴシック" pitchFamily="34" charset="-128"/>
              </a:rPr>
              <a:t>Communications from the Managers perspective, has:</a:t>
            </a:r>
            <a:endParaRPr lang="en-US" sz="2400" smtClean="0">
              <a:ea typeface="ＭＳ Ｐゴシック" pitchFamily="34" charset="-128"/>
            </a:endParaRPr>
          </a:p>
          <a:p>
            <a:pPr eaLnBrk="1" hangingPunct="1">
              <a:buFont typeface="Monotype Sorts" charset="2"/>
              <a:buNone/>
            </a:pPr>
            <a:r>
              <a:rPr lang="en-US" smtClean="0">
                <a:ea typeface="ＭＳ Ｐゴシック" pitchFamily="34" charset="-128"/>
              </a:rPr>
              <a:t>		</a:t>
            </a:r>
            <a:r>
              <a:rPr lang="en-US" sz="2400" i="1" smtClean="0">
                <a:solidFill>
                  <a:srgbClr val="FF9933"/>
                </a:solidFill>
                <a:ea typeface="ＭＳ Ｐゴシック" pitchFamily="34" charset="-128"/>
              </a:rPr>
              <a:t>Intraorganizational Communication</a:t>
            </a:r>
            <a:r>
              <a:rPr lang="en-US" sz="2400" smtClean="0">
                <a:ea typeface="ＭＳ Ｐゴシック" pitchFamily="34" charset="-128"/>
              </a:rPr>
              <a:t>, </a:t>
            </a:r>
            <a:r>
              <a:rPr lang="en-US" sz="2400" smtClean="0">
                <a:solidFill>
                  <a:schemeClr val="accent1"/>
                </a:solidFill>
                <a:ea typeface="ＭＳ Ｐゴシック" pitchFamily="34" charset="-128"/>
              </a:rPr>
              <a:t>depends on 	formal establishment of channels and networks</a:t>
            </a:r>
            <a:r>
              <a:rPr lang="en-US" smtClean="0">
                <a:solidFill>
                  <a:schemeClr val="accent1"/>
                </a:solidFill>
                <a:ea typeface="ＭＳ Ｐゴシック" pitchFamily="34" charset="-128"/>
              </a:rPr>
              <a:t> 	</a:t>
            </a:r>
            <a:r>
              <a:rPr lang="en-US" sz="2400" smtClean="0">
                <a:solidFill>
                  <a:schemeClr val="accent1"/>
                </a:solidFill>
                <a:ea typeface="ＭＳ Ｐゴシック" pitchFamily="34" charset="-128"/>
              </a:rPr>
              <a:t>within the organizations.</a:t>
            </a:r>
          </a:p>
          <a:p>
            <a:pPr eaLnBrk="1" hangingPunct="1">
              <a:buFont typeface="Monotype Sorts" charset="2"/>
              <a:buNone/>
            </a:pPr>
            <a:r>
              <a:rPr lang="en-US" sz="2400" smtClean="0">
                <a:ea typeface="ＭＳ Ｐゴシック" pitchFamily="34" charset="-128"/>
              </a:rPr>
              <a:t>		</a:t>
            </a:r>
            <a:r>
              <a:rPr lang="en-US" sz="2400" i="1" smtClean="0">
                <a:solidFill>
                  <a:srgbClr val="FF9933"/>
                </a:solidFill>
                <a:ea typeface="ＭＳ Ｐゴシック" pitchFamily="34" charset="-128"/>
              </a:rPr>
              <a:t>Interorganizational Dimensions</a:t>
            </a:r>
            <a:r>
              <a:rPr lang="en-US" sz="2400" smtClean="0">
                <a:ea typeface="ＭＳ Ｐゴシック" pitchFamily="34" charset="-128"/>
              </a:rPr>
              <a:t>, </a:t>
            </a:r>
            <a:r>
              <a:rPr lang="en-US" sz="2400" smtClean="0">
                <a:solidFill>
                  <a:schemeClr val="accent1"/>
                </a:solidFill>
                <a:ea typeface="ＭＳ Ｐゴシック" pitchFamily="34" charset="-128"/>
              </a:rPr>
              <a:t>occurs between 	organizations or between organizations and 		constituencies outside them.</a:t>
            </a:r>
            <a:endParaRPr lang="en-US" smtClean="0">
              <a:solidFill>
                <a:schemeClr val="accent1"/>
              </a:solidFill>
              <a:ea typeface="ＭＳ Ｐゴシック" pitchFamily="34" charset="-128"/>
            </a:endParaRPr>
          </a:p>
        </p:txBody>
      </p:sp>
    </p:spTree>
  </p:cSld>
  <p:clrMapOvr>
    <a:masterClrMapping/>
  </p:clrMapOvr>
  <p:transition>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304800" y="228600"/>
            <a:ext cx="7772400" cy="1143000"/>
          </a:xfrm>
        </p:spPr>
        <p:txBody>
          <a:bodyPr>
            <a:normAutofit fontScale="90000"/>
          </a:bodyPr>
          <a:lstStyle/>
          <a:p>
            <a:pPr eaLnBrk="1" fontAlgn="auto" hangingPunct="1">
              <a:spcAft>
                <a:spcPts val="0"/>
              </a:spcAft>
              <a:defRPr/>
            </a:pPr>
            <a:r>
              <a:rPr lang="en-US" b="1" smtClean="0">
                <a:solidFill>
                  <a:srgbClr val="00FF00"/>
                </a:solidFill>
                <a:ea typeface="+mj-ea"/>
                <a:cs typeface="+mj-cs"/>
              </a:rPr>
              <a:t>Elements of Effective Communication</a:t>
            </a:r>
            <a:endParaRPr lang="en-US" smtClean="0">
              <a:solidFill>
                <a:schemeClr val="tx2">
                  <a:satMod val="200000"/>
                </a:schemeClr>
              </a:solidFill>
              <a:ea typeface="+mj-ea"/>
              <a:cs typeface="+mj-cs"/>
            </a:endParaRPr>
          </a:p>
        </p:txBody>
      </p:sp>
      <p:sp>
        <p:nvSpPr>
          <p:cNvPr id="124931" name="Text Box 3"/>
          <p:cNvSpPr txBox="1">
            <a:spLocks noChangeArrowheads="1"/>
          </p:cNvSpPr>
          <p:nvPr/>
        </p:nvSpPr>
        <p:spPr bwMode="auto">
          <a:xfrm>
            <a:off x="838200" y="2209800"/>
            <a:ext cx="2290763" cy="822325"/>
          </a:xfrm>
          <a:prstGeom prst="rect">
            <a:avLst/>
          </a:prstGeom>
          <a:solidFill>
            <a:schemeClr val="accent1"/>
          </a:solidFill>
          <a:ln w="9525">
            <a:noFill/>
            <a:miter lim="800000"/>
            <a:headEnd/>
            <a:tailEnd/>
          </a:ln>
          <a:effectLst/>
        </p:spPr>
        <p:txBody>
          <a:bodyPr wrap="none">
            <a:spAutoFit/>
          </a:bodyPr>
          <a:lstStyle/>
          <a:p>
            <a:pPr algn="ctr">
              <a:defRPr/>
            </a:pPr>
            <a:r>
              <a:rPr lang="en-US" b="1">
                <a:solidFill>
                  <a:srgbClr val="FFFF00"/>
                </a:solidFill>
                <a:effectLst>
                  <a:outerShdw blurRad="38100" dist="38100" dir="2700000" algn="tl">
                    <a:srgbClr val="000000"/>
                  </a:outerShdw>
                </a:effectLst>
                <a:latin typeface="Tahoma" pitchFamily="34" charset="0"/>
                <a:ea typeface="+mn-ea"/>
              </a:rPr>
              <a:t>Desire to</a:t>
            </a:r>
          </a:p>
          <a:p>
            <a:pPr algn="ctr">
              <a:defRPr/>
            </a:pPr>
            <a:r>
              <a:rPr lang="en-US" b="1">
                <a:solidFill>
                  <a:srgbClr val="FFFF00"/>
                </a:solidFill>
                <a:effectLst>
                  <a:outerShdw blurRad="38100" dist="38100" dir="2700000" algn="tl">
                    <a:srgbClr val="000000"/>
                  </a:outerShdw>
                </a:effectLst>
                <a:latin typeface="Tahoma" pitchFamily="34" charset="0"/>
                <a:ea typeface="+mn-ea"/>
              </a:rPr>
              <a:t>Communicate</a:t>
            </a:r>
            <a:endParaRPr lang="en-US">
              <a:latin typeface="Tahoma" pitchFamily="34" charset="0"/>
              <a:ea typeface="+mn-ea"/>
            </a:endParaRPr>
          </a:p>
        </p:txBody>
      </p:sp>
      <p:sp>
        <p:nvSpPr>
          <p:cNvPr id="124932" name="Text Box 4"/>
          <p:cNvSpPr txBox="1">
            <a:spLocks noChangeArrowheads="1"/>
          </p:cNvSpPr>
          <p:nvPr/>
        </p:nvSpPr>
        <p:spPr bwMode="auto">
          <a:xfrm>
            <a:off x="5954713" y="2438400"/>
            <a:ext cx="3189287" cy="1311275"/>
          </a:xfrm>
          <a:prstGeom prst="rect">
            <a:avLst/>
          </a:prstGeom>
          <a:solidFill>
            <a:schemeClr val="accent2"/>
          </a:solidFill>
          <a:ln w="9525">
            <a:noFill/>
            <a:miter lim="800000"/>
            <a:headEnd/>
            <a:tailEnd/>
          </a:ln>
          <a:effectLst/>
        </p:spPr>
        <p:txBody>
          <a:bodyPr wrap="none">
            <a:spAutoFit/>
          </a:bodyPr>
          <a:lstStyle/>
          <a:p>
            <a:pPr>
              <a:defRPr/>
            </a:pPr>
            <a:r>
              <a:rPr lang="en-US">
                <a:solidFill>
                  <a:srgbClr val="FFFF00"/>
                </a:solidFill>
                <a:effectLst>
                  <a:outerShdw blurRad="38100" dist="38100" dir="2700000" algn="tl">
                    <a:srgbClr val="000000"/>
                  </a:outerShdw>
                </a:effectLst>
                <a:latin typeface="Tahoma" pitchFamily="34" charset="0"/>
                <a:ea typeface="+mn-ea"/>
              </a:rPr>
              <a:t>Effective </a:t>
            </a:r>
          </a:p>
          <a:p>
            <a:pPr>
              <a:defRPr/>
            </a:pPr>
            <a:r>
              <a:rPr lang="en-US">
                <a:solidFill>
                  <a:srgbClr val="FFFF00"/>
                </a:solidFill>
                <a:effectLst>
                  <a:outerShdw blurRad="38100" dist="38100" dir="2700000" algn="tl">
                    <a:srgbClr val="000000"/>
                  </a:outerShdw>
                </a:effectLst>
                <a:latin typeface="Tahoma" pitchFamily="34" charset="0"/>
                <a:ea typeface="+mn-ea"/>
              </a:rPr>
              <a:t>Communication:</a:t>
            </a:r>
          </a:p>
          <a:p>
            <a:pPr>
              <a:buFontTx/>
              <a:buChar char="•"/>
              <a:defRPr/>
            </a:pPr>
            <a:r>
              <a:rPr lang="en-US" sz="1600">
                <a:solidFill>
                  <a:srgbClr val="FFFF00"/>
                </a:solidFill>
                <a:effectLst>
                  <a:outerShdw blurRad="38100" dist="38100" dir="2700000" algn="tl">
                    <a:srgbClr val="000000"/>
                  </a:outerShdw>
                </a:effectLst>
                <a:latin typeface="Tahoma" pitchFamily="34" charset="0"/>
                <a:ea typeface="+mn-ea"/>
              </a:rPr>
              <a:t>Being Understood</a:t>
            </a:r>
          </a:p>
          <a:p>
            <a:pPr>
              <a:buFontTx/>
              <a:buChar char="•"/>
              <a:defRPr/>
            </a:pPr>
            <a:r>
              <a:rPr lang="en-US" sz="1600">
                <a:solidFill>
                  <a:srgbClr val="FFFF00"/>
                </a:solidFill>
                <a:effectLst>
                  <a:outerShdw blurRad="38100" dist="38100" dir="2700000" algn="tl">
                    <a:srgbClr val="000000"/>
                  </a:outerShdw>
                </a:effectLst>
                <a:latin typeface="Tahoma" pitchFamily="34" charset="0"/>
                <a:ea typeface="+mn-ea"/>
              </a:rPr>
              <a:t>Making meaning, not agreement</a:t>
            </a:r>
            <a:endParaRPr lang="en-US">
              <a:effectLst>
                <a:outerShdw blurRad="38100" dist="38100" dir="2700000" algn="tl">
                  <a:srgbClr val="000000"/>
                </a:outerShdw>
              </a:effectLst>
              <a:latin typeface="Tahoma" pitchFamily="34" charset="0"/>
              <a:ea typeface="+mn-ea"/>
            </a:endParaRPr>
          </a:p>
        </p:txBody>
      </p:sp>
      <p:sp>
        <p:nvSpPr>
          <p:cNvPr id="124933" name="Text Box 5"/>
          <p:cNvSpPr txBox="1">
            <a:spLocks noChangeArrowheads="1"/>
          </p:cNvSpPr>
          <p:nvPr/>
        </p:nvSpPr>
        <p:spPr bwMode="auto">
          <a:xfrm>
            <a:off x="304800" y="4038600"/>
            <a:ext cx="3629025" cy="1646238"/>
          </a:xfrm>
          <a:prstGeom prst="rect">
            <a:avLst/>
          </a:prstGeom>
          <a:solidFill>
            <a:srgbClr val="99FF33"/>
          </a:solidFill>
          <a:ln w="9525">
            <a:noFill/>
            <a:miter lim="800000"/>
            <a:headEnd/>
            <a:tailEnd/>
          </a:ln>
          <a:effectLst/>
        </p:spPr>
        <p:txBody>
          <a:bodyPr wrap="none">
            <a:spAutoFit/>
          </a:bodyPr>
          <a:lstStyle/>
          <a:p>
            <a:pPr>
              <a:defRPr/>
            </a:pPr>
            <a:r>
              <a:rPr lang="en-US">
                <a:solidFill>
                  <a:srgbClr val="CC3300"/>
                </a:solidFill>
                <a:latin typeface="Tahoma" pitchFamily="34" charset="0"/>
                <a:ea typeface="+mn-ea"/>
              </a:rPr>
              <a:t>Understanding How </a:t>
            </a:r>
          </a:p>
          <a:p>
            <a:pPr>
              <a:defRPr/>
            </a:pPr>
            <a:r>
              <a:rPr lang="en-US">
                <a:solidFill>
                  <a:srgbClr val="CC3300"/>
                </a:solidFill>
                <a:latin typeface="Tahoma" pitchFamily="34" charset="0"/>
                <a:ea typeface="+mn-ea"/>
              </a:rPr>
              <a:t>others Learn</a:t>
            </a:r>
          </a:p>
          <a:p>
            <a:pPr>
              <a:buFontTx/>
              <a:buChar char="•"/>
              <a:defRPr/>
            </a:pPr>
            <a:r>
              <a:rPr lang="en-US" sz="1800">
                <a:solidFill>
                  <a:srgbClr val="CC3300"/>
                </a:solidFill>
                <a:latin typeface="Tahoma" pitchFamily="34" charset="0"/>
                <a:ea typeface="+mn-ea"/>
              </a:rPr>
              <a:t>Perceive and Process information</a:t>
            </a:r>
          </a:p>
          <a:p>
            <a:pPr>
              <a:buFontTx/>
              <a:buChar char="•"/>
              <a:defRPr/>
            </a:pPr>
            <a:r>
              <a:rPr lang="en-US" sz="1800">
                <a:solidFill>
                  <a:srgbClr val="CC3300"/>
                </a:solidFill>
                <a:latin typeface="Tahoma" pitchFamily="34" charset="0"/>
                <a:ea typeface="+mn-ea"/>
              </a:rPr>
              <a:t>Analytic vs Intuitive</a:t>
            </a:r>
          </a:p>
          <a:p>
            <a:pPr>
              <a:buFontTx/>
              <a:buChar char="•"/>
              <a:defRPr/>
            </a:pPr>
            <a:r>
              <a:rPr lang="en-US" sz="1800">
                <a:solidFill>
                  <a:srgbClr val="CC3300"/>
                </a:solidFill>
                <a:latin typeface="Tahoma" pitchFamily="34" charset="0"/>
                <a:ea typeface="+mn-ea"/>
              </a:rPr>
              <a:t>Abstract vs Concrete,etc</a:t>
            </a:r>
            <a:endParaRPr lang="en-US">
              <a:solidFill>
                <a:srgbClr val="FFFF00"/>
              </a:solidFill>
              <a:effectLst>
                <a:outerShdw blurRad="38100" dist="38100" dir="2700000" algn="tl">
                  <a:srgbClr val="000000"/>
                </a:outerShdw>
              </a:effectLst>
              <a:latin typeface="Tahoma" pitchFamily="34" charset="0"/>
              <a:ea typeface="+mn-ea"/>
            </a:endParaRPr>
          </a:p>
        </p:txBody>
      </p:sp>
      <p:sp>
        <p:nvSpPr>
          <p:cNvPr id="124934" name="Text Box 6"/>
          <p:cNvSpPr txBox="1">
            <a:spLocks noChangeArrowheads="1"/>
          </p:cNvSpPr>
          <p:nvPr/>
        </p:nvSpPr>
        <p:spPr bwMode="auto">
          <a:xfrm>
            <a:off x="4419600" y="4116388"/>
            <a:ext cx="3754438" cy="2741612"/>
          </a:xfrm>
          <a:prstGeom prst="rect">
            <a:avLst/>
          </a:prstGeom>
          <a:solidFill>
            <a:srgbClr val="9900FF"/>
          </a:solidFill>
          <a:ln w="9525">
            <a:noFill/>
            <a:miter lim="800000"/>
            <a:headEnd/>
            <a:tailEnd/>
          </a:ln>
          <a:effectLst/>
        </p:spPr>
        <p:txBody>
          <a:bodyPr wrap="none">
            <a:spAutoFit/>
          </a:bodyPr>
          <a:lstStyle/>
          <a:p>
            <a:pPr>
              <a:defRPr/>
            </a:pPr>
            <a:r>
              <a:rPr lang="en-US">
                <a:solidFill>
                  <a:srgbClr val="FFFF00"/>
                </a:solidFill>
                <a:effectLst>
                  <a:outerShdw blurRad="38100" dist="38100" dir="2700000" algn="tl">
                    <a:srgbClr val="000000"/>
                  </a:outerShdw>
                </a:effectLst>
                <a:latin typeface="Tahoma" pitchFamily="34" charset="0"/>
                <a:ea typeface="+mn-ea"/>
              </a:rPr>
              <a:t>Purpose	</a:t>
            </a:r>
            <a:r>
              <a:rPr lang="en-US" sz="1800">
                <a:solidFill>
                  <a:srgbClr val="FFFF00"/>
                </a:solidFill>
                <a:effectLst>
                  <a:outerShdw blurRad="38100" dist="38100" dir="2700000" algn="tl">
                    <a:srgbClr val="000000"/>
                  </a:outerShdw>
                </a:effectLst>
                <a:latin typeface="Tahoma" pitchFamily="34" charset="0"/>
                <a:ea typeface="+mn-ea"/>
              </a:rPr>
              <a:t>Information Cues</a:t>
            </a:r>
          </a:p>
          <a:p>
            <a:pPr>
              <a:defRPr/>
            </a:pPr>
            <a:r>
              <a:rPr lang="en-US" sz="1800">
                <a:solidFill>
                  <a:srgbClr val="FFFF00"/>
                </a:solidFill>
                <a:effectLst>
                  <a:outerShdw blurRad="38100" dist="38100" dir="2700000" algn="tl">
                    <a:srgbClr val="000000"/>
                  </a:outerShdw>
                </a:effectLst>
                <a:latin typeface="Tahoma" pitchFamily="34" charset="0"/>
                <a:ea typeface="+mn-ea"/>
              </a:rPr>
              <a:t>		Eliciting Cues</a:t>
            </a:r>
          </a:p>
          <a:p>
            <a:pPr>
              <a:defRPr/>
            </a:pPr>
            <a:r>
              <a:rPr lang="en-US" sz="1800">
                <a:solidFill>
                  <a:srgbClr val="FFFF00"/>
                </a:solidFill>
                <a:effectLst>
                  <a:outerShdw blurRad="38100" dist="38100" dir="2700000" algn="tl">
                    <a:srgbClr val="000000"/>
                  </a:outerShdw>
                </a:effectLst>
                <a:latin typeface="Tahoma" pitchFamily="34" charset="0"/>
                <a:ea typeface="+mn-ea"/>
              </a:rPr>
              <a:t>		Decision Cues</a:t>
            </a:r>
          </a:p>
          <a:p>
            <a:pPr>
              <a:defRPr/>
            </a:pPr>
            <a:r>
              <a:rPr lang="en-US">
                <a:solidFill>
                  <a:srgbClr val="FFFF00"/>
                </a:solidFill>
                <a:effectLst>
                  <a:outerShdw blurRad="38100" dist="38100" dir="2700000" algn="tl">
                    <a:srgbClr val="000000"/>
                  </a:outerShdw>
                </a:effectLst>
                <a:latin typeface="Tahoma" pitchFamily="34" charset="0"/>
                <a:ea typeface="+mn-ea"/>
              </a:rPr>
              <a:t>Content	</a:t>
            </a:r>
            <a:r>
              <a:rPr lang="en-US" sz="1800">
                <a:solidFill>
                  <a:srgbClr val="FFFF00"/>
                </a:solidFill>
                <a:effectLst>
                  <a:outerShdw blurRad="38100" dist="38100" dir="2700000" algn="tl">
                    <a:srgbClr val="000000"/>
                  </a:outerShdw>
                </a:effectLst>
                <a:latin typeface="Tahoma" pitchFamily="34" charset="0"/>
                <a:ea typeface="+mn-ea"/>
              </a:rPr>
              <a:t>Importance</a:t>
            </a:r>
          </a:p>
          <a:p>
            <a:pPr>
              <a:defRPr/>
            </a:pPr>
            <a:r>
              <a:rPr lang="en-US" sz="1800">
                <a:solidFill>
                  <a:srgbClr val="FFFF00"/>
                </a:solidFill>
                <a:effectLst>
                  <a:outerShdw blurRad="38100" dist="38100" dir="2700000" algn="tl">
                    <a:srgbClr val="000000"/>
                  </a:outerShdw>
                </a:effectLst>
                <a:latin typeface="Tahoma" pitchFamily="34" charset="0"/>
                <a:ea typeface="+mn-ea"/>
              </a:rPr>
              <a:t>		Complexity</a:t>
            </a:r>
          </a:p>
          <a:p>
            <a:pPr>
              <a:defRPr/>
            </a:pPr>
            <a:r>
              <a:rPr lang="en-US">
                <a:solidFill>
                  <a:srgbClr val="FFFF00"/>
                </a:solidFill>
                <a:effectLst>
                  <a:outerShdw blurRad="38100" dist="38100" dir="2700000" algn="tl">
                    <a:srgbClr val="000000"/>
                  </a:outerShdw>
                </a:effectLst>
                <a:latin typeface="Tahoma" pitchFamily="34" charset="0"/>
                <a:ea typeface="+mn-ea"/>
              </a:rPr>
              <a:t>Sender	</a:t>
            </a:r>
            <a:r>
              <a:rPr lang="en-US" sz="1800">
                <a:solidFill>
                  <a:srgbClr val="FFFF00"/>
                </a:solidFill>
                <a:effectLst>
                  <a:outerShdw blurRad="38100" dist="38100" dir="2700000" algn="tl">
                    <a:srgbClr val="000000"/>
                  </a:outerShdw>
                </a:effectLst>
                <a:latin typeface="Tahoma" pitchFamily="34" charset="0"/>
                <a:ea typeface="+mn-ea"/>
              </a:rPr>
              <a:t>Ascribed</a:t>
            </a:r>
          </a:p>
          <a:p>
            <a:pPr>
              <a:defRPr/>
            </a:pPr>
            <a:r>
              <a:rPr lang="en-US">
                <a:solidFill>
                  <a:srgbClr val="FFFF00"/>
                </a:solidFill>
                <a:effectLst>
                  <a:outerShdw blurRad="38100" dist="38100" dir="2700000" algn="tl">
                    <a:srgbClr val="000000"/>
                  </a:outerShdw>
                </a:effectLst>
                <a:latin typeface="Tahoma" pitchFamily="34" charset="0"/>
                <a:ea typeface="+mn-ea"/>
              </a:rPr>
              <a:t>Credibility</a:t>
            </a:r>
            <a:r>
              <a:rPr lang="en-US" sz="1800">
                <a:solidFill>
                  <a:srgbClr val="FFFF00"/>
                </a:solidFill>
                <a:effectLst>
                  <a:outerShdw blurRad="38100" dist="38100" dir="2700000" algn="tl">
                    <a:srgbClr val="000000"/>
                  </a:outerShdw>
                </a:effectLst>
                <a:latin typeface="Tahoma" pitchFamily="34" charset="0"/>
                <a:ea typeface="+mn-ea"/>
              </a:rPr>
              <a:t>	Achieved</a:t>
            </a:r>
          </a:p>
          <a:p>
            <a:pPr>
              <a:defRPr/>
            </a:pPr>
            <a:r>
              <a:rPr lang="en-US">
                <a:solidFill>
                  <a:srgbClr val="FFFF00"/>
                </a:solidFill>
                <a:effectLst>
                  <a:outerShdw blurRad="38100" dist="38100" dir="2700000" algn="tl">
                    <a:srgbClr val="000000"/>
                  </a:outerShdw>
                </a:effectLst>
                <a:latin typeface="Tahoma" pitchFamily="34" charset="0"/>
                <a:ea typeface="+mn-ea"/>
              </a:rPr>
              <a:t>Time Frame</a:t>
            </a:r>
            <a:r>
              <a:rPr lang="en-US" sz="1800">
                <a:solidFill>
                  <a:srgbClr val="FFFF00"/>
                </a:solidFill>
                <a:effectLst>
                  <a:outerShdw blurRad="38100" dist="38100" dir="2700000" algn="tl">
                    <a:srgbClr val="000000"/>
                  </a:outerShdw>
                </a:effectLst>
                <a:latin typeface="Tahoma" pitchFamily="34" charset="0"/>
                <a:ea typeface="+mn-ea"/>
              </a:rPr>
              <a:t>	Long vs Short</a:t>
            </a:r>
            <a:endParaRPr lang="en-US">
              <a:ea typeface="+mn-ea"/>
            </a:endParaRPr>
          </a:p>
        </p:txBody>
      </p:sp>
      <p:sp>
        <p:nvSpPr>
          <p:cNvPr id="38919" name="Line 7"/>
          <p:cNvSpPr>
            <a:spLocks noChangeShapeType="1"/>
          </p:cNvSpPr>
          <p:nvPr/>
        </p:nvSpPr>
        <p:spPr bwMode="auto">
          <a:xfrm flipV="1">
            <a:off x="4953000" y="3048000"/>
            <a:ext cx="0" cy="990600"/>
          </a:xfrm>
          <a:prstGeom prst="line">
            <a:avLst/>
          </a:prstGeom>
          <a:noFill/>
          <a:ln w="9525">
            <a:solidFill>
              <a:srgbClr val="FF9933"/>
            </a:solidFill>
            <a:round/>
            <a:headEnd/>
            <a:tailEnd type="triangle" w="med" len="med"/>
          </a:ln>
        </p:spPr>
        <p:txBody>
          <a:bodyPr wrap="none" anchor="ctr"/>
          <a:lstStyle/>
          <a:p>
            <a:endParaRPr lang="id-ID"/>
          </a:p>
        </p:txBody>
      </p:sp>
      <p:sp>
        <p:nvSpPr>
          <p:cNvPr id="38920" name="Line 8"/>
          <p:cNvSpPr>
            <a:spLocks noChangeShapeType="1"/>
          </p:cNvSpPr>
          <p:nvPr/>
        </p:nvSpPr>
        <p:spPr bwMode="auto">
          <a:xfrm>
            <a:off x="3962400" y="4648200"/>
            <a:ext cx="228600" cy="0"/>
          </a:xfrm>
          <a:prstGeom prst="line">
            <a:avLst/>
          </a:prstGeom>
          <a:noFill/>
          <a:ln w="9525">
            <a:solidFill>
              <a:srgbClr val="FF9933"/>
            </a:solidFill>
            <a:round/>
            <a:headEnd/>
            <a:tailEnd/>
          </a:ln>
        </p:spPr>
        <p:txBody>
          <a:bodyPr wrap="none" anchor="ctr"/>
          <a:lstStyle/>
          <a:p>
            <a:endParaRPr lang="id-ID"/>
          </a:p>
        </p:txBody>
      </p:sp>
      <p:sp>
        <p:nvSpPr>
          <p:cNvPr id="38921" name="Line 9"/>
          <p:cNvSpPr>
            <a:spLocks noChangeShapeType="1"/>
          </p:cNvSpPr>
          <p:nvPr/>
        </p:nvSpPr>
        <p:spPr bwMode="auto">
          <a:xfrm flipV="1">
            <a:off x="4191000" y="2590800"/>
            <a:ext cx="0" cy="2057400"/>
          </a:xfrm>
          <a:prstGeom prst="line">
            <a:avLst/>
          </a:prstGeom>
          <a:noFill/>
          <a:ln w="9525">
            <a:solidFill>
              <a:srgbClr val="FF9933"/>
            </a:solidFill>
            <a:round/>
            <a:headEnd/>
            <a:tailEnd/>
          </a:ln>
        </p:spPr>
        <p:txBody>
          <a:bodyPr wrap="none" anchor="ctr"/>
          <a:lstStyle/>
          <a:p>
            <a:endParaRPr lang="id-ID"/>
          </a:p>
        </p:txBody>
      </p:sp>
      <p:sp>
        <p:nvSpPr>
          <p:cNvPr id="38922" name="Line 10"/>
          <p:cNvSpPr>
            <a:spLocks noChangeShapeType="1"/>
          </p:cNvSpPr>
          <p:nvPr/>
        </p:nvSpPr>
        <p:spPr bwMode="auto">
          <a:xfrm flipH="1">
            <a:off x="3124200" y="2590800"/>
            <a:ext cx="1066800" cy="0"/>
          </a:xfrm>
          <a:prstGeom prst="line">
            <a:avLst/>
          </a:prstGeom>
          <a:noFill/>
          <a:ln w="9525">
            <a:solidFill>
              <a:srgbClr val="FF9933"/>
            </a:solidFill>
            <a:round/>
            <a:headEnd/>
            <a:tailEnd/>
          </a:ln>
        </p:spPr>
        <p:txBody>
          <a:bodyPr wrap="none" anchor="ctr"/>
          <a:lstStyle/>
          <a:p>
            <a:endParaRPr lang="id-ID"/>
          </a:p>
        </p:txBody>
      </p:sp>
      <p:sp>
        <p:nvSpPr>
          <p:cNvPr id="38923" name="Line 11"/>
          <p:cNvSpPr>
            <a:spLocks noChangeShapeType="1"/>
          </p:cNvSpPr>
          <p:nvPr/>
        </p:nvSpPr>
        <p:spPr bwMode="auto">
          <a:xfrm>
            <a:off x="4191000" y="3048000"/>
            <a:ext cx="1676400" cy="0"/>
          </a:xfrm>
          <a:prstGeom prst="line">
            <a:avLst/>
          </a:prstGeom>
          <a:noFill/>
          <a:ln w="9525">
            <a:solidFill>
              <a:srgbClr val="FF9933"/>
            </a:solidFill>
            <a:round/>
            <a:headEnd/>
            <a:tailEnd type="triangle" w="med" len="med"/>
          </a:ln>
        </p:spPr>
        <p:txBody>
          <a:bodyPr wrap="none" anchor="ctr"/>
          <a:lstStyle/>
          <a:p>
            <a:endParaRPr lang="id-ID"/>
          </a:p>
        </p:txBody>
      </p:sp>
      <p:sp>
        <p:nvSpPr>
          <p:cNvPr id="38924" name="Line 12"/>
          <p:cNvSpPr>
            <a:spLocks noChangeShapeType="1"/>
          </p:cNvSpPr>
          <p:nvPr/>
        </p:nvSpPr>
        <p:spPr bwMode="auto">
          <a:xfrm flipV="1">
            <a:off x="6400800" y="1752600"/>
            <a:ext cx="0" cy="762000"/>
          </a:xfrm>
          <a:prstGeom prst="line">
            <a:avLst/>
          </a:prstGeom>
          <a:noFill/>
          <a:ln w="9525">
            <a:solidFill>
              <a:srgbClr val="FF9933"/>
            </a:solidFill>
            <a:round/>
            <a:headEnd/>
            <a:tailEnd/>
          </a:ln>
        </p:spPr>
        <p:txBody>
          <a:bodyPr wrap="none" anchor="ctr"/>
          <a:lstStyle/>
          <a:p>
            <a:endParaRPr lang="id-ID"/>
          </a:p>
        </p:txBody>
      </p:sp>
      <p:sp>
        <p:nvSpPr>
          <p:cNvPr id="38925" name="Line 13"/>
          <p:cNvSpPr>
            <a:spLocks noChangeShapeType="1"/>
          </p:cNvSpPr>
          <p:nvPr/>
        </p:nvSpPr>
        <p:spPr bwMode="auto">
          <a:xfrm flipH="1">
            <a:off x="1981200" y="1752600"/>
            <a:ext cx="4419600" cy="0"/>
          </a:xfrm>
          <a:prstGeom prst="line">
            <a:avLst/>
          </a:prstGeom>
          <a:noFill/>
          <a:ln w="9525">
            <a:solidFill>
              <a:srgbClr val="FF9933"/>
            </a:solidFill>
            <a:round/>
            <a:headEnd/>
            <a:tailEnd/>
          </a:ln>
        </p:spPr>
        <p:txBody>
          <a:bodyPr wrap="none" anchor="ctr"/>
          <a:lstStyle/>
          <a:p>
            <a:endParaRPr lang="id-ID"/>
          </a:p>
        </p:txBody>
      </p:sp>
      <p:sp>
        <p:nvSpPr>
          <p:cNvPr id="38926" name="Line 14"/>
          <p:cNvSpPr>
            <a:spLocks noChangeShapeType="1"/>
          </p:cNvSpPr>
          <p:nvPr/>
        </p:nvSpPr>
        <p:spPr bwMode="auto">
          <a:xfrm>
            <a:off x="1981200" y="1752600"/>
            <a:ext cx="0" cy="457200"/>
          </a:xfrm>
          <a:prstGeom prst="line">
            <a:avLst/>
          </a:prstGeom>
          <a:noFill/>
          <a:ln w="9525">
            <a:solidFill>
              <a:srgbClr val="FF9933"/>
            </a:solidFill>
            <a:round/>
            <a:headEnd/>
            <a:tailEnd type="triangle" w="med" len="med"/>
          </a:ln>
        </p:spPr>
        <p:txBody>
          <a:bodyPr wrap="none" anchor="ctr"/>
          <a:lstStyle/>
          <a:p>
            <a:endParaRPr lang="id-ID"/>
          </a:p>
        </p:txBody>
      </p:sp>
      <p:sp>
        <p:nvSpPr>
          <p:cNvPr id="38927" name="Line 15"/>
          <p:cNvSpPr>
            <a:spLocks noChangeShapeType="1"/>
          </p:cNvSpPr>
          <p:nvPr/>
        </p:nvSpPr>
        <p:spPr bwMode="auto">
          <a:xfrm flipV="1">
            <a:off x="6934200" y="1600200"/>
            <a:ext cx="0" cy="838200"/>
          </a:xfrm>
          <a:prstGeom prst="line">
            <a:avLst/>
          </a:prstGeom>
          <a:noFill/>
          <a:ln w="9525">
            <a:solidFill>
              <a:srgbClr val="FF9933"/>
            </a:solidFill>
            <a:round/>
            <a:headEnd/>
            <a:tailEnd type="triangle" w="med" len="med"/>
          </a:ln>
        </p:spPr>
        <p:txBody>
          <a:bodyPr wrap="none" anchor="ctr"/>
          <a:lstStyle/>
          <a:p>
            <a:endParaRPr lang="id-ID"/>
          </a:p>
        </p:txBody>
      </p:sp>
      <p:sp>
        <p:nvSpPr>
          <p:cNvPr id="38928" name="Text Box 16"/>
          <p:cNvSpPr txBox="1">
            <a:spLocks noChangeArrowheads="1"/>
          </p:cNvSpPr>
          <p:nvPr/>
        </p:nvSpPr>
        <p:spPr bwMode="auto">
          <a:xfrm>
            <a:off x="3581400" y="1371600"/>
            <a:ext cx="1693863" cy="336550"/>
          </a:xfrm>
          <a:prstGeom prst="rect">
            <a:avLst/>
          </a:prstGeom>
          <a:noFill/>
          <a:ln w="9525">
            <a:noFill/>
            <a:miter lim="800000"/>
            <a:headEnd/>
            <a:tailEnd/>
          </a:ln>
        </p:spPr>
        <p:txBody>
          <a:bodyPr wrap="none">
            <a:spAutoFit/>
          </a:bodyPr>
          <a:lstStyle/>
          <a:p>
            <a:r>
              <a:rPr lang="en-US" sz="1600" b="1">
                <a:solidFill>
                  <a:srgbClr val="FFFF00"/>
                </a:solidFill>
                <a:latin typeface="Tahoma" pitchFamily="34" charset="0"/>
              </a:rPr>
              <a:t>Reinforcement</a:t>
            </a:r>
            <a:endParaRPr lang="en-US" sz="1600" b="1">
              <a:latin typeface="Tahoma" pitchFamily="34" charset="0"/>
            </a:endParaRPr>
          </a:p>
        </p:txBody>
      </p:sp>
      <p:sp>
        <p:nvSpPr>
          <p:cNvPr id="38929" name="Line 17"/>
          <p:cNvSpPr>
            <a:spLocks noChangeShapeType="1"/>
          </p:cNvSpPr>
          <p:nvPr/>
        </p:nvSpPr>
        <p:spPr bwMode="auto">
          <a:xfrm flipH="1">
            <a:off x="5410200" y="1524000"/>
            <a:ext cx="762000" cy="0"/>
          </a:xfrm>
          <a:prstGeom prst="line">
            <a:avLst/>
          </a:prstGeom>
          <a:noFill/>
          <a:ln w="9525">
            <a:solidFill>
              <a:srgbClr val="FF9933"/>
            </a:solidFill>
            <a:round/>
            <a:headEnd/>
            <a:tailEnd type="triangle" w="med" len="med"/>
          </a:ln>
        </p:spPr>
        <p:txBody>
          <a:bodyPr wrap="none" anchor="ctr"/>
          <a:lstStyle/>
          <a:p>
            <a:endParaRPr lang="id-ID"/>
          </a:p>
        </p:txBody>
      </p:sp>
      <p:sp>
        <p:nvSpPr>
          <p:cNvPr id="38930" name="Line 18"/>
          <p:cNvSpPr>
            <a:spLocks noChangeShapeType="1"/>
          </p:cNvSpPr>
          <p:nvPr/>
        </p:nvSpPr>
        <p:spPr bwMode="auto">
          <a:xfrm flipH="1">
            <a:off x="2209800" y="1524000"/>
            <a:ext cx="1066800" cy="0"/>
          </a:xfrm>
          <a:prstGeom prst="line">
            <a:avLst/>
          </a:prstGeom>
          <a:noFill/>
          <a:ln w="9525">
            <a:solidFill>
              <a:srgbClr val="FF9933"/>
            </a:solidFill>
            <a:round/>
            <a:headEnd/>
            <a:tailEnd type="triangle" w="med" len="med"/>
          </a:ln>
        </p:spPr>
        <p:txBody>
          <a:bodyPr wrap="none" anchor="ctr"/>
          <a:lstStyle/>
          <a:p>
            <a:endParaRPr lang="id-ID"/>
          </a:p>
        </p:txBody>
      </p:sp>
    </p:spTree>
  </p:cSld>
  <p:clrMapOvr>
    <a:masterClrMapping/>
  </p:clrMapOvr>
  <p:transition>
    <p:random/>
  </p:transition>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7" name="AutoShape 5"/>
          <p:cNvSpPr>
            <a:spLocks noChangeArrowheads="1"/>
          </p:cNvSpPr>
          <p:nvPr/>
        </p:nvSpPr>
        <p:spPr bwMode="auto">
          <a:xfrm>
            <a:off x="533400" y="2133600"/>
            <a:ext cx="4800600" cy="2362200"/>
          </a:xfrm>
          <a:prstGeom prst="wedgeEllipseCallout">
            <a:avLst>
              <a:gd name="adj1" fmla="val 78074"/>
              <a:gd name="adj2" fmla="val 8065"/>
            </a:avLst>
          </a:prstGeom>
          <a:solidFill>
            <a:schemeClr val="accent1"/>
          </a:solidFill>
          <a:ln w="9525">
            <a:solidFill>
              <a:schemeClr val="tx1"/>
            </a:solidFill>
            <a:miter lim="800000"/>
            <a:headEnd/>
            <a:tailEnd/>
          </a:ln>
        </p:spPr>
        <p:txBody>
          <a:bodyPr wrap="none" anchor="ctr"/>
          <a:lstStyle/>
          <a:p>
            <a:pPr algn="ctr"/>
            <a:endParaRPr lang="id-ID"/>
          </a:p>
        </p:txBody>
      </p:sp>
      <p:sp>
        <p:nvSpPr>
          <p:cNvPr id="125954" name="Rectangle 2"/>
          <p:cNvSpPr>
            <a:spLocks noGrp="1" noChangeArrowheads="1"/>
          </p:cNvSpPr>
          <p:nvPr>
            <p:ph type="title"/>
          </p:nvPr>
        </p:nvSpPr>
        <p:spPr>
          <a:xfrm>
            <a:off x="762000" y="609600"/>
            <a:ext cx="7772400" cy="762000"/>
          </a:xfrm>
        </p:spPr>
        <p:txBody>
          <a:bodyPr>
            <a:normAutofit/>
          </a:bodyPr>
          <a:lstStyle/>
          <a:p>
            <a:pPr eaLnBrk="1" fontAlgn="auto" hangingPunct="1">
              <a:spcAft>
                <a:spcPts val="0"/>
              </a:spcAft>
              <a:defRPr/>
            </a:pPr>
            <a:r>
              <a:rPr lang="en-US" smtClean="0">
                <a:solidFill>
                  <a:srgbClr val="00FF00"/>
                </a:solidFill>
                <a:ea typeface="+mj-ea"/>
                <a:cs typeface="+mj-cs"/>
              </a:rPr>
              <a:t>Barriers to Communication</a:t>
            </a:r>
            <a:endParaRPr lang="en-US" smtClean="0">
              <a:solidFill>
                <a:schemeClr val="tx2">
                  <a:satMod val="200000"/>
                </a:schemeClr>
              </a:solidFill>
              <a:ea typeface="+mj-ea"/>
              <a:cs typeface="+mj-cs"/>
            </a:endParaRPr>
          </a:p>
        </p:txBody>
      </p:sp>
      <p:sp>
        <p:nvSpPr>
          <p:cNvPr id="125955" name="Rectangle 3"/>
          <p:cNvSpPr>
            <a:spLocks noGrp="1" noChangeArrowheads="1"/>
          </p:cNvSpPr>
          <p:nvPr>
            <p:ph idx="1"/>
          </p:nvPr>
        </p:nvSpPr>
        <p:spPr>
          <a:xfrm>
            <a:off x="685800" y="2743200"/>
            <a:ext cx="4343400" cy="1219200"/>
          </a:xfrm>
        </p:spPr>
        <p:txBody>
          <a:bodyPr/>
          <a:lstStyle/>
          <a:p>
            <a:pPr eaLnBrk="1" hangingPunct="1">
              <a:buFont typeface="Monotype Sorts" charset="2"/>
              <a:buNone/>
            </a:pPr>
            <a:r>
              <a:rPr lang="en-US" b="1" smtClean="0">
                <a:solidFill>
                  <a:schemeClr val="bg1"/>
                </a:solidFill>
                <a:ea typeface="ＭＳ Ｐゴシック" pitchFamily="34" charset="-128"/>
              </a:rPr>
              <a:t>Environmental Barriers</a:t>
            </a:r>
          </a:p>
          <a:p>
            <a:pPr eaLnBrk="1" hangingPunct="1">
              <a:buFont typeface="Monotype Sorts" charset="2"/>
              <a:buNone/>
            </a:pPr>
            <a:r>
              <a:rPr lang="en-US" b="1" smtClean="0">
                <a:solidFill>
                  <a:schemeClr val="bg1"/>
                </a:solidFill>
                <a:ea typeface="ＭＳ Ｐゴシック" pitchFamily="34" charset="-128"/>
              </a:rPr>
              <a:t>Personal Barriers</a:t>
            </a:r>
          </a:p>
          <a:p>
            <a:pPr eaLnBrk="1" hangingPunct="1">
              <a:buFont typeface="Monotype Sorts" charset="2"/>
              <a:buNone/>
            </a:pPr>
            <a:endParaRPr lang="en-US" smtClean="0">
              <a:ea typeface="ＭＳ Ｐゴシック" pitchFamily="34" charset="-128"/>
            </a:endParaRPr>
          </a:p>
        </p:txBody>
      </p:sp>
      <p:graphicFrame>
        <p:nvGraphicFramePr>
          <p:cNvPr id="195584" name="Object 1024"/>
          <p:cNvGraphicFramePr>
            <a:graphicFrameLocks noChangeAspect="1"/>
          </p:cNvGraphicFramePr>
          <p:nvPr/>
        </p:nvGraphicFramePr>
        <p:xfrm>
          <a:off x="5499100" y="2590800"/>
          <a:ext cx="2997200" cy="4267200"/>
        </p:xfrm>
        <a:graphic>
          <a:graphicData uri="http://schemas.openxmlformats.org/presentationml/2006/ole">
            <p:oleObj spid="_x0000_s39941" name="Clip" r:id="rId3" imgW="3848100" imgH="5478463" progId="">
              <p:embed/>
            </p:oleObj>
          </a:graphicData>
        </a:graphic>
      </p:graphicFrame>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595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3" presetClass="entr" presetSubtype="288" fill="hold" nodeType="clickEffect">
                                  <p:stCondLst>
                                    <p:cond delay="0"/>
                                  </p:stCondLst>
                                  <p:childTnLst>
                                    <p:set>
                                      <p:cBhvr>
                                        <p:cTn id="10" dur="1" fill="hold">
                                          <p:stCondLst>
                                            <p:cond delay="0"/>
                                          </p:stCondLst>
                                        </p:cTn>
                                        <p:tgtEl>
                                          <p:spTgt spid="195584"/>
                                        </p:tgtEl>
                                        <p:attrNameLst>
                                          <p:attrName>style.visibility</p:attrName>
                                        </p:attrNameLst>
                                      </p:cBhvr>
                                      <p:to>
                                        <p:strVal val="visible"/>
                                      </p:to>
                                    </p:set>
                                    <p:anim calcmode="lin" valueType="num">
                                      <p:cBhvr>
                                        <p:cTn id="11" dur="500" fill="hold"/>
                                        <p:tgtEl>
                                          <p:spTgt spid="195584"/>
                                        </p:tgtEl>
                                        <p:attrNameLst>
                                          <p:attrName>ppt_w</p:attrName>
                                        </p:attrNameLst>
                                      </p:cBhvr>
                                      <p:tavLst>
                                        <p:tav tm="0">
                                          <p:val>
                                            <p:strVal val="4/3*#ppt_w"/>
                                          </p:val>
                                        </p:tav>
                                        <p:tav tm="100000">
                                          <p:val>
                                            <p:strVal val="#ppt_w"/>
                                          </p:val>
                                        </p:tav>
                                      </p:tavLst>
                                    </p:anim>
                                    <p:anim calcmode="lin" valueType="num">
                                      <p:cBhvr>
                                        <p:cTn id="12" dur="500" fill="hold"/>
                                        <p:tgtEl>
                                          <p:spTgt spid="195584"/>
                                        </p:tgtEl>
                                        <p:attrNameLst>
                                          <p:attrName>ppt_h</p:attrName>
                                        </p:attrNameLst>
                                      </p:cBhvr>
                                      <p:tavLst>
                                        <p:tav tm="0">
                                          <p:val>
                                            <p:strVal val="4/3*#ppt_h"/>
                                          </p:val>
                                        </p:tav>
                                        <p:tav tm="100000">
                                          <p:val>
                                            <p:strVal val="#ppt_h"/>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125957"/>
                                        </p:tgtEl>
                                        <p:attrNameLst>
                                          <p:attrName>style.visibility</p:attrName>
                                        </p:attrNameLst>
                                      </p:cBhvr>
                                      <p:to>
                                        <p:strVal val="visible"/>
                                      </p:to>
                                    </p:set>
                                    <p:anim calcmode="lin" valueType="num">
                                      <p:cBhvr>
                                        <p:cTn id="17" dur="500" fill="hold"/>
                                        <p:tgtEl>
                                          <p:spTgt spid="125957"/>
                                        </p:tgtEl>
                                        <p:attrNameLst>
                                          <p:attrName>ppt_w</p:attrName>
                                        </p:attrNameLst>
                                      </p:cBhvr>
                                      <p:tavLst>
                                        <p:tav tm="0">
                                          <p:val>
                                            <p:fltVal val="0"/>
                                          </p:val>
                                        </p:tav>
                                        <p:tav tm="100000">
                                          <p:val>
                                            <p:strVal val="#ppt_w"/>
                                          </p:val>
                                        </p:tav>
                                      </p:tavLst>
                                    </p:anim>
                                    <p:anim calcmode="lin" valueType="num">
                                      <p:cBhvr>
                                        <p:cTn id="18" dur="500" fill="hold"/>
                                        <p:tgtEl>
                                          <p:spTgt spid="125957"/>
                                        </p:tgtEl>
                                        <p:attrNameLst>
                                          <p:attrName>ppt_h</p:attrName>
                                        </p:attrNameLst>
                                      </p:cBhvr>
                                      <p:tavLst>
                                        <p:tav tm="0">
                                          <p:val>
                                            <p:fltVal val="0"/>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32" fill="hold" grpId="0" nodeType="clickEffect">
                                  <p:stCondLst>
                                    <p:cond delay="0"/>
                                  </p:stCondLst>
                                  <p:childTnLst>
                                    <p:set>
                                      <p:cBhvr>
                                        <p:cTn id="22" dur="1" fill="hold">
                                          <p:stCondLst>
                                            <p:cond delay="0"/>
                                          </p:stCondLst>
                                        </p:cTn>
                                        <p:tgtEl>
                                          <p:spTgt spid="125955">
                                            <p:txEl>
                                              <p:pRg st="0" end="0"/>
                                            </p:txEl>
                                          </p:spTgt>
                                        </p:tgtEl>
                                        <p:attrNameLst>
                                          <p:attrName>style.visibility</p:attrName>
                                        </p:attrNameLst>
                                      </p:cBhvr>
                                      <p:to>
                                        <p:strVal val="visible"/>
                                      </p:to>
                                    </p:set>
                                    <p:anim calcmode="lin" valueType="num">
                                      <p:cBhvr>
                                        <p:cTn id="23" dur="500" fill="hold"/>
                                        <p:tgtEl>
                                          <p:spTgt spid="125955">
                                            <p:txEl>
                                              <p:pRg st="0" end="0"/>
                                            </p:txEl>
                                          </p:spTgt>
                                        </p:tgtEl>
                                        <p:attrNameLst>
                                          <p:attrName>ppt_w</p:attrName>
                                        </p:attrNameLst>
                                      </p:cBhvr>
                                      <p:tavLst>
                                        <p:tav tm="0">
                                          <p:val>
                                            <p:strVal val="4*#ppt_w"/>
                                          </p:val>
                                        </p:tav>
                                        <p:tav tm="100000">
                                          <p:val>
                                            <p:strVal val="#ppt_w"/>
                                          </p:val>
                                        </p:tav>
                                      </p:tavLst>
                                    </p:anim>
                                    <p:anim calcmode="lin" valueType="num">
                                      <p:cBhvr>
                                        <p:cTn id="24" dur="500" fill="hold"/>
                                        <p:tgtEl>
                                          <p:spTgt spid="125955">
                                            <p:txEl>
                                              <p:pRg st="0" end="0"/>
                                            </p:txEl>
                                          </p:spTgt>
                                        </p:tgtEl>
                                        <p:attrNameLst>
                                          <p:attrName>ppt_h</p:attrName>
                                        </p:attrNameLst>
                                      </p:cBhvr>
                                      <p:tavLst>
                                        <p:tav tm="0">
                                          <p:val>
                                            <p:strVal val="4*#ppt_h"/>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32" fill="hold" grpId="0" nodeType="clickEffect">
                                  <p:stCondLst>
                                    <p:cond delay="0"/>
                                  </p:stCondLst>
                                  <p:childTnLst>
                                    <p:set>
                                      <p:cBhvr>
                                        <p:cTn id="28" dur="1" fill="hold">
                                          <p:stCondLst>
                                            <p:cond delay="0"/>
                                          </p:stCondLst>
                                        </p:cTn>
                                        <p:tgtEl>
                                          <p:spTgt spid="125955">
                                            <p:txEl>
                                              <p:pRg st="1" end="1"/>
                                            </p:txEl>
                                          </p:spTgt>
                                        </p:tgtEl>
                                        <p:attrNameLst>
                                          <p:attrName>style.visibility</p:attrName>
                                        </p:attrNameLst>
                                      </p:cBhvr>
                                      <p:to>
                                        <p:strVal val="visible"/>
                                      </p:to>
                                    </p:set>
                                    <p:anim calcmode="lin" valueType="num">
                                      <p:cBhvr>
                                        <p:cTn id="29" dur="500" fill="hold"/>
                                        <p:tgtEl>
                                          <p:spTgt spid="125955">
                                            <p:txEl>
                                              <p:pRg st="1" end="1"/>
                                            </p:txEl>
                                          </p:spTgt>
                                        </p:tgtEl>
                                        <p:attrNameLst>
                                          <p:attrName>ppt_w</p:attrName>
                                        </p:attrNameLst>
                                      </p:cBhvr>
                                      <p:tavLst>
                                        <p:tav tm="0">
                                          <p:val>
                                            <p:strVal val="4*#ppt_w"/>
                                          </p:val>
                                        </p:tav>
                                        <p:tav tm="100000">
                                          <p:val>
                                            <p:strVal val="#ppt_w"/>
                                          </p:val>
                                        </p:tav>
                                      </p:tavLst>
                                    </p:anim>
                                    <p:anim calcmode="lin" valueType="num">
                                      <p:cBhvr>
                                        <p:cTn id="30" dur="500" fill="hold"/>
                                        <p:tgtEl>
                                          <p:spTgt spid="125955">
                                            <p:txEl>
                                              <p:pRg st="1" end="1"/>
                                            </p:txEl>
                                          </p:spTgt>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7" grpId="0" animBg="1" autoUpdateAnimBg="0"/>
      <p:bldP spid="125954" grpId="0" autoUpdateAnimBg="0"/>
      <p:bldP spid="125955"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7772400" cy="1143000"/>
          </a:xfrm>
        </p:spPr>
        <p:txBody>
          <a:bodyPr>
            <a:normAutofit fontScale="90000"/>
          </a:bodyPr>
          <a:lstStyle/>
          <a:p>
            <a:pPr eaLnBrk="1" fontAlgn="auto" hangingPunct="1">
              <a:spcAft>
                <a:spcPts val="0"/>
              </a:spcAft>
              <a:defRPr/>
            </a:pPr>
            <a:r>
              <a:rPr lang="en-US" sz="3600" smtClean="0">
                <a:solidFill>
                  <a:srgbClr val="99FF33"/>
                </a:solidFill>
                <a:ea typeface="+mj-ea"/>
                <a:cs typeface="+mj-cs"/>
              </a:rPr>
              <a:t>Flows of intraorganizational Communications</a:t>
            </a:r>
            <a:endParaRPr lang="en-US" smtClean="0">
              <a:solidFill>
                <a:schemeClr val="tx2">
                  <a:satMod val="200000"/>
                </a:schemeClr>
              </a:solidFill>
              <a:ea typeface="+mj-ea"/>
              <a:cs typeface="+mj-cs"/>
            </a:endParaRPr>
          </a:p>
        </p:txBody>
      </p:sp>
      <p:sp>
        <p:nvSpPr>
          <p:cNvPr id="126979" name="Rectangle 3"/>
          <p:cNvSpPr>
            <a:spLocks noGrp="1" noChangeArrowheads="1"/>
          </p:cNvSpPr>
          <p:nvPr>
            <p:ph idx="1"/>
          </p:nvPr>
        </p:nvSpPr>
        <p:spPr>
          <a:xfrm>
            <a:off x="685800" y="1447800"/>
            <a:ext cx="8001000" cy="4876800"/>
          </a:xfrm>
        </p:spPr>
        <p:txBody>
          <a:bodyPr>
            <a:normAutofit lnSpcReduction="10000"/>
          </a:bodyPr>
          <a:lstStyle/>
          <a:p>
            <a:pPr marL="411480" eaLnBrk="1" fontAlgn="auto" hangingPunct="1">
              <a:spcAft>
                <a:spcPts val="0"/>
              </a:spcAft>
              <a:buFont typeface="Wingdings"/>
              <a:buChar char=""/>
              <a:defRPr/>
            </a:pPr>
            <a:r>
              <a:rPr lang="en-US" smtClean="0">
                <a:solidFill>
                  <a:srgbClr val="FFFF00"/>
                </a:solidFill>
                <a:ea typeface="+mn-ea"/>
                <a:cs typeface="+mn-cs"/>
              </a:rPr>
              <a:t>Downward Flow</a:t>
            </a:r>
          </a:p>
          <a:p>
            <a:pPr marL="411480" eaLnBrk="1" fontAlgn="auto" hangingPunct="1">
              <a:spcAft>
                <a:spcPts val="0"/>
              </a:spcAft>
              <a:buFont typeface="Wingdings"/>
              <a:buChar char=""/>
              <a:defRPr/>
            </a:pPr>
            <a:r>
              <a:rPr lang="en-US" smtClean="0">
                <a:solidFill>
                  <a:srgbClr val="FFFF00"/>
                </a:solidFill>
                <a:ea typeface="+mn-ea"/>
                <a:cs typeface="+mn-cs"/>
              </a:rPr>
              <a:t>Upward Flow</a:t>
            </a:r>
          </a:p>
          <a:p>
            <a:pPr marL="411480" eaLnBrk="1" fontAlgn="auto" hangingPunct="1">
              <a:spcAft>
                <a:spcPts val="0"/>
              </a:spcAft>
              <a:buFont typeface="Wingdings"/>
              <a:buChar char=""/>
              <a:defRPr/>
            </a:pPr>
            <a:r>
              <a:rPr lang="en-US" smtClean="0">
                <a:solidFill>
                  <a:srgbClr val="FFFF00"/>
                </a:solidFill>
                <a:ea typeface="+mn-ea"/>
                <a:cs typeface="+mn-cs"/>
              </a:rPr>
              <a:t>Horizontal and Diagonal Flows</a:t>
            </a:r>
          </a:p>
          <a:p>
            <a:pPr marL="411480" eaLnBrk="1" fontAlgn="auto" hangingPunct="1">
              <a:spcAft>
                <a:spcPts val="0"/>
              </a:spcAft>
              <a:buFont typeface="Wingdings"/>
              <a:buChar char=""/>
              <a:defRPr/>
            </a:pPr>
            <a:r>
              <a:rPr lang="en-US" smtClean="0">
                <a:solidFill>
                  <a:srgbClr val="FFFF00"/>
                </a:solidFill>
                <a:ea typeface="+mn-ea"/>
                <a:cs typeface="+mn-cs"/>
              </a:rPr>
              <a:t>Communication Networks</a:t>
            </a:r>
          </a:p>
          <a:p>
            <a:pPr marL="411480" eaLnBrk="1" fontAlgn="auto" hangingPunct="1">
              <a:spcAft>
                <a:spcPts val="0"/>
              </a:spcAft>
              <a:buFont typeface="Monotype Sorts" pitchFamily="2" charset="2"/>
              <a:buNone/>
              <a:defRPr/>
            </a:pPr>
            <a:r>
              <a:rPr lang="en-US" smtClean="0">
                <a:solidFill>
                  <a:srgbClr val="FFFF00"/>
                </a:solidFill>
                <a:ea typeface="+mn-ea"/>
                <a:cs typeface="+mn-cs"/>
              </a:rPr>
              <a:t>		</a:t>
            </a:r>
            <a:r>
              <a:rPr lang="en-US" sz="2400" smtClean="0">
                <a:solidFill>
                  <a:srgbClr val="FFFF00"/>
                </a:solidFill>
                <a:ea typeface="+mn-ea"/>
                <a:cs typeface="+mn-cs"/>
              </a:rPr>
              <a:t>Communication networks</a:t>
            </a:r>
          </a:p>
          <a:p>
            <a:pPr marL="411480" eaLnBrk="1" fontAlgn="auto" hangingPunct="1">
              <a:spcAft>
                <a:spcPts val="0"/>
              </a:spcAft>
              <a:buFont typeface="Monotype Sorts" pitchFamily="2" charset="2"/>
              <a:buNone/>
              <a:defRPr/>
            </a:pPr>
            <a:r>
              <a:rPr lang="en-US" sz="2400" smtClean="0">
                <a:solidFill>
                  <a:srgbClr val="FFFF00"/>
                </a:solidFill>
                <a:ea typeface="+mn-ea"/>
                <a:cs typeface="+mn-cs"/>
              </a:rPr>
              <a:t>		Chain Networks</a:t>
            </a:r>
          </a:p>
          <a:p>
            <a:pPr marL="411480" eaLnBrk="1" fontAlgn="auto" hangingPunct="1">
              <a:spcAft>
                <a:spcPts val="0"/>
              </a:spcAft>
              <a:buFont typeface="Monotype Sorts" pitchFamily="2" charset="2"/>
              <a:buNone/>
              <a:defRPr/>
            </a:pPr>
            <a:r>
              <a:rPr lang="en-US" sz="2400" smtClean="0">
                <a:solidFill>
                  <a:srgbClr val="FFFF00"/>
                </a:solidFill>
                <a:ea typeface="+mn-ea"/>
                <a:cs typeface="+mn-cs"/>
              </a:rPr>
              <a:t>		Y Pattern</a:t>
            </a:r>
          </a:p>
          <a:p>
            <a:pPr marL="411480" eaLnBrk="1" fontAlgn="auto" hangingPunct="1">
              <a:spcAft>
                <a:spcPts val="0"/>
              </a:spcAft>
              <a:buFont typeface="Monotype Sorts" pitchFamily="2" charset="2"/>
              <a:buNone/>
              <a:defRPr/>
            </a:pPr>
            <a:r>
              <a:rPr lang="en-US" sz="2400" smtClean="0">
                <a:solidFill>
                  <a:srgbClr val="FFFF00"/>
                </a:solidFill>
                <a:ea typeface="+mn-ea"/>
                <a:cs typeface="+mn-cs"/>
              </a:rPr>
              <a:t>		Wheel Pattern</a:t>
            </a:r>
          </a:p>
          <a:p>
            <a:pPr marL="411480" eaLnBrk="1" fontAlgn="auto" hangingPunct="1">
              <a:spcAft>
                <a:spcPts val="0"/>
              </a:spcAft>
              <a:buFont typeface="Monotype Sorts" pitchFamily="2" charset="2"/>
              <a:buNone/>
              <a:defRPr/>
            </a:pPr>
            <a:r>
              <a:rPr lang="en-US" sz="2400" smtClean="0">
                <a:solidFill>
                  <a:srgbClr val="FFFF00"/>
                </a:solidFill>
                <a:ea typeface="+mn-ea"/>
                <a:cs typeface="+mn-cs"/>
              </a:rPr>
              <a:t>		Circle Pattern</a:t>
            </a:r>
          </a:p>
          <a:p>
            <a:pPr marL="411480" eaLnBrk="1" fontAlgn="auto" hangingPunct="1">
              <a:spcAft>
                <a:spcPts val="0"/>
              </a:spcAft>
              <a:buFont typeface="Monotype Sorts" pitchFamily="2" charset="2"/>
              <a:buNone/>
              <a:defRPr/>
            </a:pPr>
            <a:r>
              <a:rPr lang="en-US" sz="2400" smtClean="0">
                <a:solidFill>
                  <a:srgbClr val="FFFF00"/>
                </a:solidFill>
                <a:ea typeface="+mn-ea"/>
                <a:cs typeface="+mn-cs"/>
              </a:rPr>
              <a:t>		All-Channels Network</a:t>
            </a:r>
            <a:endParaRPr lang="en-US" smtClean="0">
              <a:ea typeface="+mn-ea"/>
              <a:cs typeface="+mn-cs"/>
            </a:endParaRPr>
          </a:p>
        </p:txBody>
      </p:sp>
    </p:spTree>
  </p:cSld>
  <p:clrMapOvr>
    <a:masterClrMapping/>
  </p:clrMapOvr>
  <p:transition>
    <p:random/>
  </p:transition>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1066800" y="228600"/>
            <a:ext cx="6934200" cy="914400"/>
          </a:xfrm>
        </p:spPr>
        <p:txBody>
          <a:bodyPr>
            <a:normAutofit fontScale="90000"/>
          </a:bodyPr>
          <a:lstStyle/>
          <a:p>
            <a:pPr eaLnBrk="1" fontAlgn="auto" hangingPunct="1">
              <a:spcAft>
                <a:spcPts val="0"/>
              </a:spcAft>
              <a:defRPr/>
            </a:pPr>
            <a:r>
              <a:rPr lang="en-US" sz="3200" dirty="0" smtClean="0">
                <a:solidFill>
                  <a:srgbClr val="99FF33"/>
                </a:solidFill>
                <a:ea typeface="+mj-ea"/>
                <a:cs typeface="+mj-cs"/>
              </a:rPr>
              <a:t>Communication Flows in Health care Organizations</a:t>
            </a:r>
            <a:endParaRPr lang="en-US" dirty="0" smtClean="0">
              <a:solidFill>
                <a:schemeClr val="tx2">
                  <a:satMod val="200000"/>
                </a:schemeClr>
              </a:solidFill>
              <a:ea typeface="+mj-ea"/>
              <a:cs typeface="+mj-cs"/>
            </a:endParaRPr>
          </a:p>
        </p:txBody>
      </p:sp>
      <p:sp>
        <p:nvSpPr>
          <p:cNvPr id="128003" name="Text Box 3"/>
          <p:cNvSpPr txBox="1">
            <a:spLocks noChangeArrowheads="1"/>
          </p:cNvSpPr>
          <p:nvPr/>
        </p:nvSpPr>
        <p:spPr bwMode="auto">
          <a:xfrm>
            <a:off x="1371600" y="1981200"/>
            <a:ext cx="3249613" cy="2289175"/>
          </a:xfrm>
          <a:prstGeom prst="rect">
            <a:avLst/>
          </a:prstGeom>
          <a:solidFill>
            <a:srgbClr val="CC99FF"/>
          </a:solidFill>
          <a:ln w="9525">
            <a:noFill/>
            <a:miter lim="800000"/>
            <a:headEnd/>
            <a:tailEnd/>
          </a:ln>
        </p:spPr>
        <p:txBody>
          <a:bodyPr wrap="none">
            <a:spAutoFit/>
          </a:bodyPr>
          <a:lstStyle/>
          <a:p>
            <a:r>
              <a:rPr lang="en-US" sz="1800">
                <a:solidFill>
                  <a:schemeClr val="bg1"/>
                </a:solidFill>
                <a:latin typeface="Tahoma" pitchFamily="34" charset="0"/>
              </a:rPr>
              <a:t>Upward </a:t>
            </a:r>
          </a:p>
          <a:p>
            <a:r>
              <a:rPr lang="en-US" sz="1800">
                <a:solidFill>
                  <a:schemeClr val="bg1"/>
                </a:solidFill>
                <a:latin typeface="Tahoma" pitchFamily="34" charset="0"/>
              </a:rPr>
              <a:t>Communication</a:t>
            </a:r>
          </a:p>
          <a:p>
            <a:pPr>
              <a:buFontTx/>
              <a:buChar char="•"/>
            </a:pPr>
            <a:r>
              <a:rPr lang="en-US" sz="1800">
                <a:solidFill>
                  <a:schemeClr val="bg1"/>
                </a:solidFill>
                <a:latin typeface="Tahoma" pitchFamily="34" charset="0"/>
              </a:rPr>
              <a:t>Problems &amp; Exceptions</a:t>
            </a:r>
          </a:p>
          <a:p>
            <a:pPr>
              <a:buFontTx/>
              <a:buChar char="•"/>
            </a:pPr>
            <a:r>
              <a:rPr lang="en-US" sz="1800">
                <a:solidFill>
                  <a:schemeClr val="bg1"/>
                </a:solidFill>
                <a:latin typeface="Tahoma" pitchFamily="34" charset="0"/>
              </a:rPr>
              <a:t>Suggestions for improvement</a:t>
            </a:r>
          </a:p>
          <a:p>
            <a:pPr>
              <a:buFontTx/>
              <a:buChar char="•"/>
            </a:pPr>
            <a:r>
              <a:rPr lang="en-US" sz="1800">
                <a:solidFill>
                  <a:schemeClr val="bg1"/>
                </a:solidFill>
                <a:latin typeface="Tahoma" pitchFamily="34" charset="0"/>
              </a:rPr>
              <a:t>Performance reports</a:t>
            </a:r>
          </a:p>
          <a:p>
            <a:pPr>
              <a:buFontTx/>
              <a:buChar char="•"/>
            </a:pPr>
            <a:r>
              <a:rPr lang="en-US" sz="1800">
                <a:solidFill>
                  <a:schemeClr val="bg1"/>
                </a:solidFill>
                <a:latin typeface="Tahoma" pitchFamily="34" charset="0"/>
              </a:rPr>
              <a:t>Grievances and disputes</a:t>
            </a:r>
          </a:p>
          <a:p>
            <a:pPr>
              <a:buFontTx/>
              <a:buChar char="•"/>
            </a:pPr>
            <a:r>
              <a:rPr lang="en-US" sz="1800">
                <a:solidFill>
                  <a:schemeClr val="bg1"/>
                </a:solidFill>
                <a:latin typeface="Tahoma" pitchFamily="34" charset="0"/>
              </a:rPr>
              <a:t>Financial and Accounting </a:t>
            </a:r>
          </a:p>
          <a:p>
            <a:r>
              <a:rPr lang="en-US" sz="1800">
                <a:solidFill>
                  <a:schemeClr val="bg1"/>
                </a:solidFill>
                <a:latin typeface="Tahoma" pitchFamily="34" charset="0"/>
              </a:rPr>
              <a:t>  information</a:t>
            </a:r>
          </a:p>
        </p:txBody>
      </p:sp>
      <p:sp>
        <p:nvSpPr>
          <p:cNvPr id="128004" name="Text Box 4"/>
          <p:cNvSpPr txBox="1">
            <a:spLocks noChangeArrowheads="1"/>
          </p:cNvSpPr>
          <p:nvPr/>
        </p:nvSpPr>
        <p:spPr bwMode="auto">
          <a:xfrm>
            <a:off x="4572000" y="1981200"/>
            <a:ext cx="3284538" cy="2289175"/>
          </a:xfrm>
          <a:prstGeom prst="rect">
            <a:avLst/>
          </a:prstGeom>
          <a:solidFill>
            <a:srgbClr val="FFFF00"/>
          </a:solidFill>
          <a:ln w="9525">
            <a:noFill/>
            <a:miter lim="800000"/>
            <a:headEnd/>
            <a:tailEnd/>
          </a:ln>
        </p:spPr>
        <p:txBody>
          <a:bodyPr wrap="none">
            <a:spAutoFit/>
          </a:bodyPr>
          <a:lstStyle/>
          <a:p>
            <a:r>
              <a:rPr lang="en-US" sz="1800">
                <a:solidFill>
                  <a:schemeClr val="bg1"/>
                </a:solidFill>
                <a:latin typeface="Tahoma" pitchFamily="34" charset="0"/>
              </a:rPr>
              <a:t>Downward </a:t>
            </a:r>
          </a:p>
          <a:p>
            <a:r>
              <a:rPr lang="en-US" sz="1800">
                <a:solidFill>
                  <a:schemeClr val="bg1"/>
                </a:solidFill>
                <a:latin typeface="Tahoma" pitchFamily="34" charset="0"/>
              </a:rPr>
              <a:t>Communication</a:t>
            </a:r>
          </a:p>
          <a:p>
            <a:pPr>
              <a:buFontTx/>
              <a:buChar char="•"/>
            </a:pPr>
            <a:r>
              <a:rPr lang="en-US" sz="1800">
                <a:solidFill>
                  <a:schemeClr val="bg1"/>
                </a:solidFill>
                <a:latin typeface="Tahoma" pitchFamily="34" charset="0"/>
              </a:rPr>
              <a:t>Implementation of goals,</a:t>
            </a:r>
          </a:p>
          <a:p>
            <a:r>
              <a:rPr lang="en-US" sz="1800">
                <a:solidFill>
                  <a:schemeClr val="bg1"/>
                </a:solidFill>
                <a:latin typeface="Tahoma" pitchFamily="34" charset="0"/>
              </a:rPr>
              <a:t> Strategies, Objectives</a:t>
            </a:r>
          </a:p>
          <a:p>
            <a:pPr>
              <a:buFontTx/>
              <a:buChar char="•"/>
            </a:pPr>
            <a:r>
              <a:rPr lang="en-US" sz="1800">
                <a:solidFill>
                  <a:schemeClr val="bg1"/>
                </a:solidFill>
                <a:latin typeface="Tahoma" pitchFamily="34" charset="0"/>
              </a:rPr>
              <a:t>Job Instructions and rationale</a:t>
            </a:r>
          </a:p>
          <a:p>
            <a:pPr>
              <a:buFontTx/>
              <a:buChar char="•"/>
            </a:pPr>
            <a:r>
              <a:rPr lang="en-US" sz="1800">
                <a:solidFill>
                  <a:schemeClr val="bg1"/>
                </a:solidFill>
                <a:latin typeface="Tahoma" pitchFamily="34" charset="0"/>
              </a:rPr>
              <a:t>Procedures and practices</a:t>
            </a:r>
          </a:p>
          <a:p>
            <a:pPr>
              <a:buFontTx/>
              <a:buChar char="•"/>
            </a:pPr>
            <a:r>
              <a:rPr lang="en-US" sz="1800">
                <a:solidFill>
                  <a:schemeClr val="bg1"/>
                </a:solidFill>
                <a:latin typeface="Tahoma" pitchFamily="34" charset="0"/>
              </a:rPr>
              <a:t>Performance feedback</a:t>
            </a:r>
          </a:p>
          <a:p>
            <a:pPr>
              <a:buFontTx/>
              <a:buChar char="•"/>
            </a:pPr>
            <a:r>
              <a:rPr lang="en-US" sz="1800">
                <a:solidFill>
                  <a:schemeClr val="bg1"/>
                </a:solidFill>
                <a:latin typeface="Tahoma" pitchFamily="34" charset="0"/>
              </a:rPr>
              <a:t>Indoctrination</a:t>
            </a:r>
          </a:p>
        </p:txBody>
      </p:sp>
      <p:sp>
        <p:nvSpPr>
          <p:cNvPr id="128005" name="Text Box 5"/>
          <p:cNvSpPr txBox="1">
            <a:spLocks noChangeArrowheads="1"/>
          </p:cNvSpPr>
          <p:nvPr/>
        </p:nvSpPr>
        <p:spPr bwMode="auto">
          <a:xfrm>
            <a:off x="1371600" y="4267200"/>
            <a:ext cx="6477000" cy="396875"/>
          </a:xfrm>
          <a:prstGeom prst="rect">
            <a:avLst/>
          </a:prstGeom>
          <a:solidFill>
            <a:schemeClr val="accent2"/>
          </a:solidFill>
          <a:ln w="9525">
            <a:noFill/>
            <a:miter lim="800000"/>
            <a:headEnd/>
            <a:tailEnd/>
          </a:ln>
        </p:spPr>
        <p:txBody>
          <a:bodyPr>
            <a:spAutoFit/>
          </a:bodyPr>
          <a:lstStyle/>
          <a:p>
            <a:r>
              <a:rPr lang="en-US" sz="2000" b="1">
                <a:latin typeface="Tahoma" pitchFamily="34" charset="0"/>
              </a:rPr>
              <a:t>		    </a:t>
            </a:r>
            <a:r>
              <a:rPr lang="en-US" sz="2000" b="1">
                <a:solidFill>
                  <a:srgbClr val="FFFF00"/>
                </a:solidFill>
                <a:latin typeface="Tahoma" pitchFamily="34" charset="0"/>
              </a:rPr>
              <a:t> COORDINATE</a:t>
            </a:r>
            <a:endParaRPr lang="en-US" sz="2000">
              <a:latin typeface="Tahoma" pitchFamily="34" charset="0"/>
            </a:endParaRPr>
          </a:p>
        </p:txBody>
      </p:sp>
      <p:sp>
        <p:nvSpPr>
          <p:cNvPr id="128006" name="Text Box 6"/>
          <p:cNvSpPr txBox="1">
            <a:spLocks noChangeArrowheads="1"/>
          </p:cNvSpPr>
          <p:nvPr/>
        </p:nvSpPr>
        <p:spPr bwMode="auto">
          <a:xfrm>
            <a:off x="1371600" y="4654550"/>
            <a:ext cx="6477000" cy="1190625"/>
          </a:xfrm>
          <a:prstGeom prst="rect">
            <a:avLst/>
          </a:prstGeom>
          <a:solidFill>
            <a:schemeClr val="hlink"/>
          </a:solidFill>
          <a:ln w="9525">
            <a:noFill/>
            <a:miter lim="800000"/>
            <a:headEnd/>
            <a:tailEnd/>
          </a:ln>
        </p:spPr>
        <p:txBody>
          <a:bodyPr>
            <a:spAutoFit/>
          </a:bodyPr>
          <a:lstStyle/>
          <a:p>
            <a:r>
              <a:rPr lang="en-US" sz="1800" b="1">
                <a:solidFill>
                  <a:schemeClr val="bg1"/>
                </a:solidFill>
                <a:latin typeface="Tahoma" pitchFamily="34" charset="0"/>
              </a:rPr>
              <a:t>HORIZONTAL AND DIAGONAL COMMUNICATION</a:t>
            </a:r>
            <a:endParaRPr lang="en-US" sz="2000">
              <a:solidFill>
                <a:schemeClr val="bg1"/>
              </a:solidFill>
              <a:latin typeface="Tahoma" pitchFamily="34" charset="0"/>
            </a:endParaRPr>
          </a:p>
          <a:p>
            <a:pPr>
              <a:buFontTx/>
              <a:buChar char="•"/>
            </a:pPr>
            <a:r>
              <a:rPr lang="en-US" sz="1800">
                <a:solidFill>
                  <a:schemeClr val="bg1"/>
                </a:solidFill>
                <a:latin typeface="Tahoma" pitchFamily="34" charset="0"/>
              </a:rPr>
              <a:t>Intradepartmental problem solving</a:t>
            </a:r>
          </a:p>
          <a:p>
            <a:pPr>
              <a:buFontTx/>
              <a:buChar char="•"/>
            </a:pPr>
            <a:r>
              <a:rPr lang="en-US" sz="1800">
                <a:solidFill>
                  <a:schemeClr val="bg1"/>
                </a:solidFill>
                <a:latin typeface="Tahoma" pitchFamily="34" charset="0"/>
              </a:rPr>
              <a:t>Interdepartmental coordination</a:t>
            </a:r>
          </a:p>
          <a:p>
            <a:pPr>
              <a:buFontTx/>
              <a:buChar char="•"/>
            </a:pPr>
            <a:r>
              <a:rPr lang="en-US" sz="1800">
                <a:solidFill>
                  <a:schemeClr val="bg1"/>
                </a:solidFill>
                <a:latin typeface="Tahoma" pitchFamily="34" charset="0"/>
              </a:rPr>
              <a:t>Staff advice to the departments</a:t>
            </a:r>
            <a:endParaRPr lang="en-US" sz="2000">
              <a:solidFill>
                <a:schemeClr val="bg1"/>
              </a:solidFill>
              <a:latin typeface="Tahoma" pitchFamily="34" charset="0"/>
            </a:endParaRPr>
          </a:p>
        </p:txBody>
      </p:sp>
      <p:sp>
        <p:nvSpPr>
          <p:cNvPr id="128007" name="AutoShape 7"/>
          <p:cNvSpPr>
            <a:spLocks noChangeArrowheads="1"/>
          </p:cNvSpPr>
          <p:nvPr/>
        </p:nvSpPr>
        <p:spPr bwMode="auto">
          <a:xfrm>
            <a:off x="609600" y="1143000"/>
            <a:ext cx="838200" cy="5410200"/>
          </a:xfrm>
          <a:prstGeom prst="upArrow">
            <a:avLst>
              <a:gd name="adj1" fmla="val 72917"/>
              <a:gd name="adj2" fmla="val 65711"/>
            </a:avLst>
          </a:prstGeom>
          <a:solidFill>
            <a:srgbClr val="FF9900"/>
          </a:solidFill>
          <a:ln w="9525">
            <a:solidFill>
              <a:schemeClr val="tx1"/>
            </a:solidFill>
            <a:miter lim="800000"/>
            <a:headEnd/>
            <a:tailEnd/>
          </a:ln>
        </p:spPr>
        <p:txBody>
          <a:bodyPr wrap="none" anchor="ctr"/>
          <a:lstStyle/>
          <a:p>
            <a:endParaRPr lang="id-ID"/>
          </a:p>
        </p:txBody>
      </p:sp>
      <p:sp>
        <p:nvSpPr>
          <p:cNvPr id="128008" name="Text Box 8"/>
          <p:cNvSpPr txBox="1">
            <a:spLocks noChangeArrowheads="1"/>
          </p:cNvSpPr>
          <p:nvPr/>
        </p:nvSpPr>
        <p:spPr bwMode="auto">
          <a:xfrm rot="-5400000">
            <a:off x="191293" y="3161507"/>
            <a:ext cx="1598613" cy="457200"/>
          </a:xfrm>
          <a:prstGeom prst="rect">
            <a:avLst/>
          </a:prstGeom>
          <a:noFill/>
          <a:ln w="9525">
            <a:noFill/>
            <a:miter lim="800000"/>
            <a:headEnd/>
            <a:tailEnd/>
          </a:ln>
        </p:spPr>
        <p:txBody>
          <a:bodyPr wrap="none">
            <a:spAutoFit/>
          </a:bodyPr>
          <a:lstStyle/>
          <a:p>
            <a:r>
              <a:rPr lang="en-US" b="1">
                <a:solidFill>
                  <a:srgbClr val="FFFF00"/>
                </a:solidFill>
                <a:latin typeface="Tahoma" pitchFamily="34" charset="0"/>
              </a:rPr>
              <a:t>Interpret</a:t>
            </a:r>
            <a:endParaRPr lang="en-US">
              <a:latin typeface="Tahoma" pitchFamily="34" charset="0"/>
            </a:endParaRPr>
          </a:p>
        </p:txBody>
      </p:sp>
      <p:sp>
        <p:nvSpPr>
          <p:cNvPr id="128009" name="AutoShape 9"/>
          <p:cNvSpPr>
            <a:spLocks noChangeArrowheads="1"/>
          </p:cNvSpPr>
          <p:nvPr/>
        </p:nvSpPr>
        <p:spPr bwMode="auto">
          <a:xfrm>
            <a:off x="7543800" y="1143000"/>
            <a:ext cx="1143000" cy="5334000"/>
          </a:xfrm>
          <a:prstGeom prst="downArrow">
            <a:avLst>
              <a:gd name="adj1" fmla="val 49167"/>
              <a:gd name="adj2" fmla="val 64318"/>
            </a:avLst>
          </a:prstGeom>
          <a:solidFill>
            <a:schemeClr val="accent1"/>
          </a:solidFill>
          <a:ln w="9525">
            <a:solidFill>
              <a:schemeClr val="tx1"/>
            </a:solidFill>
            <a:miter lim="800000"/>
            <a:headEnd/>
            <a:tailEnd/>
          </a:ln>
        </p:spPr>
        <p:txBody>
          <a:bodyPr wrap="none" anchor="ctr"/>
          <a:lstStyle/>
          <a:p>
            <a:endParaRPr lang="id-ID"/>
          </a:p>
        </p:txBody>
      </p:sp>
      <p:sp>
        <p:nvSpPr>
          <p:cNvPr id="128010" name="Text Box 10"/>
          <p:cNvSpPr txBox="1">
            <a:spLocks noChangeArrowheads="1"/>
          </p:cNvSpPr>
          <p:nvPr/>
        </p:nvSpPr>
        <p:spPr bwMode="auto">
          <a:xfrm rot="-5363034">
            <a:off x="7253287" y="2957513"/>
            <a:ext cx="1647825" cy="457200"/>
          </a:xfrm>
          <a:prstGeom prst="rect">
            <a:avLst/>
          </a:prstGeom>
          <a:noFill/>
          <a:ln w="9525">
            <a:noFill/>
            <a:miter lim="800000"/>
            <a:headEnd/>
            <a:tailEnd/>
          </a:ln>
        </p:spPr>
        <p:txBody>
          <a:bodyPr wrap="none">
            <a:spAutoFit/>
          </a:bodyPr>
          <a:lstStyle/>
          <a:p>
            <a:r>
              <a:rPr lang="en-US" b="1">
                <a:solidFill>
                  <a:srgbClr val="6666FF"/>
                </a:solidFill>
                <a:latin typeface="Tahoma" pitchFamily="34" charset="0"/>
              </a:rPr>
              <a:t>Influence</a:t>
            </a:r>
            <a:endParaRPr lang="en-US" b="1">
              <a:latin typeface="Tahoma" pitchFamily="34" charset="0"/>
            </a:endParaRPr>
          </a:p>
        </p:txBody>
      </p:sp>
      <p:sp>
        <p:nvSpPr>
          <p:cNvPr id="128011" name="AutoShape 11"/>
          <p:cNvSpPr>
            <a:spLocks noChangeArrowheads="1"/>
          </p:cNvSpPr>
          <p:nvPr/>
        </p:nvSpPr>
        <p:spPr bwMode="auto">
          <a:xfrm>
            <a:off x="8382000" y="3962400"/>
            <a:ext cx="762000" cy="914400"/>
          </a:xfrm>
          <a:prstGeom prst="rightArrow">
            <a:avLst>
              <a:gd name="adj1" fmla="val 42361"/>
              <a:gd name="adj2" fmla="val 34375"/>
            </a:avLst>
          </a:prstGeom>
          <a:solidFill>
            <a:schemeClr val="accent2"/>
          </a:solidFill>
          <a:ln w="9525">
            <a:solidFill>
              <a:schemeClr val="tx1"/>
            </a:solidFill>
            <a:miter lim="800000"/>
            <a:headEnd/>
            <a:tailEnd/>
          </a:ln>
        </p:spPr>
        <p:txBody>
          <a:bodyPr wrap="none" anchor="ctr"/>
          <a:lstStyle/>
          <a:p>
            <a:endParaRPr lang="id-ID"/>
          </a:p>
        </p:txBody>
      </p:sp>
      <p:sp>
        <p:nvSpPr>
          <p:cNvPr id="128012" name="AutoShape 12"/>
          <p:cNvSpPr>
            <a:spLocks noChangeArrowheads="1"/>
          </p:cNvSpPr>
          <p:nvPr/>
        </p:nvSpPr>
        <p:spPr bwMode="auto">
          <a:xfrm>
            <a:off x="0" y="3962400"/>
            <a:ext cx="685800" cy="990600"/>
          </a:xfrm>
          <a:prstGeom prst="leftArrow">
            <a:avLst>
              <a:gd name="adj1" fmla="val 38537"/>
              <a:gd name="adj2" fmla="val 56019"/>
            </a:avLst>
          </a:prstGeom>
          <a:solidFill>
            <a:schemeClr val="accent2"/>
          </a:solidFill>
          <a:ln w="9525">
            <a:solidFill>
              <a:schemeClr val="tx1"/>
            </a:solidFill>
            <a:miter lim="800000"/>
            <a:headEnd/>
            <a:tailEnd/>
          </a:ln>
        </p:spPr>
        <p:txBody>
          <a:bodyPr wrap="none" anchor="ctr"/>
          <a:lstStyle/>
          <a:p>
            <a:endParaRPr lang="id-ID"/>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272" fill="hold" grpId="0" nodeType="clickEffect">
                                  <p:stCondLst>
                                    <p:cond delay="0"/>
                                  </p:stCondLst>
                                  <p:childTnLst>
                                    <p:set>
                                      <p:cBhvr>
                                        <p:cTn id="6" dur="1" fill="hold">
                                          <p:stCondLst>
                                            <p:cond delay="0"/>
                                          </p:stCondLst>
                                        </p:cTn>
                                        <p:tgtEl>
                                          <p:spTgt spid="128002"/>
                                        </p:tgtEl>
                                        <p:attrNameLst>
                                          <p:attrName>style.visibility</p:attrName>
                                        </p:attrNameLst>
                                      </p:cBhvr>
                                      <p:to>
                                        <p:strVal val="visible"/>
                                      </p:to>
                                    </p:set>
                                    <p:anim calcmode="lin" valueType="num">
                                      <p:cBhvr>
                                        <p:cTn id="7" dur="500" fill="hold"/>
                                        <p:tgtEl>
                                          <p:spTgt spid="128002"/>
                                        </p:tgtEl>
                                        <p:attrNameLst>
                                          <p:attrName>ppt_w</p:attrName>
                                        </p:attrNameLst>
                                      </p:cBhvr>
                                      <p:tavLst>
                                        <p:tav tm="0">
                                          <p:val>
                                            <p:strVal val="2/3*#ppt_w"/>
                                          </p:val>
                                        </p:tav>
                                        <p:tav tm="100000">
                                          <p:val>
                                            <p:strVal val="#ppt_w"/>
                                          </p:val>
                                        </p:tav>
                                      </p:tavLst>
                                    </p:anim>
                                    <p:anim calcmode="lin" valueType="num">
                                      <p:cBhvr>
                                        <p:cTn id="8" dur="500" fill="hold"/>
                                        <p:tgtEl>
                                          <p:spTgt spid="128002"/>
                                        </p:tgtEl>
                                        <p:attrNameLst>
                                          <p:attrName>ppt_h</p:attrName>
                                        </p:attrNameLst>
                                      </p:cBhvr>
                                      <p:tavLst>
                                        <p:tav tm="0">
                                          <p:val>
                                            <p:strVal val="2/3*#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272" fill="hold" grpId="0" nodeType="clickEffect">
                                  <p:stCondLst>
                                    <p:cond delay="0"/>
                                  </p:stCondLst>
                                  <p:childTnLst>
                                    <p:set>
                                      <p:cBhvr>
                                        <p:cTn id="12" dur="1" fill="hold">
                                          <p:stCondLst>
                                            <p:cond delay="0"/>
                                          </p:stCondLst>
                                        </p:cTn>
                                        <p:tgtEl>
                                          <p:spTgt spid="128003"/>
                                        </p:tgtEl>
                                        <p:attrNameLst>
                                          <p:attrName>style.visibility</p:attrName>
                                        </p:attrNameLst>
                                      </p:cBhvr>
                                      <p:to>
                                        <p:strVal val="visible"/>
                                      </p:to>
                                    </p:set>
                                    <p:anim calcmode="lin" valueType="num">
                                      <p:cBhvr>
                                        <p:cTn id="13" dur="500" fill="hold"/>
                                        <p:tgtEl>
                                          <p:spTgt spid="128003"/>
                                        </p:tgtEl>
                                        <p:attrNameLst>
                                          <p:attrName>ppt_w</p:attrName>
                                        </p:attrNameLst>
                                      </p:cBhvr>
                                      <p:tavLst>
                                        <p:tav tm="0">
                                          <p:val>
                                            <p:strVal val="2/3*#ppt_w"/>
                                          </p:val>
                                        </p:tav>
                                        <p:tav tm="100000">
                                          <p:val>
                                            <p:strVal val="#ppt_w"/>
                                          </p:val>
                                        </p:tav>
                                      </p:tavLst>
                                    </p:anim>
                                    <p:anim calcmode="lin" valueType="num">
                                      <p:cBhvr>
                                        <p:cTn id="14" dur="500" fill="hold"/>
                                        <p:tgtEl>
                                          <p:spTgt spid="128003"/>
                                        </p:tgtEl>
                                        <p:attrNameLst>
                                          <p:attrName>ppt_h</p:attrName>
                                        </p:attrNameLst>
                                      </p:cBhvr>
                                      <p:tavLst>
                                        <p:tav tm="0">
                                          <p:val>
                                            <p:strVal val="2/3*#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272" fill="hold" grpId="0" nodeType="clickEffect">
                                  <p:stCondLst>
                                    <p:cond delay="0"/>
                                  </p:stCondLst>
                                  <p:childTnLst>
                                    <p:set>
                                      <p:cBhvr>
                                        <p:cTn id="18" dur="1" fill="hold">
                                          <p:stCondLst>
                                            <p:cond delay="0"/>
                                          </p:stCondLst>
                                        </p:cTn>
                                        <p:tgtEl>
                                          <p:spTgt spid="128004"/>
                                        </p:tgtEl>
                                        <p:attrNameLst>
                                          <p:attrName>style.visibility</p:attrName>
                                        </p:attrNameLst>
                                      </p:cBhvr>
                                      <p:to>
                                        <p:strVal val="visible"/>
                                      </p:to>
                                    </p:set>
                                    <p:anim calcmode="lin" valueType="num">
                                      <p:cBhvr>
                                        <p:cTn id="19" dur="500" fill="hold"/>
                                        <p:tgtEl>
                                          <p:spTgt spid="128004"/>
                                        </p:tgtEl>
                                        <p:attrNameLst>
                                          <p:attrName>ppt_w</p:attrName>
                                        </p:attrNameLst>
                                      </p:cBhvr>
                                      <p:tavLst>
                                        <p:tav tm="0">
                                          <p:val>
                                            <p:strVal val="2/3*#ppt_w"/>
                                          </p:val>
                                        </p:tav>
                                        <p:tav tm="100000">
                                          <p:val>
                                            <p:strVal val="#ppt_w"/>
                                          </p:val>
                                        </p:tav>
                                      </p:tavLst>
                                    </p:anim>
                                    <p:anim calcmode="lin" valueType="num">
                                      <p:cBhvr>
                                        <p:cTn id="20" dur="500" fill="hold"/>
                                        <p:tgtEl>
                                          <p:spTgt spid="128004"/>
                                        </p:tgtEl>
                                        <p:attrNameLst>
                                          <p:attrName>ppt_h</p:attrName>
                                        </p:attrNameLst>
                                      </p:cBhvr>
                                      <p:tavLst>
                                        <p:tav tm="0">
                                          <p:val>
                                            <p:strVal val="2/3*#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272" fill="hold" grpId="0" nodeType="clickEffect">
                                  <p:stCondLst>
                                    <p:cond delay="0"/>
                                  </p:stCondLst>
                                  <p:childTnLst>
                                    <p:set>
                                      <p:cBhvr>
                                        <p:cTn id="24" dur="1" fill="hold">
                                          <p:stCondLst>
                                            <p:cond delay="0"/>
                                          </p:stCondLst>
                                        </p:cTn>
                                        <p:tgtEl>
                                          <p:spTgt spid="128005"/>
                                        </p:tgtEl>
                                        <p:attrNameLst>
                                          <p:attrName>style.visibility</p:attrName>
                                        </p:attrNameLst>
                                      </p:cBhvr>
                                      <p:to>
                                        <p:strVal val="visible"/>
                                      </p:to>
                                    </p:set>
                                    <p:anim calcmode="lin" valueType="num">
                                      <p:cBhvr>
                                        <p:cTn id="25" dur="500" fill="hold"/>
                                        <p:tgtEl>
                                          <p:spTgt spid="128005"/>
                                        </p:tgtEl>
                                        <p:attrNameLst>
                                          <p:attrName>ppt_w</p:attrName>
                                        </p:attrNameLst>
                                      </p:cBhvr>
                                      <p:tavLst>
                                        <p:tav tm="0">
                                          <p:val>
                                            <p:strVal val="2/3*#ppt_w"/>
                                          </p:val>
                                        </p:tav>
                                        <p:tav tm="100000">
                                          <p:val>
                                            <p:strVal val="#ppt_w"/>
                                          </p:val>
                                        </p:tav>
                                      </p:tavLst>
                                    </p:anim>
                                    <p:anim calcmode="lin" valueType="num">
                                      <p:cBhvr>
                                        <p:cTn id="26" dur="500" fill="hold"/>
                                        <p:tgtEl>
                                          <p:spTgt spid="128005"/>
                                        </p:tgtEl>
                                        <p:attrNameLst>
                                          <p:attrName>ppt_h</p:attrName>
                                        </p:attrNameLst>
                                      </p:cBhvr>
                                      <p:tavLst>
                                        <p:tav tm="0">
                                          <p:val>
                                            <p:strVal val="2/3*#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272" fill="hold" grpId="0" nodeType="clickEffect">
                                  <p:stCondLst>
                                    <p:cond delay="0"/>
                                  </p:stCondLst>
                                  <p:childTnLst>
                                    <p:set>
                                      <p:cBhvr>
                                        <p:cTn id="30" dur="1" fill="hold">
                                          <p:stCondLst>
                                            <p:cond delay="0"/>
                                          </p:stCondLst>
                                        </p:cTn>
                                        <p:tgtEl>
                                          <p:spTgt spid="128006"/>
                                        </p:tgtEl>
                                        <p:attrNameLst>
                                          <p:attrName>style.visibility</p:attrName>
                                        </p:attrNameLst>
                                      </p:cBhvr>
                                      <p:to>
                                        <p:strVal val="visible"/>
                                      </p:to>
                                    </p:set>
                                    <p:anim calcmode="lin" valueType="num">
                                      <p:cBhvr>
                                        <p:cTn id="31" dur="500" fill="hold"/>
                                        <p:tgtEl>
                                          <p:spTgt spid="128006"/>
                                        </p:tgtEl>
                                        <p:attrNameLst>
                                          <p:attrName>ppt_w</p:attrName>
                                        </p:attrNameLst>
                                      </p:cBhvr>
                                      <p:tavLst>
                                        <p:tav tm="0">
                                          <p:val>
                                            <p:strVal val="2/3*#ppt_w"/>
                                          </p:val>
                                        </p:tav>
                                        <p:tav tm="100000">
                                          <p:val>
                                            <p:strVal val="#ppt_w"/>
                                          </p:val>
                                        </p:tav>
                                      </p:tavLst>
                                    </p:anim>
                                    <p:anim calcmode="lin" valueType="num">
                                      <p:cBhvr>
                                        <p:cTn id="32" dur="500" fill="hold"/>
                                        <p:tgtEl>
                                          <p:spTgt spid="128006"/>
                                        </p:tgtEl>
                                        <p:attrNameLst>
                                          <p:attrName>ppt_h</p:attrName>
                                        </p:attrNameLst>
                                      </p:cBhvr>
                                      <p:tavLst>
                                        <p:tav tm="0">
                                          <p:val>
                                            <p:strVal val="2/3*#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272" fill="hold" grpId="0" nodeType="clickEffect">
                                  <p:stCondLst>
                                    <p:cond delay="0"/>
                                  </p:stCondLst>
                                  <p:childTnLst>
                                    <p:set>
                                      <p:cBhvr>
                                        <p:cTn id="36" dur="1" fill="hold">
                                          <p:stCondLst>
                                            <p:cond delay="0"/>
                                          </p:stCondLst>
                                        </p:cTn>
                                        <p:tgtEl>
                                          <p:spTgt spid="128007"/>
                                        </p:tgtEl>
                                        <p:attrNameLst>
                                          <p:attrName>style.visibility</p:attrName>
                                        </p:attrNameLst>
                                      </p:cBhvr>
                                      <p:to>
                                        <p:strVal val="visible"/>
                                      </p:to>
                                    </p:set>
                                    <p:anim calcmode="lin" valueType="num">
                                      <p:cBhvr>
                                        <p:cTn id="37" dur="500" fill="hold"/>
                                        <p:tgtEl>
                                          <p:spTgt spid="128007"/>
                                        </p:tgtEl>
                                        <p:attrNameLst>
                                          <p:attrName>ppt_w</p:attrName>
                                        </p:attrNameLst>
                                      </p:cBhvr>
                                      <p:tavLst>
                                        <p:tav tm="0">
                                          <p:val>
                                            <p:strVal val="2/3*#ppt_w"/>
                                          </p:val>
                                        </p:tav>
                                        <p:tav tm="100000">
                                          <p:val>
                                            <p:strVal val="#ppt_w"/>
                                          </p:val>
                                        </p:tav>
                                      </p:tavLst>
                                    </p:anim>
                                    <p:anim calcmode="lin" valueType="num">
                                      <p:cBhvr>
                                        <p:cTn id="38" dur="500" fill="hold"/>
                                        <p:tgtEl>
                                          <p:spTgt spid="128007"/>
                                        </p:tgtEl>
                                        <p:attrNameLst>
                                          <p:attrName>ppt_h</p:attrName>
                                        </p:attrNameLst>
                                      </p:cBhvr>
                                      <p:tavLst>
                                        <p:tav tm="0">
                                          <p:val>
                                            <p:strVal val="2/3*#ppt_h"/>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272" fill="hold" grpId="0" nodeType="clickEffect">
                                  <p:stCondLst>
                                    <p:cond delay="0"/>
                                  </p:stCondLst>
                                  <p:childTnLst>
                                    <p:set>
                                      <p:cBhvr>
                                        <p:cTn id="42" dur="1" fill="hold">
                                          <p:stCondLst>
                                            <p:cond delay="0"/>
                                          </p:stCondLst>
                                        </p:cTn>
                                        <p:tgtEl>
                                          <p:spTgt spid="128008"/>
                                        </p:tgtEl>
                                        <p:attrNameLst>
                                          <p:attrName>style.visibility</p:attrName>
                                        </p:attrNameLst>
                                      </p:cBhvr>
                                      <p:to>
                                        <p:strVal val="visible"/>
                                      </p:to>
                                    </p:set>
                                    <p:anim calcmode="lin" valueType="num">
                                      <p:cBhvr>
                                        <p:cTn id="43" dur="500" fill="hold"/>
                                        <p:tgtEl>
                                          <p:spTgt spid="128008"/>
                                        </p:tgtEl>
                                        <p:attrNameLst>
                                          <p:attrName>ppt_w</p:attrName>
                                        </p:attrNameLst>
                                      </p:cBhvr>
                                      <p:tavLst>
                                        <p:tav tm="0">
                                          <p:val>
                                            <p:strVal val="2/3*#ppt_w"/>
                                          </p:val>
                                        </p:tav>
                                        <p:tav tm="100000">
                                          <p:val>
                                            <p:strVal val="#ppt_w"/>
                                          </p:val>
                                        </p:tav>
                                      </p:tavLst>
                                    </p:anim>
                                    <p:anim calcmode="lin" valueType="num">
                                      <p:cBhvr>
                                        <p:cTn id="44" dur="500" fill="hold"/>
                                        <p:tgtEl>
                                          <p:spTgt spid="128008"/>
                                        </p:tgtEl>
                                        <p:attrNameLst>
                                          <p:attrName>ppt_h</p:attrName>
                                        </p:attrNameLst>
                                      </p:cBhvr>
                                      <p:tavLst>
                                        <p:tav tm="0">
                                          <p:val>
                                            <p:strVal val="2/3*#ppt_h"/>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272" fill="hold" grpId="0" nodeType="clickEffect">
                                  <p:stCondLst>
                                    <p:cond delay="0"/>
                                  </p:stCondLst>
                                  <p:childTnLst>
                                    <p:set>
                                      <p:cBhvr>
                                        <p:cTn id="48" dur="1" fill="hold">
                                          <p:stCondLst>
                                            <p:cond delay="0"/>
                                          </p:stCondLst>
                                        </p:cTn>
                                        <p:tgtEl>
                                          <p:spTgt spid="128009"/>
                                        </p:tgtEl>
                                        <p:attrNameLst>
                                          <p:attrName>style.visibility</p:attrName>
                                        </p:attrNameLst>
                                      </p:cBhvr>
                                      <p:to>
                                        <p:strVal val="visible"/>
                                      </p:to>
                                    </p:set>
                                    <p:anim calcmode="lin" valueType="num">
                                      <p:cBhvr>
                                        <p:cTn id="49" dur="500" fill="hold"/>
                                        <p:tgtEl>
                                          <p:spTgt spid="128009"/>
                                        </p:tgtEl>
                                        <p:attrNameLst>
                                          <p:attrName>ppt_w</p:attrName>
                                        </p:attrNameLst>
                                      </p:cBhvr>
                                      <p:tavLst>
                                        <p:tav tm="0">
                                          <p:val>
                                            <p:strVal val="2/3*#ppt_w"/>
                                          </p:val>
                                        </p:tav>
                                        <p:tav tm="100000">
                                          <p:val>
                                            <p:strVal val="#ppt_w"/>
                                          </p:val>
                                        </p:tav>
                                      </p:tavLst>
                                    </p:anim>
                                    <p:anim calcmode="lin" valueType="num">
                                      <p:cBhvr>
                                        <p:cTn id="50" dur="500" fill="hold"/>
                                        <p:tgtEl>
                                          <p:spTgt spid="128009"/>
                                        </p:tgtEl>
                                        <p:attrNameLst>
                                          <p:attrName>ppt_h</p:attrName>
                                        </p:attrNameLst>
                                      </p:cBhvr>
                                      <p:tavLst>
                                        <p:tav tm="0">
                                          <p:val>
                                            <p:strVal val="2/3*#ppt_h"/>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3" presetClass="entr" presetSubtype="272" fill="hold" grpId="0" nodeType="clickEffect">
                                  <p:stCondLst>
                                    <p:cond delay="0"/>
                                  </p:stCondLst>
                                  <p:childTnLst>
                                    <p:set>
                                      <p:cBhvr>
                                        <p:cTn id="54" dur="1" fill="hold">
                                          <p:stCondLst>
                                            <p:cond delay="0"/>
                                          </p:stCondLst>
                                        </p:cTn>
                                        <p:tgtEl>
                                          <p:spTgt spid="128010"/>
                                        </p:tgtEl>
                                        <p:attrNameLst>
                                          <p:attrName>style.visibility</p:attrName>
                                        </p:attrNameLst>
                                      </p:cBhvr>
                                      <p:to>
                                        <p:strVal val="visible"/>
                                      </p:to>
                                    </p:set>
                                    <p:anim calcmode="lin" valueType="num">
                                      <p:cBhvr>
                                        <p:cTn id="55" dur="500" fill="hold"/>
                                        <p:tgtEl>
                                          <p:spTgt spid="128010"/>
                                        </p:tgtEl>
                                        <p:attrNameLst>
                                          <p:attrName>ppt_w</p:attrName>
                                        </p:attrNameLst>
                                      </p:cBhvr>
                                      <p:tavLst>
                                        <p:tav tm="0">
                                          <p:val>
                                            <p:strVal val="2/3*#ppt_w"/>
                                          </p:val>
                                        </p:tav>
                                        <p:tav tm="100000">
                                          <p:val>
                                            <p:strVal val="#ppt_w"/>
                                          </p:val>
                                        </p:tav>
                                      </p:tavLst>
                                    </p:anim>
                                    <p:anim calcmode="lin" valueType="num">
                                      <p:cBhvr>
                                        <p:cTn id="56" dur="500" fill="hold"/>
                                        <p:tgtEl>
                                          <p:spTgt spid="128010"/>
                                        </p:tgtEl>
                                        <p:attrNameLst>
                                          <p:attrName>ppt_h</p:attrName>
                                        </p:attrNameLst>
                                      </p:cBhvr>
                                      <p:tavLst>
                                        <p:tav tm="0">
                                          <p:val>
                                            <p:strVal val="2/3*#ppt_h"/>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3" presetClass="entr" presetSubtype="272" fill="hold" grpId="0" nodeType="clickEffect">
                                  <p:stCondLst>
                                    <p:cond delay="0"/>
                                  </p:stCondLst>
                                  <p:childTnLst>
                                    <p:set>
                                      <p:cBhvr>
                                        <p:cTn id="60" dur="1" fill="hold">
                                          <p:stCondLst>
                                            <p:cond delay="0"/>
                                          </p:stCondLst>
                                        </p:cTn>
                                        <p:tgtEl>
                                          <p:spTgt spid="128011"/>
                                        </p:tgtEl>
                                        <p:attrNameLst>
                                          <p:attrName>style.visibility</p:attrName>
                                        </p:attrNameLst>
                                      </p:cBhvr>
                                      <p:to>
                                        <p:strVal val="visible"/>
                                      </p:to>
                                    </p:set>
                                    <p:anim calcmode="lin" valueType="num">
                                      <p:cBhvr>
                                        <p:cTn id="61" dur="500" fill="hold"/>
                                        <p:tgtEl>
                                          <p:spTgt spid="128011"/>
                                        </p:tgtEl>
                                        <p:attrNameLst>
                                          <p:attrName>ppt_w</p:attrName>
                                        </p:attrNameLst>
                                      </p:cBhvr>
                                      <p:tavLst>
                                        <p:tav tm="0">
                                          <p:val>
                                            <p:strVal val="2/3*#ppt_w"/>
                                          </p:val>
                                        </p:tav>
                                        <p:tav tm="100000">
                                          <p:val>
                                            <p:strVal val="#ppt_w"/>
                                          </p:val>
                                        </p:tav>
                                      </p:tavLst>
                                    </p:anim>
                                    <p:anim calcmode="lin" valueType="num">
                                      <p:cBhvr>
                                        <p:cTn id="62" dur="500" fill="hold"/>
                                        <p:tgtEl>
                                          <p:spTgt spid="128011"/>
                                        </p:tgtEl>
                                        <p:attrNameLst>
                                          <p:attrName>ppt_h</p:attrName>
                                        </p:attrNameLst>
                                      </p:cBhvr>
                                      <p:tavLst>
                                        <p:tav tm="0">
                                          <p:val>
                                            <p:strVal val="2/3*#ppt_h"/>
                                          </p:val>
                                        </p:tav>
                                        <p:tav tm="100000">
                                          <p:val>
                                            <p:strVal val="#ppt_h"/>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3" presetClass="entr" presetSubtype="272" fill="hold" grpId="0" nodeType="clickEffect">
                                  <p:stCondLst>
                                    <p:cond delay="0"/>
                                  </p:stCondLst>
                                  <p:childTnLst>
                                    <p:set>
                                      <p:cBhvr>
                                        <p:cTn id="66" dur="1" fill="hold">
                                          <p:stCondLst>
                                            <p:cond delay="0"/>
                                          </p:stCondLst>
                                        </p:cTn>
                                        <p:tgtEl>
                                          <p:spTgt spid="128012"/>
                                        </p:tgtEl>
                                        <p:attrNameLst>
                                          <p:attrName>style.visibility</p:attrName>
                                        </p:attrNameLst>
                                      </p:cBhvr>
                                      <p:to>
                                        <p:strVal val="visible"/>
                                      </p:to>
                                    </p:set>
                                    <p:anim calcmode="lin" valueType="num">
                                      <p:cBhvr>
                                        <p:cTn id="67" dur="500" fill="hold"/>
                                        <p:tgtEl>
                                          <p:spTgt spid="128012"/>
                                        </p:tgtEl>
                                        <p:attrNameLst>
                                          <p:attrName>ppt_w</p:attrName>
                                        </p:attrNameLst>
                                      </p:cBhvr>
                                      <p:tavLst>
                                        <p:tav tm="0">
                                          <p:val>
                                            <p:strVal val="2/3*#ppt_w"/>
                                          </p:val>
                                        </p:tav>
                                        <p:tav tm="100000">
                                          <p:val>
                                            <p:strVal val="#ppt_w"/>
                                          </p:val>
                                        </p:tav>
                                      </p:tavLst>
                                    </p:anim>
                                    <p:anim calcmode="lin" valueType="num">
                                      <p:cBhvr>
                                        <p:cTn id="68" dur="500" fill="hold"/>
                                        <p:tgtEl>
                                          <p:spTgt spid="128012"/>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autoUpdateAnimBg="0"/>
      <p:bldP spid="128003" grpId="0" animBg="1" autoUpdateAnimBg="0"/>
      <p:bldP spid="128004" grpId="0" animBg="1" autoUpdateAnimBg="0"/>
      <p:bldP spid="128005" grpId="0" animBg="1" autoUpdateAnimBg="0"/>
      <p:bldP spid="128006" grpId="0" animBg="1" autoUpdateAnimBg="0"/>
      <p:bldP spid="128007" grpId="0" animBg="1"/>
      <p:bldP spid="128008" grpId="0" autoUpdateAnimBg="0"/>
      <p:bldP spid="128009" grpId="0" animBg="1"/>
      <p:bldP spid="128010" grpId="0" autoUpdateAnimBg="0"/>
      <p:bldP spid="128011" grpId="0" animBg="1"/>
      <p:bldP spid="128012"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1143000" y="304800"/>
            <a:ext cx="6858000" cy="685800"/>
          </a:xfrm>
        </p:spPr>
        <p:txBody>
          <a:bodyPr>
            <a:normAutofit fontScale="90000"/>
          </a:bodyPr>
          <a:lstStyle/>
          <a:p>
            <a:pPr eaLnBrk="1" fontAlgn="auto" hangingPunct="1">
              <a:spcAft>
                <a:spcPts val="0"/>
              </a:spcAft>
              <a:defRPr/>
            </a:pPr>
            <a:r>
              <a:rPr lang="en-US" dirty="0" smtClean="0">
                <a:solidFill>
                  <a:srgbClr val="66FF99"/>
                </a:solidFill>
                <a:ea typeface="+mj-ea"/>
                <a:cs typeface="+mj-cs"/>
              </a:rPr>
              <a:t>Discussion Questions</a:t>
            </a:r>
            <a:endParaRPr lang="en-US" dirty="0" smtClean="0">
              <a:solidFill>
                <a:schemeClr val="tx2">
                  <a:satMod val="200000"/>
                </a:schemeClr>
              </a:solidFill>
              <a:ea typeface="+mj-ea"/>
              <a:cs typeface="+mj-cs"/>
            </a:endParaRPr>
          </a:p>
        </p:txBody>
      </p:sp>
      <p:sp>
        <p:nvSpPr>
          <p:cNvPr id="131075" name="Rectangle 3"/>
          <p:cNvSpPr>
            <a:spLocks noGrp="1" noChangeArrowheads="1"/>
          </p:cNvSpPr>
          <p:nvPr>
            <p:ph idx="1"/>
          </p:nvPr>
        </p:nvSpPr>
        <p:spPr>
          <a:xfrm>
            <a:off x="685800" y="1295400"/>
            <a:ext cx="7772400" cy="4724400"/>
          </a:xfrm>
        </p:spPr>
        <p:txBody>
          <a:bodyPr/>
          <a:lstStyle/>
          <a:p>
            <a:pPr eaLnBrk="1" hangingPunct="1"/>
            <a:r>
              <a:rPr lang="en-US" sz="2000" b="1" smtClean="0">
                <a:solidFill>
                  <a:srgbClr val="FFFF00"/>
                </a:solidFill>
                <a:ea typeface="ＭＳ Ｐゴシック" pitchFamily="34" charset="-128"/>
              </a:rPr>
              <a:t>Diskusikan perbedaan koordinasi intra dan inter organisasional. Apa sajakah cara-cara yang dapat digunakan oleh manajer untuk mencapai koorinasi tipe tertentu?</a:t>
            </a:r>
          </a:p>
          <a:p>
            <a:pPr eaLnBrk="1" hangingPunct="1"/>
            <a:r>
              <a:rPr lang="en-US" sz="2000" b="1" smtClean="0">
                <a:solidFill>
                  <a:srgbClr val="FFFF00"/>
                </a:solidFill>
                <a:ea typeface="ＭＳ Ｐゴシック" pitchFamily="34" charset="-128"/>
              </a:rPr>
              <a:t>Jelaskan model komunikasi dan gambarkan model komunikasinya!</a:t>
            </a:r>
          </a:p>
          <a:p>
            <a:pPr eaLnBrk="1" hangingPunct="1"/>
            <a:r>
              <a:rPr lang="en-US" sz="2000" b="1" smtClean="0">
                <a:solidFill>
                  <a:srgbClr val="FFFF00"/>
                </a:solidFill>
                <a:ea typeface="ＭＳ Ｐゴシック" pitchFamily="34" charset="-128"/>
              </a:rPr>
              <a:t>Anda baru saja diangkat menjadi manajer sebuah proyek bersama antara RS tempat anda bekerja dengan beberapa staff medis untuk mengoperasikan fasilitas bedah. Program yang anda pentingkan adalah untuk menjalin kerjasama yang efektif dengan RS. Buatlah rencana proyek ini berdasarkan materi pada bab ini!</a:t>
            </a:r>
          </a:p>
          <a:p>
            <a:pPr eaLnBrk="1" hangingPunct="1"/>
            <a:r>
              <a:rPr lang="en-US" sz="2000" b="1" smtClean="0">
                <a:solidFill>
                  <a:srgbClr val="FFFF00"/>
                </a:solidFill>
                <a:ea typeface="ＭＳ Ｐゴシック" pitchFamily="34" charset="-128"/>
              </a:rPr>
              <a:t>Bayangkan Organisasi pelayanan kesehatan anda menerima sebuah pemberitaan yang buruk. Bagaimanakah organisasi anda akan bereaksi?</a:t>
            </a:r>
            <a:endParaRPr lang="en-US" sz="2800" b="1" smtClean="0">
              <a:solidFill>
                <a:srgbClr val="FFFF00"/>
              </a:solidFill>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10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10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10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10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762000" y="3352800"/>
            <a:ext cx="7772400" cy="1371600"/>
          </a:xfrm>
        </p:spPr>
        <p:txBody>
          <a:bodyPr>
            <a:normAutofit/>
          </a:bodyPr>
          <a:lstStyle/>
          <a:p>
            <a:pPr eaLnBrk="1" fontAlgn="auto" hangingPunct="1">
              <a:spcAft>
                <a:spcPts val="0"/>
              </a:spcAft>
              <a:defRPr/>
            </a:pPr>
            <a:r>
              <a:rPr lang="en-US" smtClean="0">
                <a:solidFill>
                  <a:srgbClr val="66FF99"/>
                </a:solidFill>
                <a:ea typeface="+mj-ea"/>
                <a:cs typeface="+mj-cs"/>
              </a:rPr>
              <a:t>Power And Politics in Health Services Organizations</a:t>
            </a:r>
            <a:endParaRPr lang="en-US" smtClean="0">
              <a:solidFill>
                <a:schemeClr val="tx2">
                  <a:satMod val="200000"/>
                </a:schemeClr>
              </a:solidFill>
              <a:ea typeface="+mj-ea"/>
              <a:cs typeface="+mj-cs"/>
            </a:endParaRPr>
          </a:p>
        </p:txBody>
      </p:sp>
      <p:sp>
        <p:nvSpPr>
          <p:cNvPr id="130051" name="WordArt 3"/>
          <p:cNvSpPr>
            <a:spLocks noChangeArrowheads="1" noChangeShapeType="1" noTextEdit="1"/>
          </p:cNvSpPr>
          <p:nvPr/>
        </p:nvSpPr>
        <p:spPr bwMode="auto">
          <a:xfrm>
            <a:off x="2514600" y="838200"/>
            <a:ext cx="4114800" cy="2362200"/>
          </a:xfrm>
          <a:prstGeom prst="rect">
            <a:avLst/>
          </a:prstGeom>
        </p:spPr>
        <p:txBody>
          <a:bodyPr wrap="none" fromWordArt="1">
            <a:prstTxWarp prst="textSlantUp">
              <a:avLst>
                <a:gd name="adj" fmla="val 32056"/>
              </a:avLst>
            </a:prstTxWarp>
          </a:bodyPr>
          <a:lstStyle/>
          <a:p>
            <a:pPr algn="ctr"/>
            <a:r>
              <a:rPr lang="id-ID"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4997"/>
                    </a:srgbClr>
                  </a:outerShdw>
                </a:effectLst>
                <a:latin typeface="Impact"/>
              </a:rPr>
              <a:t>Chapter 9</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30051"/>
                                        </p:tgtEl>
                                        <p:attrNameLst>
                                          <p:attrName>style.visibility</p:attrName>
                                        </p:attrNameLst>
                                      </p:cBhvr>
                                      <p:to>
                                        <p:strVal val="visible"/>
                                      </p:to>
                                    </p:set>
                                    <p:anim calcmode="lin" valueType="num">
                                      <p:cBhvr>
                                        <p:cTn id="7" dur="1000" fill="hold"/>
                                        <p:tgtEl>
                                          <p:spTgt spid="130051"/>
                                        </p:tgtEl>
                                        <p:attrNameLst>
                                          <p:attrName>ppt_w</p:attrName>
                                        </p:attrNameLst>
                                      </p:cBhvr>
                                      <p:tavLst>
                                        <p:tav tm="0">
                                          <p:val>
                                            <p:fltVal val="0"/>
                                          </p:val>
                                        </p:tav>
                                        <p:tav tm="100000">
                                          <p:val>
                                            <p:strVal val="#ppt_w"/>
                                          </p:val>
                                        </p:tav>
                                      </p:tavLst>
                                    </p:anim>
                                    <p:anim calcmode="lin" valueType="num">
                                      <p:cBhvr>
                                        <p:cTn id="8" dur="1000" fill="hold"/>
                                        <p:tgtEl>
                                          <p:spTgt spid="130051"/>
                                        </p:tgtEl>
                                        <p:attrNameLst>
                                          <p:attrName>ppt_h</p:attrName>
                                        </p:attrNameLst>
                                      </p:cBhvr>
                                      <p:tavLst>
                                        <p:tav tm="0">
                                          <p:val>
                                            <p:fltVal val="0"/>
                                          </p:val>
                                        </p:tav>
                                        <p:tav tm="100000">
                                          <p:val>
                                            <p:strVal val="#ppt_h"/>
                                          </p:val>
                                        </p:tav>
                                      </p:tavLst>
                                    </p:anim>
                                    <p:anim calcmode="lin" valueType="num">
                                      <p:cBhvr>
                                        <p:cTn id="9" dur="1000" fill="hold"/>
                                        <p:tgtEl>
                                          <p:spTgt spid="13005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3005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2" fill="hold" grpId="0" nodeType="clickEffect">
                                  <p:stCondLst>
                                    <p:cond delay="0"/>
                                  </p:stCondLst>
                                  <p:childTnLst>
                                    <p:set>
                                      <p:cBhvr>
                                        <p:cTn id="14" dur="1" fill="hold">
                                          <p:stCondLst>
                                            <p:cond delay="0"/>
                                          </p:stCondLst>
                                        </p:cTn>
                                        <p:tgtEl>
                                          <p:spTgt spid="130050"/>
                                        </p:tgtEl>
                                        <p:attrNameLst>
                                          <p:attrName>style.visibility</p:attrName>
                                        </p:attrNameLst>
                                      </p:cBhvr>
                                      <p:to>
                                        <p:strVal val="visible"/>
                                      </p:to>
                                    </p:set>
                                    <p:anim calcmode="lin" valueType="num">
                                      <p:cBhvr>
                                        <p:cTn id="15" dur="500" fill="hold"/>
                                        <p:tgtEl>
                                          <p:spTgt spid="130050"/>
                                        </p:tgtEl>
                                        <p:attrNameLst>
                                          <p:attrName>ppt_x</p:attrName>
                                        </p:attrNameLst>
                                      </p:cBhvr>
                                      <p:tavLst>
                                        <p:tav tm="0">
                                          <p:val>
                                            <p:strVal val="#ppt_x+#ppt_w/2"/>
                                          </p:val>
                                        </p:tav>
                                        <p:tav tm="100000">
                                          <p:val>
                                            <p:strVal val="#ppt_x"/>
                                          </p:val>
                                        </p:tav>
                                      </p:tavLst>
                                    </p:anim>
                                    <p:anim calcmode="lin" valueType="num">
                                      <p:cBhvr>
                                        <p:cTn id="16" dur="500" fill="hold"/>
                                        <p:tgtEl>
                                          <p:spTgt spid="130050"/>
                                        </p:tgtEl>
                                        <p:attrNameLst>
                                          <p:attrName>ppt_y</p:attrName>
                                        </p:attrNameLst>
                                      </p:cBhvr>
                                      <p:tavLst>
                                        <p:tav tm="0">
                                          <p:val>
                                            <p:strVal val="#ppt_y"/>
                                          </p:val>
                                        </p:tav>
                                        <p:tav tm="100000">
                                          <p:val>
                                            <p:strVal val="#ppt_y"/>
                                          </p:val>
                                        </p:tav>
                                      </p:tavLst>
                                    </p:anim>
                                    <p:anim calcmode="lin" valueType="num">
                                      <p:cBhvr>
                                        <p:cTn id="17" dur="500" fill="hold"/>
                                        <p:tgtEl>
                                          <p:spTgt spid="130050"/>
                                        </p:tgtEl>
                                        <p:attrNameLst>
                                          <p:attrName>ppt_w</p:attrName>
                                        </p:attrNameLst>
                                      </p:cBhvr>
                                      <p:tavLst>
                                        <p:tav tm="0">
                                          <p:val>
                                            <p:fltVal val="0"/>
                                          </p:val>
                                        </p:tav>
                                        <p:tav tm="100000">
                                          <p:val>
                                            <p:strVal val="#ppt_w"/>
                                          </p:val>
                                        </p:tav>
                                      </p:tavLst>
                                    </p:anim>
                                    <p:anim calcmode="lin" valueType="num">
                                      <p:cBhvr>
                                        <p:cTn id="18" dur="500" fill="hold"/>
                                        <p:tgtEl>
                                          <p:spTgt spid="13005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autoUpdateAnimBg="0"/>
      <p:bldP spid="130051"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609600" y="304800"/>
            <a:ext cx="7772400" cy="685800"/>
          </a:xfrm>
        </p:spPr>
        <p:txBody>
          <a:bodyPr>
            <a:normAutofit fontScale="90000"/>
          </a:bodyPr>
          <a:lstStyle/>
          <a:p>
            <a:pPr eaLnBrk="1" fontAlgn="auto" hangingPunct="1">
              <a:spcAft>
                <a:spcPts val="0"/>
              </a:spcAft>
              <a:defRPr/>
            </a:pPr>
            <a:r>
              <a:rPr lang="en-US" smtClean="0">
                <a:solidFill>
                  <a:srgbClr val="66FF99"/>
                </a:solidFill>
                <a:ea typeface="+mj-ea"/>
                <a:cs typeface="+mj-cs"/>
              </a:rPr>
              <a:t>Learning Objectives 9</a:t>
            </a:r>
            <a:endParaRPr lang="en-US" smtClean="0">
              <a:solidFill>
                <a:schemeClr val="tx2">
                  <a:satMod val="200000"/>
                </a:schemeClr>
              </a:solidFill>
              <a:ea typeface="+mj-ea"/>
              <a:cs typeface="+mj-cs"/>
            </a:endParaRPr>
          </a:p>
        </p:txBody>
      </p:sp>
      <p:sp>
        <p:nvSpPr>
          <p:cNvPr id="45059" name="Rectangle 3"/>
          <p:cNvSpPr>
            <a:spLocks noGrp="1" noChangeArrowheads="1"/>
          </p:cNvSpPr>
          <p:nvPr>
            <p:ph idx="1"/>
          </p:nvPr>
        </p:nvSpPr>
        <p:spPr>
          <a:xfrm>
            <a:off x="838200" y="1143000"/>
            <a:ext cx="7772400" cy="5715000"/>
          </a:xfrm>
        </p:spPr>
        <p:txBody>
          <a:bodyPr/>
          <a:lstStyle/>
          <a:p>
            <a:pPr eaLnBrk="1" hangingPunct="1"/>
            <a:r>
              <a:rPr lang="en-US" sz="2200" smtClean="0">
                <a:solidFill>
                  <a:srgbClr val="FFFF00"/>
                </a:solidFill>
                <a:ea typeface="ＭＳ Ｐゴシック" pitchFamily="34" charset="-128"/>
              </a:rPr>
              <a:t>Distinguish between rational and political models of organization of their appropriateness to health services organizations.</a:t>
            </a:r>
          </a:p>
          <a:p>
            <a:pPr eaLnBrk="1" hangingPunct="1"/>
            <a:r>
              <a:rPr lang="en-US" sz="2200" smtClean="0">
                <a:solidFill>
                  <a:srgbClr val="FFFF00"/>
                </a:solidFill>
                <a:ea typeface="ＭＳ Ｐゴシック" pitchFamily="34" charset="-128"/>
              </a:rPr>
              <a:t>Know the practical, managerial implications of the effective use of power in health services organizations.</a:t>
            </a:r>
          </a:p>
          <a:p>
            <a:pPr eaLnBrk="1" hangingPunct="1"/>
            <a:r>
              <a:rPr lang="en-US" sz="2200" smtClean="0">
                <a:solidFill>
                  <a:srgbClr val="FFFF00"/>
                </a:solidFill>
                <a:ea typeface="ＭＳ Ｐゴシック" pitchFamily="34" charset="-128"/>
              </a:rPr>
              <a:t>Identify the conditions that promote the use of power, politics, and informal Influences in health services organizations.</a:t>
            </a:r>
          </a:p>
          <a:p>
            <a:pPr eaLnBrk="1" hangingPunct="1"/>
            <a:r>
              <a:rPr lang="en-US" sz="2200" smtClean="0">
                <a:solidFill>
                  <a:srgbClr val="FFFF00"/>
                </a:solidFill>
                <a:ea typeface="ＭＳ Ｐゴシック" pitchFamily="34" charset="-128"/>
              </a:rPr>
              <a:t>Understand the range of political strategies and tactics employed by members of health services organizations</a:t>
            </a:r>
          </a:p>
          <a:p>
            <a:pPr eaLnBrk="1" hangingPunct="1"/>
            <a:r>
              <a:rPr lang="en-US" sz="2200" smtClean="0">
                <a:solidFill>
                  <a:srgbClr val="FFFF00"/>
                </a:solidFill>
                <a:ea typeface="ＭＳ Ｐゴシック" pitchFamily="34" charset="-128"/>
              </a:rPr>
              <a:t>Understand the sources of power in health services organizations.</a:t>
            </a:r>
          </a:p>
          <a:p>
            <a:pPr eaLnBrk="1" hangingPunct="1"/>
            <a:r>
              <a:rPr lang="en-US" sz="2200" smtClean="0">
                <a:solidFill>
                  <a:srgbClr val="FFFF00"/>
                </a:solidFill>
                <a:ea typeface="ＭＳ Ｐゴシック" pitchFamily="34" charset="-128"/>
              </a:rPr>
              <a:t>Know the key approaches for consolidating and developing power by managers, physicians, and other groups in health services organizations.</a:t>
            </a:r>
            <a:endParaRPr lang="en-US" sz="2100" smtClean="0">
              <a:ea typeface="ＭＳ Ｐゴシック" pitchFamily="34" charset="-128"/>
            </a:endParaRPr>
          </a:p>
        </p:txBody>
      </p:sp>
    </p:spTree>
  </p:cSld>
  <p:clrMapOvr>
    <a:masterClrMapping/>
  </p:clrMapOvr>
  <p:transition>
    <p:rand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762000" y="304800"/>
            <a:ext cx="7772400" cy="1143000"/>
          </a:xfrm>
        </p:spPr>
        <p:txBody>
          <a:bodyPr>
            <a:normAutofit fontScale="90000"/>
          </a:bodyPr>
          <a:lstStyle/>
          <a:p>
            <a:pPr eaLnBrk="1" fontAlgn="auto" hangingPunct="1">
              <a:spcAft>
                <a:spcPts val="0"/>
              </a:spcAft>
              <a:defRPr/>
            </a:pPr>
            <a:r>
              <a:rPr lang="en-US" smtClean="0">
                <a:solidFill>
                  <a:srgbClr val="99FF33"/>
                </a:solidFill>
                <a:ea typeface="+mj-ea"/>
                <a:cs typeface="+mj-cs"/>
              </a:rPr>
              <a:t>Power, Influences and Politics, definitions</a:t>
            </a:r>
            <a:endParaRPr lang="en-US" smtClean="0">
              <a:solidFill>
                <a:schemeClr val="tx2">
                  <a:satMod val="200000"/>
                </a:schemeClr>
              </a:solidFill>
              <a:ea typeface="+mj-ea"/>
              <a:cs typeface="+mj-cs"/>
            </a:endParaRPr>
          </a:p>
        </p:txBody>
      </p:sp>
      <p:sp>
        <p:nvSpPr>
          <p:cNvPr id="46083" name="Rectangle 3"/>
          <p:cNvSpPr>
            <a:spLocks noGrp="1" noChangeArrowheads="1"/>
          </p:cNvSpPr>
          <p:nvPr>
            <p:ph idx="1"/>
          </p:nvPr>
        </p:nvSpPr>
        <p:spPr>
          <a:xfrm>
            <a:off x="762000" y="1828800"/>
            <a:ext cx="7772400" cy="4114800"/>
          </a:xfrm>
        </p:spPr>
        <p:txBody>
          <a:bodyPr/>
          <a:lstStyle/>
          <a:p>
            <a:pPr eaLnBrk="1" hangingPunct="1"/>
            <a:r>
              <a:rPr lang="en-US" sz="2800" smtClean="0">
                <a:solidFill>
                  <a:srgbClr val="FFFF00"/>
                </a:solidFill>
                <a:ea typeface="ＭＳ Ｐゴシック" pitchFamily="34" charset="-128"/>
              </a:rPr>
              <a:t>Power</a:t>
            </a:r>
            <a:r>
              <a:rPr lang="en-US" smtClean="0">
                <a:solidFill>
                  <a:srgbClr val="FFFF00"/>
                </a:solidFill>
                <a:ea typeface="ＭＳ Ｐゴシック" pitchFamily="34" charset="-128"/>
              </a:rPr>
              <a:t>, </a:t>
            </a:r>
            <a:r>
              <a:rPr lang="en-US" sz="2400" smtClean="0">
                <a:solidFill>
                  <a:srgbClr val="FFFF00"/>
                </a:solidFill>
                <a:ea typeface="ＭＳ Ｐゴシック" pitchFamily="34" charset="-128"/>
              </a:rPr>
              <a:t>has been a notoriously elusive term to define and identify within organizations.</a:t>
            </a:r>
          </a:p>
          <a:p>
            <a:pPr eaLnBrk="1" hangingPunct="1"/>
            <a:r>
              <a:rPr lang="en-US" sz="2400" smtClean="0">
                <a:solidFill>
                  <a:srgbClr val="FFFF00"/>
                </a:solidFill>
                <a:ea typeface="ＭＳ Ｐゴシック" pitchFamily="34" charset="-128"/>
              </a:rPr>
              <a:t>Influence, indicate actions that, either directly or indirectly, cause a change in the behavior or attitudes of another individual or group.</a:t>
            </a:r>
          </a:p>
          <a:p>
            <a:pPr eaLnBrk="1" hangingPunct="1"/>
            <a:r>
              <a:rPr lang="en-US" sz="2400" smtClean="0">
                <a:solidFill>
                  <a:srgbClr val="FFFF00"/>
                </a:solidFill>
                <a:ea typeface="ＭＳ Ｐゴシック" pitchFamily="34" charset="-128"/>
              </a:rPr>
              <a:t>Politics, domain activity in which participants attempt to influences organizational decisions and activities in ways that are not sanctioned by either the formal authority system of the organization, its accepted ideology, or certified expertise.</a:t>
            </a:r>
            <a:endParaRPr lang="en-US" smtClean="0">
              <a:solidFill>
                <a:srgbClr val="FFFF00"/>
              </a:solidFill>
              <a:ea typeface="ＭＳ Ｐゴシック" pitchFamily="34" charset="-128"/>
            </a:endParaRPr>
          </a:p>
        </p:txBody>
      </p:sp>
    </p:spTree>
  </p:cSld>
  <p:clrMapOvr>
    <a:masterClrMapping/>
  </p:clrMapOvr>
  <p:transition>
    <p:random/>
  </p:transition>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normAutofit fontScale="90000"/>
          </a:bodyPr>
          <a:lstStyle/>
          <a:p>
            <a:pPr eaLnBrk="1" fontAlgn="auto" hangingPunct="1">
              <a:spcAft>
                <a:spcPts val="0"/>
              </a:spcAft>
              <a:defRPr/>
            </a:pPr>
            <a:r>
              <a:rPr lang="en-US" smtClean="0">
                <a:solidFill>
                  <a:srgbClr val="66FF99"/>
                </a:solidFill>
                <a:ea typeface="+mj-ea"/>
                <a:cs typeface="+mj-cs"/>
              </a:rPr>
              <a:t>Rational vs political perspectives on management</a:t>
            </a:r>
            <a:endParaRPr lang="en-US" smtClean="0">
              <a:solidFill>
                <a:schemeClr val="tx2">
                  <a:satMod val="200000"/>
                </a:schemeClr>
              </a:solidFill>
              <a:ea typeface="+mj-ea"/>
              <a:cs typeface="+mj-cs"/>
            </a:endParaRPr>
          </a:p>
        </p:txBody>
      </p:sp>
      <p:sp>
        <p:nvSpPr>
          <p:cNvPr id="135171" name="Rectangle 3"/>
          <p:cNvSpPr>
            <a:spLocks noGrp="1" noChangeArrowheads="1"/>
          </p:cNvSpPr>
          <p:nvPr>
            <p:ph idx="1"/>
          </p:nvPr>
        </p:nvSpPr>
        <p:spPr/>
        <p:txBody>
          <a:bodyPr/>
          <a:lstStyle/>
          <a:p>
            <a:pPr eaLnBrk="1" hangingPunct="1">
              <a:buFont typeface="Monotype Sorts" charset="2"/>
              <a:buNone/>
            </a:pPr>
            <a:r>
              <a:rPr lang="en-US" sz="2200" smtClean="0">
                <a:solidFill>
                  <a:srgbClr val="FFFF00"/>
                </a:solidFill>
                <a:ea typeface="ＭＳ Ｐゴシック" pitchFamily="34" charset="-128"/>
              </a:rPr>
              <a:t>Organizational management is influenced by two models :</a:t>
            </a:r>
          </a:p>
          <a:p>
            <a:pPr eaLnBrk="1" hangingPunct="1">
              <a:buFont typeface="Monotype Sorts" charset="2"/>
              <a:buNone/>
            </a:pPr>
            <a:r>
              <a:rPr lang="en-US" sz="1800" smtClean="0">
                <a:solidFill>
                  <a:srgbClr val="FFFF00"/>
                </a:solidFill>
                <a:ea typeface="ＭＳ Ｐゴシック" pitchFamily="34" charset="-128"/>
              </a:rPr>
              <a:t>	Rational models imply that the managers are orchestrating the activities of a team whose members all subscribe to a common set of goals and objectives.</a:t>
            </a:r>
          </a:p>
          <a:p>
            <a:pPr eaLnBrk="1" hangingPunct="1">
              <a:buFont typeface="Monotype Sorts" charset="2"/>
              <a:buNone/>
            </a:pPr>
            <a:r>
              <a:rPr lang="en-US" sz="1800" smtClean="0">
                <a:solidFill>
                  <a:srgbClr val="FFFF00"/>
                </a:solidFill>
                <a:ea typeface="ＭＳ Ｐゴシック" pitchFamily="34" charset="-128"/>
              </a:rPr>
              <a:t>	  </a:t>
            </a:r>
          </a:p>
          <a:p>
            <a:pPr eaLnBrk="1" hangingPunct="1">
              <a:buFont typeface="Monotype Sorts" charset="2"/>
              <a:buNone/>
            </a:pPr>
            <a:r>
              <a:rPr lang="en-US" sz="1800" smtClean="0">
                <a:solidFill>
                  <a:srgbClr val="FFFF00"/>
                </a:solidFill>
                <a:ea typeface="ＭＳ Ｐゴシック" pitchFamily="34" charset="-128"/>
              </a:rPr>
              <a:t>Political Perspectives acknowledge the existence of power and influence other than that vested in formal authority system or professional expertise. </a:t>
            </a:r>
            <a:endParaRPr lang="en-US" sz="2400" smtClean="0">
              <a:solidFill>
                <a:srgbClr val="FFFF00"/>
              </a:solidFill>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35170"/>
                                        </p:tgtEl>
                                        <p:attrNameLst>
                                          <p:attrName>style.visibility</p:attrName>
                                        </p:attrNameLst>
                                      </p:cBhvr>
                                      <p:to>
                                        <p:strVal val="visible"/>
                                      </p:to>
                                    </p:set>
                                    <p:anim calcmode="lin" valueType="num">
                                      <p:cBhvr additive="base">
                                        <p:cTn id="7" dur="500" fill="hold"/>
                                        <p:tgtEl>
                                          <p:spTgt spid="135170"/>
                                        </p:tgtEl>
                                        <p:attrNameLst>
                                          <p:attrName>ppt_x</p:attrName>
                                        </p:attrNameLst>
                                      </p:cBhvr>
                                      <p:tavLst>
                                        <p:tav tm="0">
                                          <p:val>
                                            <p:strVal val="#ppt_x"/>
                                          </p:val>
                                        </p:tav>
                                        <p:tav tm="100000">
                                          <p:val>
                                            <p:strVal val="#ppt_x"/>
                                          </p:val>
                                        </p:tav>
                                      </p:tavLst>
                                    </p:anim>
                                    <p:anim calcmode="lin" valueType="num">
                                      <p:cBhvr additive="base">
                                        <p:cTn id="8" dur="500" fill="hold"/>
                                        <p:tgtEl>
                                          <p:spTgt spid="13517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35171">
                                            <p:txEl>
                                              <p:pRg st="0" end="0"/>
                                            </p:txEl>
                                          </p:spTgt>
                                        </p:tgtEl>
                                        <p:attrNameLst>
                                          <p:attrName>style.visibility</p:attrName>
                                        </p:attrNameLst>
                                      </p:cBhvr>
                                      <p:to>
                                        <p:strVal val="visible"/>
                                      </p:to>
                                    </p:set>
                                    <p:anim calcmode="lin" valueType="num">
                                      <p:cBhvr additive="base">
                                        <p:cTn id="13" dur="500" fill="hold"/>
                                        <p:tgtEl>
                                          <p:spTgt spid="135171">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35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135171">
                                            <p:txEl>
                                              <p:pRg st="1" end="1"/>
                                            </p:txEl>
                                          </p:spTgt>
                                        </p:tgtEl>
                                        <p:attrNameLst>
                                          <p:attrName>style.visibility</p:attrName>
                                        </p:attrNameLst>
                                      </p:cBhvr>
                                      <p:to>
                                        <p:strVal val="visible"/>
                                      </p:to>
                                    </p:set>
                                    <p:anim calcmode="lin" valueType="num">
                                      <p:cBhvr additive="base">
                                        <p:cTn id="19" dur="500" fill="hold"/>
                                        <p:tgtEl>
                                          <p:spTgt spid="135171">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351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135171">
                                            <p:txEl>
                                              <p:pRg st="2" end="2"/>
                                            </p:txEl>
                                          </p:spTgt>
                                        </p:tgtEl>
                                        <p:attrNameLst>
                                          <p:attrName>style.visibility</p:attrName>
                                        </p:attrNameLst>
                                      </p:cBhvr>
                                      <p:to>
                                        <p:strVal val="visible"/>
                                      </p:to>
                                    </p:set>
                                    <p:anim calcmode="lin" valueType="num">
                                      <p:cBhvr additive="base">
                                        <p:cTn id="25" dur="500" fill="hold"/>
                                        <p:tgtEl>
                                          <p:spTgt spid="135171">
                                            <p:txEl>
                                              <p:pRg st="2" end="2"/>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351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135171">
                                            <p:txEl>
                                              <p:pRg st="3" end="3"/>
                                            </p:txEl>
                                          </p:spTgt>
                                        </p:tgtEl>
                                        <p:attrNameLst>
                                          <p:attrName>style.visibility</p:attrName>
                                        </p:attrNameLst>
                                      </p:cBhvr>
                                      <p:to>
                                        <p:strVal val="visible"/>
                                      </p:to>
                                    </p:set>
                                    <p:anim calcmode="lin" valueType="num">
                                      <p:cBhvr additive="base">
                                        <p:cTn id="31" dur="500" fill="hold"/>
                                        <p:tgtEl>
                                          <p:spTgt spid="135171">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3517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autoUpdateAnimBg="0"/>
      <p:bldP spid="13517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26"/>
          <p:cNvSpPr>
            <a:spLocks noGrp="1" noChangeArrowheads="1"/>
          </p:cNvSpPr>
          <p:nvPr>
            <p:ph type="title"/>
          </p:nvPr>
        </p:nvSpPr>
        <p:spPr>
          <a:xfrm>
            <a:off x="914400" y="512763"/>
            <a:ext cx="7772400" cy="914400"/>
          </a:xfrm>
        </p:spPr>
        <p:txBody>
          <a:bodyPr/>
          <a:lstStyle/>
          <a:p>
            <a:pPr eaLnBrk="1" fontAlgn="auto" hangingPunct="1">
              <a:spcAft>
                <a:spcPts val="0"/>
              </a:spcAft>
              <a:defRPr/>
            </a:pPr>
            <a:endParaRPr lang="en-US" smtClean="0">
              <a:solidFill>
                <a:schemeClr val="tx2">
                  <a:satMod val="200000"/>
                </a:schemeClr>
              </a:solidFill>
              <a:ea typeface="+mj-ea"/>
              <a:cs typeface="+mj-cs"/>
            </a:endParaRPr>
          </a:p>
        </p:txBody>
      </p:sp>
      <p:sp>
        <p:nvSpPr>
          <p:cNvPr id="11267" name="WordArt 1027" descr="White marble"/>
          <p:cNvSpPr>
            <a:spLocks noChangeArrowheads="1" noChangeShapeType="1" noTextEdit="1"/>
          </p:cNvSpPr>
          <p:nvPr/>
        </p:nvSpPr>
        <p:spPr bwMode="auto">
          <a:xfrm>
            <a:off x="1066800" y="533400"/>
            <a:ext cx="5943600" cy="914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id-ID" sz="3600" kern="10">
                <a:ln w="9525">
                  <a:round/>
                  <a:headEnd/>
                  <a:tailEnd/>
                </a:ln>
                <a:blipFill dpi="0" rotWithShape="0">
                  <a:blip r:embed="rId3"/>
                  <a:srcRect/>
                  <a:tile tx="0" ty="0" sx="100000" sy="100000" flip="none" algn="tl"/>
                </a:blipFill>
                <a:latin typeface="Arial Black"/>
              </a:rPr>
              <a:t>CHAPTERS</a:t>
            </a:r>
          </a:p>
        </p:txBody>
      </p:sp>
      <p:graphicFrame>
        <p:nvGraphicFramePr>
          <p:cNvPr id="11268" name="Object 1028"/>
          <p:cNvGraphicFramePr>
            <a:graphicFrameLocks noChangeAspect="1"/>
          </p:cNvGraphicFramePr>
          <p:nvPr/>
        </p:nvGraphicFramePr>
        <p:xfrm>
          <a:off x="2743200" y="1676400"/>
          <a:ext cx="2819400" cy="4681538"/>
        </p:xfrm>
        <a:graphic>
          <a:graphicData uri="http://schemas.openxmlformats.org/presentationml/2006/ole">
            <p:oleObj spid="_x0000_s11268" name="Clip" r:id="rId4" imgW="1854156" imgH="3988812" progId="">
              <p:embed/>
            </p:oleObj>
          </a:graphicData>
        </a:graphic>
      </p:graphicFrame>
      <p:sp>
        <p:nvSpPr>
          <p:cNvPr id="33798" name="Text Box 1030"/>
          <p:cNvSpPr txBox="1">
            <a:spLocks noChangeArrowheads="1"/>
          </p:cNvSpPr>
          <p:nvPr/>
        </p:nvSpPr>
        <p:spPr bwMode="auto">
          <a:xfrm>
            <a:off x="2286000" y="1752600"/>
            <a:ext cx="592138" cy="641350"/>
          </a:xfrm>
          <a:prstGeom prst="rect">
            <a:avLst/>
          </a:prstGeom>
          <a:solidFill>
            <a:srgbClr val="FFFF66"/>
          </a:solidFill>
          <a:ln w="9525">
            <a:noFill/>
            <a:miter lim="800000"/>
            <a:headEnd/>
            <a:tailEnd/>
          </a:ln>
          <a:effectLst/>
        </p:spPr>
        <p:txBody>
          <a:bodyPr wrap="none">
            <a:spAutoFit/>
          </a:bodyPr>
          <a:lstStyle/>
          <a:p>
            <a:pPr>
              <a:defRPr/>
            </a:pPr>
            <a:r>
              <a:rPr lang="en-US" sz="3600" b="1">
                <a:effectLst>
                  <a:outerShdw blurRad="38100" dist="38100" dir="2700000" algn="tl">
                    <a:srgbClr val="000000"/>
                  </a:outerShdw>
                </a:effectLst>
                <a:latin typeface="Comic Sans MS" pitchFamily="66" charset="0"/>
                <a:ea typeface="+mn-ea"/>
                <a:sym typeface="Wingdings" pitchFamily="2" charset="2"/>
                <a:hlinkClick r:id="rId5" action="ppaction://hlinksldjump"/>
              </a:rPr>
              <a:t></a:t>
            </a:r>
            <a:endParaRPr lang="en-US">
              <a:ea typeface="+mn-ea"/>
            </a:endParaRPr>
          </a:p>
        </p:txBody>
      </p:sp>
      <p:sp>
        <p:nvSpPr>
          <p:cNvPr id="33799" name="Text Box 1031"/>
          <p:cNvSpPr txBox="1">
            <a:spLocks noChangeArrowheads="1"/>
          </p:cNvSpPr>
          <p:nvPr/>
        </p:nvSpPr>
        <p:spPr bwMode="auto">
          <a:xfrm>
            <a:off x="1905000" y="2590800"/>
            <a:ext cx="547688" cy="579438"/>
          </a:xfrm>
          <a:prstGeom prst="rect">
            <a:avLst/>
          </a:prstGeom>
          <a:solidFill>
            <a:srgbClr val="FFFF66"/>
          </a:solidFill>
          <a:ln w="9525">
            <a:noFill/>
            <a:miter lim="800000"/>
            <a:headEnd/>
            <a:tailEnd/>
          </a:ln>
          <a:effectLst/>
        </p:spPr>
        <p:txBody>
          <a:bodyPr wrap="none">
            <a:spAutoFit/>
          </a:bodyPr>
          <a:lstStyle/>
          <a:p>
            <a:pPr>
              <a:defRPr/>
            </a:pPr>
            <a:r>
              <a:rPr lang="en-US" sz="3200" b="1">
                <a:effectLst>
                  <a:outerShdw blurRad="38100" dist="38100" dir="2700000" algn="tl">
                    <a:srgbClr val="000000"/>
                  </a:outerShdw>
                </a:effectLst>
                <a:ea typeface="+mn-ea"/>
                <a:sym typeface="Wingdings" pitchFamily="2" charset="2"/>
                <a:hlinkClick r:id="rId6" action="ppaction://hlinksldjump"/>
              </a:rPr>
              <a:t></a:t>
            </a:r>
            <a:endParaRPr lang="en-US">
              <a:ea typeface="+mn-ea"/>
            </a:endParaRPr>
          </a:p>
        </p:txBody>
      </p:sp>
      <p:sp>
        <p:nvSpPr>
          <p:cNvPr id="33800" name="Text Box 1032"/>
          <p:cNvSpPr txBox="1">
            <a:spLocks noChangeArrowheads="1"/>
          </p:cNvSpPr>
          <p:nvPr/>
        </p:nvSpPr>
        <p:spPr bwMode="auto">
          <a:xfrm>
            <a:off x="1828800" y="3429000"/>
            <a:ext cx="549275" cy="579438"/>
          </a:xfrm>
          <a:prstGeom prst="rect">
            <a:avLst/>
          </a:prstGeom>
          <a:solidFill>
            <a:srgbClr val="FF0000"/>
          </a:solidFill>
          <a:ln w="9525">
            <a:noFill/>
            <a:miter lim="800000"/>
            <a:headEnd/>
            <a:tailEnd/>
          </a:ln>
          <a:effectLst/>
        </p:spPr>
        <p:txBody>
          <a:bodyPr>
            <a:spAutoFit/>
          </a:bodyPr>
          <a:lstStyle/>
          <a:p>
            <a:pPr>
              <a:defRPr/>
            </a:pPr>
            <a:r>
              <a:rPr lang="en-US" sz="3200" b="1">
                <a:effectLst>
                  <a:outerShdw blurRad="38100" dist="38100" dir="2700000" algn="tl">
                    <a:srgbClr val="000000"/>
                  </a:outerShdw>
                </a:effectLst>
                <a:ea typeface="+mn-ea"/>
                <a:sym typeface="Wingdings" pitchFamily="2" charset="2"/>
                <a:hlinkClick r:id="rId7" action="ppaction://hlinksldjump"/>
              </a:rPr>
              <a:t></a:t>
            </a:r>
            <a:endParaRPr lang="en-US" sz="3200">
              <a:ea typeface="+mn-ea"/>
            </a:endParaRPr>
          </a:p>
        </p:txBody>
      </p:sp>
      <p:sp>
        <p:nvSpPr>
          <p:cNvPr id="33801" name="Text Box 1033"/>
          <p:cNvSpPr txBox="1">
            <a:spLocks noChangeArrowheads="1"/>
          </p:cNvSpPr>
          <p:nvPr/>
        </p:nvSpPr>
        <p:spPr bwMode="auto">
          <a:xfrm>
            <a:off x="1981200" y="4191000"/>
            <a:ext cx="547688" cy="579438"/>
          </a:xfrm>
          <a:prstGeom prst="rect">
            <a:avLst/>
          </a:prstGeom>
          <a:solidFill>
            <a:srgbClr val="FF0000"/>
          </a:solidFill>
          <a:ln w="9525">
            <a:noFill/>
            <a:miter lim="800000"/>
            <a:headEnd/>
            <a:tailEnd/>
          </a:ln>
          <a:effectLst/>
        </p:spPr>
        <p:txBody>
          <a:bodyPr wrap="none">
            <a:spAutoFit/>
          </a:bodyPr>
          <a:lstStyle/>
          <a:p>
            <a:pPr>
              <a:defRPr/>
            </a:pPr>
            <a:r>
              <a:rPr lang="en-US" sz="3200" b="1">
                <a:effectLst>
                  <a:outerShdw blurRad="38100" dist="38100" dir="2700000" algn="tl">
                    <a:srgbClr val="000000"/>
                  </a:outerShdw>
                </a:effectLst>
                <a:ea typeface="+mn-ea"/>
                <a:sym typeface="Wingdings" pitchFamily="2" charset="2"/>
                <a:hlinkClick r:id="" action="ppaction://noaction"/>
              </a:rPr>
              <a:t></a:t>
            </a:r>
            <a:endParaRPr lang="en-US">
              <a:ea typeface="+mn-ea"/>
            </a:endParaRPr>
          </a:p>
        </p:txBody>
      </p:sp>
      <p:sp>
        <p:nvSpPr>
          <p:cNvPr id="33803" name="Text Box 1035"/>
          <p:cNvSpPr txBox="1">
            <a:spLocks noChangeArrowheads="1"/>
          </p:cNvSpPr>
          <p:nvPr/>
        </p:nvSpPr>
        <p:spPr bwMode="auto">
          <a:xfrm>
            <a:off x="2209800" y="4953000"/>
            <a:ext cx="547688" cy="579438"/>
          </a:xfrm>
          <a:prstGeom prst="rect">
            <a:avLst/>
          </a:prstGeom>
          <a:solidFill>
            <a:srgbClr val="FF0000"/>
          </a:solidFill>
          <a:ln w="9525">
            <a:noFill/>
            <a:miter lim="800000"/>
            <a:headEnd/>
            <a:tailEnd/>
          </a:ln>
          <a:effectLst/>
        </p:spPr>
        <p:txBody>
          <a:bodyPr wrap="none">
            <a:spAutoFit/>
          </a:bodyPr>
          <a:lstStyle/>
          <a:p>
            <a:pPr>
              <a:defRPr/>
            </a:pPr>
            <a:r>
              <a:rPr lang="en-US" sz="3200" b="1">
                <a:effectLst>
                  <a:outerShdw blurRad="38100" dist="38100" dir="2700000" algn="tl">
                    <a:srgbClr val="000000"/>
                  </a:outerShdw>
                </a:effectLst>
                <a:ea typeface="+mn-ea"/>
                <a:sym typeface="Wingdings" pitchFamily="2" charset="2"/>
                <a:hlinkClick r:id="" action="ppaction://noaction"/>
              </a:rPr>
              <a:t></a:t>
            </a:r>
            <a:endParaRPr lang="en-US">
              <a:ea typeface="+mn-ea"/>
            </a:endParaRPr>
          </a:p>
        </p:txBody>
      </p:sp>
      <p:sp>
        <p:nvSpPr>
          <p:cNvPr id="33804" name="Text Box 1036"/>
          <p:cNvSpPr txBox="1">
            <a:spLocks noChangeArrowheads="1"/>
          </p:cNvSpPr>
          <p:nvPr/>
        </p:nvSpPr>
        <p:spPr bwMode="auto">
          <a:xfrm>
            <a:off x="2590800" y="5715000"/>
            <a:ext cx="547688" cy="579438"/>
          </a:xfrm>
          <a:prstGeom prst="rect">
            <a:avLst/>
          </a:prstGeom>
          <a:solidFill>
            <a:schemeClr val="accent1"/>
          </a:solidFill>
          <a:ln w="9525">
            <a:noFill/>
            <a:miter lim="800000"/>
            <a:headEnd/>
            <a:tailEnd/>
          </a:ln>
          <a:effectLst/>
        </p:spPr>
        <p:txBody>
          <a:bodyPr wrap="none">
            <a:spAutoFit/>
          </a:bodyPr>
          <a:lstStyle/>
          <a:p>
            <a:pPr>
              <a:defRPr/>
            </a:pPr>
            <a:r>
              <a:rPr lang="en-US" sz="3200" b="1">
                <a:effectLst>
                  <a:outerShdw blurRad="38100" dist="38100" dir="2700000" algn="tl">
                    <a:srgbClr val="000000"/>
                  </a:outerShdw>
                </a:effectLst>
                <a:ea typeface="+mn-ea"/>
                <a:sym typeface="Wingdings" pitchFamily="2" charset="2"/>
                <a:hlinkClick r:id="rId5" action="ppaction://hlinksldjump"/>
              </a:rPr>
              <a:t></a:t>
            </a:r>
            <a:endParaRPr lang="en-US">
              <a:ea typeface="+mn-ea"/>
            </a:endParaRPr>
          </a:p>
        </p:txBody>
      </p:sp>
      <p:sp>
        <p:nvSpPr>
          <p:cNvPr id="33805" name="Text Box 1037"/>
          <p:cNvSpPr txBox="1">
            <a:spLocks noChangeArrowheads="1"/>
          </p:cNvSpPr>
          <p:nvPr/>
        </p:nvSpPr>
        <p:spPr bwMode="auto">
          <a:xfrm>
            <a:off x="3200400" y="6278563"/>
            <a:ext cx="547688" cy="579437"/>
          </a:xfrm>
          <a:prstGeom prst="rect">
            <a:avLst/>
          </a:prstGeom>
          <a:solidFill>
            <a:schemeClr val="accent1"/>
          </a:solidFill>
          <a:ln w="9525">
            <a:noFill/>
            <a:miter lim="800000"/>
            <a:headEnd/>
            <a:tailEnd/>
          </a:ln>
          <a:effectLst/>
        </p:spPr>
        <p:txBody>
          <a:bodyPr wrap="none">
            <a:spAutoFit/>
          </a:bodyPr>
          <a:lstStyle/>
          <a:p>
            <a:pPr>
              <a:defRPr/>
            </a:pPr>
            <a:r>
              <a:rPr lang="en-US" sz="3200" b="1">
                <a:effectLst>
                  <a:outerShdw blurRad="38100" dist="38100" dir="2700000" algn="tl">
                    <a:srgbClr val="000000"/>
                  </a:outerShdw>
                </a:effectLst>
                <a:ea typeface="+mn-ea"/>
                <a:sym typeface="Wingdings" pitchFamily="2" charset="2"/>
                <a:hlinkClick r:id="rId8" action="ppaction://hlinksldjump"/>
              </a:rPr>
              <a:t></a:t>
            </a:r>
            <a:endParaRPr lang="en-US">
              <a:ea typeface="+mn-ea"/>
            </a:endParaRPr>
          </a:p>
        </p:txBody>
      </p:sp>
      <p:sp>
        <p:nvSpPr>
          <p:cNvPr id="33806" name="Text Box 1038"/>
          <p:cNvSpPr txBox="1">
            <a:spLocks noChangeArrowheads="1"/>
          </p:cNvSpPr>
          <p:nvPr/>
        </p:nvSpPr>
        <p:spPr bwMode="auto">
          <a:xfrm>
            <a:off x="4648200" y="6278563"/>
            <a:ext cx="547688" cy="579437"/>
          </a:xfrm>
          <a:prstGeom prst="rect">
            <a:avLst/>
          </a:prstGeom>
          <a:solidFill>
            <a:schemeClr val="accent1"/>
          </a:solidFill>
          <a:ln w="9525">
            <a:noFill/>
            <a:miter lim="800000"/>
            <a:headEnd/>
            <a:tailEnd/>
          </a:ln>
          <a:effectLst/>
        </p:spPr>
        <p:txBody>
          <a:bodyPr wrap="none">
            <a:spAutoFit/>
          </a:bodyPr>
          <a:lstStyle/>
          <a:p>
            <a:pPr>
              <a:defRPr/>
            </a:pPr>
            <a:r>
              <a:rPr lang="en-US" sz="3200" b="1">
                <a:effectLst>
                  <a:outerShdw blurRad="38100" dist="38100" dir="2700000" algn="tl">
                    <a:srgbClr val="000000"/>
                  </a:outerShdw>
                </a:effectLst>
                <a:ea typeface="+mn-ea"/>
                <a:sym typeface="Wingdings" pitchFamily="2" charset="2"/>
                <a:hlinkClick r:id="rId9" action="ppaction://hlinksldjump"/>
              </a:rPr>
              <a:t></a:t>
            </a:r>
            <a:endParaRPr lang="en-US">
              <a:ea typeface="+mn-ea"/>
            </a:endParaRPr>
          </a:p>
        </p:txBody>
      </p:sp>
      <p:sp>
        <p:nvSpPr>
          <p:cNvPr id="33807" name="Text Box 1039"/>
          <p:cNvSpPr txBox="1">
            <a:spLocks noChangeArrowheads="1"/>
          </p:cNvSpPr>
          <p:nvPr/>
        </p:nvSpPr>
        <p:spPr bwMode="auto">
          <a:xfrm>
            <a:off x="5410200" y="5943600"/>
            <a:ext cx="547688" cy="579438"/>
          </a:xfrm>
          <a:prstGeom prst="rect">
            <a:avLst/>
          </a:prstGeom>
          <a:solidFill>
            <a:schemeClr val="accent1"/>
          </a:solidFill>
          <a:ln w="9525">
            <a:noFill/>
            <a:miter lim="800000"/>
            <a:headEnd/>
            <a:tailEnd/>
          </a:ln>
          <a:effectLst/>
        </p:spPr>
        <p:txBody>
          <a:bodyPr wrap="none">
            <a:spAutoFit/>
          </a:bodyPr>
          <a:lstStyle/>
          <a:p>
            <a:pPr>
              <a:defRPr/>
            </a:pPr>
            <a:r>
              <a:rPr lang="en-US" sz="3200" b="1">
                <a:effectLst>
                  <a:outerShdw blurRad="38100" dist="38100" dir="2700000" algn="tl">
                    <a:srgbClr val="000000"/>
                  </a:outerShdw>
                </a:effectLst>
                <a:ea typeface="+mn-ea"/>
                <a:sym typeface="Wingdings" pitchFamily="2" charset="2"/>
                <a:hlinkClick r:id="rId10" action="ppaction://hlinksldjump"/>
              </a:rPr>
              <a:t></a:t>
            </a:r>
            <a:endParaRPr lang="en-US">
              <a:ea typeface="+mn-ea"/>
            </a:endParaRPr>
          </a:p>
        </p:txBody>
      </p:sp>
      <p:sp>
        <p:nvSpPr>
          <p:cNvPr id="33808" name="Text Box 1040"/>
          <p:cNvSpPr txBox="1">
            <a:spLocks noChangeArrowheads="1"/>
          </p:cNvSpPr>
          <p:nvPr/>
        </p:nvSpPr>
        <p:spPr bwMode="auto">
          <a:xfrm>
            <a:off x="5638800" y="5105400"/>
            <a:ext cx="911225" cy="579438"/>
          </a:xfrm>
          <a:prstGeom prst="rect">
            <a:avLst/>
          </a:prstGeom>
          <a:solidFill>
            <a:srgbClr val="00FF00"/>
          </a:solidFill>
          <a:ln w="9525">
            <a:noFill/>
            <a:miter lim="800000"/>
            <a:headEnd/>
            <a:tailEnd/>
          </a:ln>
          <a:effectLst/>
        </p:spPr>
        <p:txBody>
          <a:bodyPr wrap="none">
            <a:spAutoFit/>
          </a:bodyPr>
          <a:lstStyle/>
          <a:p>
            <a:pPr>
              <a:defRPr/>
            </a:pPr>
            <a:r>
              <a:rPr lang="en-US" sz="3200" b="1">
                <a:solidFill>
                  <a:srgbClr val="FF5050"/>
                </a:solidFill>
                <a:effectLst>
                  <a:outerShdw blurRad="38100" dist="38100" dir="2700000" algn="tl">
                    <a:srgbClr val="000000"/>
                  </a:outerShdw>
                </a:effectLst>
                <a:ea typeface="+mn-ea"/>
                <a:sym typeface="Wingdings" pitchFamily="2" charset="2"/>
                <a:hlinkClick r:id="" action="ppaction://noaction"/>
              </a:rPr>
              <a:t></a:t>
            </a:r>
            <a:endParaRPr lang="en-US">
              <a:ea typeface="+mn-ea"/>
            </a:endParaRPr>
          </a:p>
        </p:txBody>
      </p:sp>
      <p:sp>
        <p:nvSpPr>
          <p:cNvPr id="33809" name="Text Box 1041"/>
          <p:cNvSpPr txBox="1">
            <a:spLocks noChangeArrowheads="1"/>
          </p:cNvSpPr>
          <p:nvPr/>
        </p:nvSpPr>
        <p:spPr bwMode="auto">
          <a:xfrm>
            <a:off x="5715000" y="4419600"/>
            <a:ext cx="911225" cy="579438"/>
          </a:xfrm>
          <a:prstGeom prst="rect">
            <a:avLst/>
          </a:prstGeom>
          <a:solidFill>
            <a:srgbClr val="00FF00"/>
          </a:solidFill>
          <a:ln w="9525">
            <a:noFill/>
            <a:miter lim="800000"/>
            <a:headEnd/>
            <a:tailEnd/>
          </a:ln>
          <a:effectLst/>
        </p:spPr>
        <p:txBody>
          <a:bodyPr wrap="none">
            <a:spAutoFit/>
          </a:bodyPr>
          <a:lstStyle/>
          <a:p>
            <a:pPr>
              <a:defRPr/>
            </a:pPr>
            <a:r>
              <a:rPr lang="en-US" sz="3200" b="1">
                <a:solidFill>
                  <a:srgbClr val="FF5050"/>
                </a:solidFill>
                <a:effectLst>
                  <a:outerShdw blurRad="38100" dist="38100" dir="2700000" algn="tl">
                    <a:srgbClr val="000000"/>
                  </a:outerShdw>
                </a:effectLst>
                <a:ea typeface="+mn-ea"/>
                <a:sym typeface="Wingdings" pitchFamily="2" charset="2"/>
              </a:rPr>
              <a:t></a:t>
            </a:r>
            <a:endParaRPr lang="en-US">
              <a:ea typeface="+mn-ea"/>
            </a:endParaRPr>
          </a:p>
        </p:txBody>
      </p:sp>
      <p:sp>
        <p:nvSpPr>
          <p:cNvPr id="33810" name="Text Box 1042"/>
          <p:cNvSpPr txBox="1">
            <a:spLocks noChangeArrowheads="1"/>
          </p:cNvSpPr>
          <p:nvPr/>
        </p:nvSpPr>
        <p:spPr bwMode="auto">
          <a:xfrm>
            <a:off x="5791200" y="3657600"/>
            <a:ext cx="911225" cy="579438"/>
          </a:xfrm>
          <a:prstGeom prst="rect">
            <a:avLst/>
          </a:prstGeom>
          <a:solidFill>
            <a:srgbClr val="00FF00"/>
          </a:solidFill>
          <a:ln w="9525">
            <a:noFill/>
            <a:miter lim="800000"/>
            <a:headEnd/>
            <a:tailEnd/>
          </a:ln>
          <a:effectLst/>
        </p:spPr>
        <p:txBody>
          <a:bodyPr wrap="none">
            <a:spAutoFit/>
          </a:bodyPr>
          <a:lstStyle/>
          <a:p>
            <a:pPr>
              <a:defRPr/>
            </a:pPr>
            <a:r>
              <a:rPr lang="en-US" sz="3200" b="1">
                <a:solidFill>
                  <a:srgbClr val="FF5050"/>
                </a:solidFill>
                <a:effectLst>
                  <a:outerShdw blurRad="38100" dist="38100" dir="2700000" algn="tl">
                    <a:srgbClr val="000000"/>
                  </a:outerShdw>
                </a:effectLst>
                <a:ea typeface="+mn-ea"/>
                <a:sym typeface="Wingdings" pitchFamily="2" charset="2"/>
              </a:rPr>
              <a:t></a:t>
            </a:r>
            <a:endParaRPr lang="en-US">
              <a:ea typeface="+mn-ea"/>
            </a:endParaRPr>
          </a:p>
        </p:txBody>
      </p:sp>
      <p:sp>
        <p:nvSpPr>
          <p:cNvPr id="33811" name="Text Box 1043"/>
          <p:cNvSpPr txBox="1">
            <a:spLocks noChangeArrowheads="1"/>
          </p:cNvSpPr>
          <p:nvPr/>
        </p:nvSpPr>
        <p:spPr bwMode="auto">
          <a:xfrm>
            <a:off x="5486400" y="2895600"/>
            <a:ext cx="911225" cy="579438"/>
          </a:xfrm>
          <a:prstGeom prst="rect">
            <a:avLst/>
          </a:prstGeom>
          <a:solidFill>
            <a:srgbClr val="00FF00"/>
          </a:solidFill>
          <a:ln w="9525">
            <a:noFill/>
            <a:miter lim="800000"/>
            <a:headEnd/>
            <a:tailEnd/>
          </a:ln>
          <a:effectLst/>
        </p:spPr>
        <p:txBody>
          <a:bodyPr wrap="none">
            <a:spAutoFit/>
          </a:bodyPr>
          <a:lstStyle/>
          <a:p>
            <a:pPr>
              <a:defRPr/>
            </a:pPr>
            <a:r>
              <a:rPr lang="en-US" sz="3200" b="1">
                <a:solidFill>
                  <a:srgbClr val="FF5050"/>
                </a:solidFill>
                <a:effectLst>
                  <a:outerShdw blurRad="38100" dist="38100" dir="2700000" algn="tl">
                    <a:srgbClr val="000000"/>
                  </a:outerShdw>
                </a:effectLst>
                <a:ea typeface="+mn-ea"/>
                <a:sym typeface="Wingdings" pitchFamily="2" charset="2"/>
              </a:rPr>
              <a:t></a:t>
            </a:r>
            <a:endParaRPr lang="en-US">
              <a:ea typeface="+mn-ea"/>
            </a:endParaRPr>
          </a:p>
        </p:txBody>
      </p:sp>
      <p:sp>
        <p:nvSpPr>
          <p:cNvPr id="33812" name="Text Box 1044"/>
          <p:cNvSpPr txBox="1">
            <a:spLocks noChangeArrowheads="1"/>
          </p:cNvSpPr>
          <p:nvPr/>
        </p:nvSpPr>
        <p:spPr bwMode="auto">
          <a:xfrm>
            <a:off x="5410200" y="2133600"/>
            <a:ext cx="911225" cy="579438"/>
          </a:xfrm>
          <a:prstGeom prst="rect">
            <a:avLst/>
          </a:prstGeom>
          <a:solidFill>
            <a:srgbClr val="66FFFF"/>
          </a:solidFill>
          <a:ln w="9525">
            <a:noFill/>
            <a:miter lim="800000"/>
            <a:headEnd/>
            <a:tailEnd/>
          </a:ln>
          <a:effectLst/>
        </p:spPr>
        <p:txBody>
          <a:bodyPr wrap="none">
            <a:spAutoFit/>
          </a:bodyPr>
          <a:lstStyle/>
          <a:p>
            <a:pPr>
              <a:defRPr/>
            </a:pPr>
            <a:r>
              <a:rPr lang="en-US" sz="3200" b="1">
                <a:solidFill>
                  <a:srgbClr val="FFFF00"/>
                </a:solidFill>
                <a:effectLst>
                  <a:outerShdw blurRad="38100" dist="38100" dir="2700000" algn="tl">
                    <a:srgbClr val="000000"/>
                  </a:outerShdw>
                </a:effectLst>
                <a:ea typeface="+mn-ea"/>
                <a:sym typeface="Wingdings" pitchFamily="2" charset="2"/>
              </a:rPr>
              <a:t></a:t>
            </a:r>
            <a:endParaRPr lang="en-US">
              <a:solidFill>
                <a:srgbClr val="FFFF00"/>
              </a:solidFill>
              <a:ea typeface="+mn-ea"/>
            </a:endParaRPr>
          </a:p>
        </p:txBody>
      </p:sp>
      <p:sp>
        <p:nvSpPr>
          <p:cNvPr id="33814" name="Text Box 1046"/>
          <p:cNvSpPr txBox="1">
            <a:spLocks noChangeArrowheads="1"/>
          </p:cNvSpPr>
          <p:nvPr/>
        </p:nvSpPr>
        <p:spPr bwMode="auto">
          <a:xfrm>
            <a:off x="5105400" y="1524000"/>
            <a:ext cx="920750" cy="588963"/>
          </a:xfrm>
          <a:prstGeom prst="rect">
            <a:avLst/>
          </a:prstGeom>
          <a:solidFill>
            <a:srgbClr val="66FFFF"/>
          </a:solidFill>
          <a:ln w="9525">
            <a:solidFill>
              <a:schemeClr val="bg2"/>
            </a:solidFill>
            <a:miter lim="800000"/>
            <a:headEnd/>
            <a:tailEnd/>
          </a:ln>
          <a:effectLst/>
        </p:spPr>
        <p:txBody>
          <a:bodyPr wrap="none">
            <a:spAutoFit/>
          </a:bodyPr>
          <a:lstStyle/>
          <a:p>
            <a:pPr>
              <a:defRPr/>
            </a:pPr>
            <a:r>
              <a:rPr lang="en-US" sz="3200" b="1">
                <a:solidFill>
                  <a:srgbClr val="FFFF00"/>
                </a:solidFill>
                <a:effectLst>
                  <a:outerShdw blurRad="38100" dist="38100" dir="2700000" algn="tl">
                    <a:srgbClr val="000000"/>
                  </a:outerShdw>
                </a:effectLst>
                <a:ea typeface="+mn-ea"/>
                <a:sym typeface="Wingdings" pitchFamily="2" charset="2"/>
              </a:rPr>
              <a:t></a:t>
            </a:r>
            <a:endParaRPr lang="en-US" sz="3200" b="1">
              <a:effectLst>
                <a:outerShdw blurRad="38100" dist="38100" dir="2700000" algn="tl">
                  <a:srgbClr val="000000"/>
                </a:outerShdw>
              </a:effectLst>
              <a:ea typeface="+mn-ea"/>
            </a:endParaRPr>
          </a:p>
        </p:txBody>
      </p:sp>
    </p:spTree>
  </p:cSld>
  <p:clrMapOvr>
    <a:masterClrMapping/>
  </p:clrMapOvr>
  <p:transition>
    <p:random/>
  </p:transition>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pPr eaLnBrk="1" fontAlgn="auto" hangingPunct="1">
              <a:spcAft>
                <a:spcPts val="0"/>
              </a:spcAft>
              <a:defRPr/>
            </a:pPr>
            <a:r>
              <a:rPr lang="en-US" smtClean="0">
                <a:solidFill>
                  <a:srgbClr val="00FF00"/>
                </a:solidFill>
                <a:ea typeface="+mj-ea"/>
                <a:cs typeface="+mj-cs"/>
              </a:rPr>
              <a:t>Sources of power</a:t>
            </a:r>
            <a:endParaRPr lang="en-US" smtClean="0">
              <a:solidFill>
                <a:schemeClr val="tx2">
                  <a:satMod val="200000"/>
                </a:schemeClr>
              </a:solidFill>
              <a:ea typeface="+mj-ea"/>
              <a:cs typeface="+mj-cs"/>
            </a:endParaRPr>
          </a:p>
        </p:txBody>
      </p:sp>
      <p:sp>
        <p:nvSpPr>
          <p:cNvPr id="136195" name="Rectangle 3"/>
          <p:cNvSpPr>
            <a:spLocks noGrp="1" noChangeArrowheads="1"/>
          </p:cNvSpPr>
          <p:nvPr>
            <p:ph idx="1"/>
          </p:nvPr>
        </p:nvSpPr>
        <p:spPr/>
        <p:txBody>
          <a:bodyPr/>
          <a:lstStyle/>
          <a:p>
            <a:pPr eaLnBrk="1" hangingPunct="1"/>
            <a:r>
              <a:rPr lang="en-US" sz="3600" smtClean="0">
                <a:solidFill>
                  <a:srgbClr val="FFFF00"/>
                </a:solidFill>
                <a:ea typeface="ＭＳ Ｐゴシック" pitchFamily="34" charset="-128"/>
              </a:rPr>
              <a:t>Access to resources</a:t>
            </a:r>
          </a:p>
          <a:p>
            <a:pPr eaLnBrk="1" hangingPunct="1"/>
            <a:r>
              <a:rPr lang="en-US" sz="3600" smtClean="0">
                <a:solidFill>
                  <a:srgbClr val="FFFF00"/>
                </a:solidFill>
                <a:ea typeface="ＭＳ Ｐゴシック" pitchFamily="34" charset="-128"/>
              </a:rPr>
              <a:t>Access to information</a:t>
            </a:r>
          </a:p>
          <a:p>
            <a:pPr eaLnBrk="1" hangingPunct="1"/>
            <a:r>
              <a:rPr lang="en-US" sz="3600" smtClean="0">
                <a:solidFill>
                  <a:srgbClr val="FFFF00"/>
                </a:solidFill>
                <a:ea typeface="ＭＳ Ｐゴシック" pitchFamily="34" charset="-128"/>
              </a:rPr>
              <a:t>Formal Authority</a:t>
            </a:r>
          </a:p>
          <a:p>
            <a:pPr eaLnBrk="1" hangingPunct="1"/>
            <a:r>
              <a:rPr lang="en-US" sz="3600" smtClean="0">
                <a:solidFill>
                  <a:srgbClr val="FFFF00"/>
                </a:solidFill>
                <a:ea typeface="ＭＳ Ｐゴシック" pitchFamily="34" charset="-128"/>
              </a:rPr>
              <a:t>Skill in dealing with uncertainty</a:t>
            </a:r>
            <a:endParaRPr lang="en-US" smtClean="0">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36195">
                                            <p:txEl>
                                              <p:pRg st="0" end="0"/>
                                            </p:txEl>
                                          </p:spTgt>
                                        </p:tgtEl>
                                        <p:attrNameLst>
                                          <p:attrName>style.visibility</p:attrName>
                                        </p:attrNameLst>
                                      </p:cBhvr>
                                      <p:to>
                                        <p:strVal val="visible"/>
                                      </p:to>
                                    </p:set>
                                    <p:animEffect transition="in" filter="strips(downLeft)">
                                      <p:cBhvr>
                                        <p:cTn id="7" dur="500"/>
                                        <p:tgtEl>
                                          <p:spTgt spid="1361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6195">
                                            <p:txEl>
                                              <p:pRg st="1" end="1"/>
                                            </p:txEl>
                                          </p:spTgt>
                                        </p:tgtEl>
                                        <p:attrNameLst>
                                          <p:attrName>style.visibility</p:attrName>
                                        </p:attrNameLst>
                                      </p:cBhvr>
                                      <p:to>
                                        <p:strVal val="visible"/>
                                      </p:to>
                                    </p:set>
                                    <p:animEffect transition="in" filter="strips(downLeft)">
                                      <p:cBhvr>
                                        <p:cTn id="12" dur="500"/>
                                        <p:tgtEl>
                                          <p:spTgt spid="1361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36195">
                                            <p:txEl>
                                              <p:pRg st="2" end="2"/>
                                            </p:txEl>
                                          </p:spTgt>
                                        </p:tgtEl>
                                        <p:attrNameLst>
                                          <p:attrName>style.visibility</p:attrName>
                                        </p:attrNameLst>
                                      </p:cBhvr>
                                      <p:to>
                                        <p:strVal val="visible"/>
                                      </p:to>
                                    </p:set>
                                    <p:animEffect transition="in" filter="strips(downLeft)">
                                      <p:cBhvr>
                                        <p:cTn id="17" dur="500"/>
                                        <p:tgtEl>
                                          <p:spTgt spid="1361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136195">
                                            <p:txEl>
                                              <p:pRg st="3" end="3"/>
                                            </p:txEl>
                                          </p:spTgt>
                                        </p:tgtEl>
                                        <p:attrNameLst>
                                          <p:attrName>style.visibility</p:attrName>
                                        </p:attrNameLst>
                                      </p:cBhvr>
                                      <p:to>
                                        <p:strVal val="visible"/>
                                      </p:to>
                                    </p:set>
                                    <p:animEffect transition="in" filter="strips(downLeft)">
                                      <p:cBhvr>
                                        <p:cTn id="22" dur="500"/>
                                        <p:tgtEl>
                                          <p:spTgt spid="1361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5"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pPr eaLnBrk="1" fontAlgn="auto" hangingPunct="1">
              <a:spcAft>
                <a:spcPts val="0"/>
              </a:spcAft>
              <a:defRPr/>
            </a:pPr>
            <a:r>
              <a:rPr lang="en-US" smtClean="0">
                <a:solidFill>
                  <a:srgbClr val="99FF33"/>
                </a:solidFill>
                <a:ea typeface="+mj-ea"/>
                <a:cs typeface="+mj-cs"/>
              </a:rPr>
              <a:t>Mintzbergs Political Games</a:t>
            </a:r>
            <a:endParaRPr lang="en-US" smtClean="0">
              <a:solidFill>
                <a:schemeClr val="tx2">
                  <a:satMod val="200000"/>
                </a:schemeClr>
              </a:solidFill>
              <a:ea typeface="+mj-ea"/>
              <a:cs typeface="+mj-cs"/>
            </a:endParaRPr>
          </a:p>
        </p:txBody>
      </p:sp>
      <p:sp>
        <p:nvSpPr>
          <p:cNvPr id="137219" name="Rectangle 3"/>
          <p:cNvSpPr>
            <a:spLocks noGrp="1" noChangeArrowheads="1"/>
          </p:cNvSpPr>
          <p:nvPr>
            <p:ph idx="1"/>
          </p:nvPr>
        </p:nvSpPr>
        <p:spPr/>
        <p:txBody>
          <a:bodyPr/>
          <a:lstStyle/>
          <a:p>
            <a:pPr eaLnBrk="1" hangingPunct="1"/>
            <a:r>
              <a:rPr lang="en-US" smtClean="0">
                <a:solidFill>
                  <a:srgbClr val="FFFF00"/>
                </a:solidFill>
                <a:ea typeface="ＭＳ Ｐゴシック" pitchFamily="34" charset="-128"/>
              </a:rPr>
              <a:t>Games to resist authority</a:t>
            </a:r>
          </a:p>
          <a:p>
            <a:pPr eaLnBrk="1" hangingPunct="1"/>
            <a:r>
              <a:rPr lang="en-US" smtClean="0">
                <a:solidFill>
                  <a:srgbClr val="FFFF00"/>
                </a:solidFill>
                <a:ea typeface="ＭＳ Ｐゴシック" pitchFamily="34" charset="-128"/>
              </a:rPr>
              <a:t>Games to counter the resistance to authority.</a:t>
            </a:r>
          </a:p>
          <a:p>
            <a:pPr eaLnBrk="1" hangingPunct="1"/>
            <a:r>
              <a:rPr lang="en-US" smtClean="0">
                <a:solidFill>
                  <a:srgbClr val="FFFF00"/>
                </a:solidFill>
                <a:ea typeface="ＭＳ Ｐゴシック" pitchFamily="34" charset="-128"/>
              </a:rPr>
              <a:t>Games to build power bases.</a:t>
            </a:r>
          </a:p>
          <a:p>
            <a:pPr eaLnBrk="1" hangingPunct="1"/>
            <a:r>
              <a:rPr lang="en-US" smtClean="0">
                <a:solidFill>
                  <a:srgbClr val="FFFF00"/>
                </a:solidFill>
                <a:ea typeface="ＭＳ Ｐゴシック" pitchFamily="34" charset="-128"/>
              </a:rPr>
              <a:t>Games to defeat rivals</a:t>
            </a:r>
          </a:p>
          <a:p>
            <a:pPr eaLnBrk="1" hangingPunct="1"/>
            <a:r>
              <a:rPr lang="en-US" smtClean="0">
                <a:solidFill>
                  <a:srgbClr val="FFFF00"/>
                </a:solidFill>
                <a:ea typeface="ＭＳ Ｐゴシック" pitchFamily="34" charset="-128"/>
              </a:rPr>
              <a:t>Games to Effect Organizational change</a:t>
            </a:r>
            <a:endParaRPr lang="en-US" smtClean="0">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7219">
                                            <p:txEl>
                                              <p:pRg st="0" end="0"/>
                                            </p:txEl>
                                          </p:spTgt>
                                        </p:tgtEl>
                                        <p:attrNameLst>
                                          <p:attrName>style.visibility</p:attrName>
                                        </p:attrNameLst>
                                      </p:cBhvr>
                                      <p:to>
                                        <p:strVal val="visible"/>
                                      </p:to>
                                    </p:set>
                                    <p:animEffect transition="in" filter="box(in)">
                                      <p:cBhvr>
                                        <p:cTn id="7" dur="500"/>
                                        <p:tgtEl>
                                          <p:spTgt spid="137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37219">
                                            <p:txEl>
                                              <p:pRg st="1" end="1"/>
                                            </p:txEl>
                                          </p:spTgt>
                                        </p:tgtEl>
                                        <p:attrNameLst>
                                          <p:attrName>style.visibility</p:attrName>
                                        </p:attrNameLst>
                                      </p:cBhvr>
                                      <p:to>
                                        <p:strVal val="visible"/>
                                      </p:to>
                                    </p:set>
                                    <p:animEffect transition="in" filter="box(in)">
                                      <p:cBhvr>
                                        <p:cTn id="12" dur="500"/>
                                        <p:tgtEl>
                                          <p:spTgt spid="1372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37219">
                                            <p:txEl>
                                              <p:pRg st="2" end="2"/>
                                            </p:txEl>
                                          </p:spTgt>
                                        </p:tgtEl>
                                        <p:attrNameLst>
                                          <p:attrName>style.visibility</p:attrName>
                                        </p:attrNameLst>
                                      </p:cBhvr>
                                      <p:to>
                                        <p:strVal val="visible"/>
                                      </p:to>
                                    </p:set>
                                    <p:animEffect transition="in" filter="box(in)">
                                      <p:cBhvr>
                                        <p:cTn id="17" dur="500"/>
                                        <p:tgtEl>
                                          <p:spTgt spid="13721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37219">
                                            <p:txEl>
                                              <p:pRg st="3" end="3"/>
                                            </p:txEl>
                                          </p:spTgt>
                                        </p:tgtEl>
                                        <p:attrNameLst>
                                          <p:attrName>style.visibility</p:attrName>
                                        </p:attrNameLst>
                                      </p:cBhvr>
                                      <p:to>
                                        <p:strVal val="visible"/>
                                      </p:to>
                                    </p:set>
                                    <p:animEffect transition="in" filter="box(in)">
                                      <p:cBhvr>
                                        <p:cTn id="22" dur="500"/>
                                        <p:tgtEl>
                                          <p:spTgt spid="13721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37219">
                                            <p:txEl>
                                              <p:pRg st="4" end="4"/>
                                            </p:txEl>
                                          </p:spTgt>
                                        </p:tgtEl>
                                        <p:attrNameLst>
                                          <p:attrName>style.visibility</p:attrName>
                                        </p:attrNameLst>
                                      </p:cBhvr>
                                      <p:to>
                                        <p:strVal val="visible"/>
                                      </p:to>
                                    </p:set>
                                    <p:animEffect transition="in" filter="box(in)">
                                      <p:cBhvr>
                                        <p:cTn id="27" dur="500"/>
                                        <p:tgtEl>
                                          <p:spTgt spid="137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9"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eaLnBrk="1" fontAlgn="auto" hangingPunct="1">
              <a:spcAft>
                <a:spcPts val="0"/>
              </a:spcAft>
              <a:defRPr/>
            </a:pPr>
            <a:r>
              <a:rPr lang="en-US" smtClean="0">
                <a:solidFill>
                  <a:srgbClr val="66FF99"/>
                </a:solidFill>
                <a:ea typeface="+mj-ea"/>
                <a:cs typeface="+mj-cs"/>
              </a:rPr>
              <a:t>Power Strategies and Tactics</a:t>
            </a:r>
            <a:endParaRPr lang="en-US" smtClean="0">
              <a:solidFill>
                <a:schemeClr val="tx2">
                  <a:satMod val="200000"/>
                </a:schemeClr>
              </a:solidFill>
              <a:ea typeface="+mj-ea"/>
              <a:cs typeface="+mj-cs"/>
            </a:endParaRPr>
          </a:p>
        </p:txBody>
      </p:sp>
      <p:sp>
        <p:nvSpPr>
          <p:cNvPr id="50179" name="Rectangle 3"/>
          <p:cNvSpPr>
            <a:spLocks noGrp="1" noChangeArrowheads="1"/>
          </p:cNvSpPr>
          <p:nvPr>
            <p:ph idx="1"/>
          </p:nvPr>
        </p:nvSpPr>
        <p:spPr/>
        <p:txBody>
          <a:bodyPr/>
          <a:lstStyle/>
          <a:p>
            <a:pPr eaLnBrk="1" hangingPunct="1">
              <a:buFont typeface="Monotype Sorts" charset="2"/>
              <a:buNone/>
            </a:pPr>
            <a:r>
              <a:rPr lang="en-US" sz="2800" smtClean="0">
                <a:solidFill>
                  <a:srgbClr val="FFFF00"/>
                </a:solidFill>
                <a:ea typeface="ＭＳ Ｐゴシック" pitchFamily="34" charset="-128"/>
              </a:rPr>
              <a:t>The use of power is to implement decisions.</a:t>
            </a:r>
          </a:p>
          <a:p>
            <a:pPr eaLnBrk="1" hangingPunct="1"/>
            <a:r>
              <a:rPr lang="en-US" sz="2800" smtClean="0">
                <a:solidFill>
                  <a:srgbClr val="FFFF00"/>
                </a:solidFill>
                <a:ea typeface="ＭＳ Ｐゴシック" pitchFamily="34" charset="-128"/>
              </a:rPr>
              <a:t>Power is most effectively used when it is employed unobtrusively as possible.</a:t>
            </a:r>
          </a:p>
          <a:p>
            <a:pPr eaLnBrk="1" hangingPunct="1"/>
            <a:r>
              <a:rPr lang="en-US" sz="2800" smtClean="0">
                <a:solidFill>
                  <a:srgbClr val="FFFF00"/>
                </a:solidFill>
                <a:ea typeface="ＭＳ Ｐゴシック" pitchFamily="34" charset="-128"/>
              </a:rPr>
              <a:t>Effective attempts to influence is in an aura of legitimacy and rational purpose.</a:t>
            </a:r>
          </a:p>
          <a:p>
            <a:pPr eaLnBrk="1" hangingPunct="1"/>
            <a:r>
              <a:rPr lang="en-US" smtClean="0">
                <a:solidFill>
                  <a:srgbClr val="FFFF00"/>
                </a:solidFill>
                <a:ea typeface="ＭＳ Ｐゴシック" pitchFamily="34" charset="-128"/>
              </a:rPr>
              <a:t>Coalition Building</a:t>
            </a:r>
          </a:p>
        </p:txBody>
      </p:sp>
    </p:spTree>
  </p:cSld>
  <p:clrMapOvr>
    <a:masterClrMapping/>
  </p:clrMapOvr>
  <p:transition>
    <p:rand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normAutofit fontScale="90000"/>
          </a:bodyPr>
          <a:lstStyle/>
          <a:p>
            <a:pPr eaLnBrk="1" fontAlgn="auto" hangingPunct="1">
              <a:spcAft>
                <a:spcPts val="0"/>
              </a:spcAft>
              <a:defRPr/>
            </a:pPr>
            <a:r>
              <a:rPr lang="en-US" smtClean="0">
                <a:solidFill>
                  <a:srgbClr val="99FF33"/>
                </a:solidFill>
                <a:ea typeface="+mj-ea"/>
                <a:cs typeface="+mj-cs"/>
              </a:rPr>
              <a:t>Power, Politics, and Organizational Performance</a:t>
            </a:r>
            <a:endParaRPr lang="en-US" smtClean="0">
              <a:solidFill>
                <a:schemeClr val="tx2">
                  <a:satMod val="200000"/>
                </a:schemeClr>
              </a:solidFill>
              <a:ea typeface="+mj-ea"/>
              <a:cs typeface="+mj-cs"/>
            </a:endParaRPr>
          </a:p>
        </p:txBody>
      </p:sp>
      <p:sp>
        <p:nvSpPr>
          <p:cNvPr id="51203" name="Rectangle 3"/>
          <p:cNvSpPr>
            <a:spLocks noGrp="1" noChangeArrowheads="1"/>
          </p:cNvSpPr>
          <p:nvPr>
            <p:ph idx="1"/>
          </p:nvPr>
        </p:nvSpPr>
        <p:spPr/>
        <p:txBody>
          <a:bodyPr/>
          <a:lstStyle/>
          <a:p>
            <a:pPr eaLnBrk="1" hangingPunct="1"/>
            <a:r>
              <a:rPr lang="en-US" smtClean="0">
                <a:solidFill>
                  <a:srgbClr val="FFFF00"/>
                </a:solidFill>
                <a:ea typeface="ＭＳ Ｐゴシック" pitchFamily="34" charset="-128"/>
              </a:rPr>
              <a:t>In an organizations, the use of power is to maintain the importance of a decision has been made.</a:t>
            </a:r>
          </a:p>
          <a:p>
            <a:pPr eaLnBrk="1" hangingPunct="1"/>
            <a:r>
              <a:rPr lang="en-US" smtClean="0">
                <a:solidFill>
                  <a:srgbClr val="FFFF00"/>
                </a:solidFill>
                <a:ea typeface="ＭＳ Ｐゴシック" pitchFamily="34" charset="-128"/>
              </a:rPr>
              <a:t>Such Strategies for reducing the level of influence are available for manager who simply do not feel comfortable for using power.</a:t>
            </a:r>
            <a:endParaRPr lang="en-US" smtClean="0">
              <a:ea typeface="ＭＳ Ｐゴシック" pitchFamily="34" charset="-128"/>
            </a:endParaRPr>
          </a:p>
        </p:txBody>
      </p:sp>
    </p:spTree>
  </p:cSld>
  <p:clrMapOvr>
    <a:masterClrMapping/>
  </p:clrMapOvr>
  <p:transition>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990600" y="304800"/>
            <a:ext cx="7391400" cy="1143000"/>
          </a:xfrm>
          <a:prstGeom prst="rect">
            <a:avLst/>
          </a:prstGeom>
          <a:solidFill>
            <a:srgbClr val="FFFFFF"/>
          </a:solidFill>
          <a:ln w="9525">
            <a:solidFill>
              <a:srgbClr val="000000"/>
            </a:solidFill>
            <a:miter lim="800000"/>
            <a:headEnd/>
            <a:tailEnd/>
          </a:ln>
        </p:spPr>
        <p:txBody>
          <a:bodyPr/>
          <a:lstStyle/>
          <a:p>
            <a:pPr algn="ctr">
              <a:spcAft>
                <a:spcPts val="1000"/>
              </a:spcAft>
            </a:pPr>
            <a:r>
              <a:rPr lang="id-ID" sz="1800" b="1" dirty="0">
                <a:solidFill>
                  <a:schemeClr val="bg1"/>
                </a:solidFill>
                <a:latin typeface="Calibri" pitchFamily="34" charset="0"/>
              </a:rPr>
              <a:t>Organisasi dan Manajer </a:t>
            </a:r>
          </a:p>
          <a:p>
            <a:pPr algn="ctr">
              <a:spcAft>
                <a:spcPts val="1000"/>
              </a:spcAft>
            </a:pPr>
            <a:r>
              <a:rPr lang="id-ID" sz="1800" b="1" dirty="0">
                <a:solidFill>
                  <a:schemeClr val="bg1"/>
                </a:solidFill>
                <a:latin typeface="Calibri" pitchFamily="34" charset="0"/>
              </a:rPr>
              <a:t>-Teori Organisasi dan Manajemen Pelayanan </a:t>
            </a:r>
            <a:r>
              <a:rPr lang="id-ID" sz="1800" b="1" dirty="0" smtClean="0">
                <a:solidFill>
                  <a:schemeClr val="bg1"/>
                </a:solidFill>
                <a:latin typeface="Calibri" pitchFamily="34" charset="0"/>
              </a:rPr>
              <a:t>Kesehatan</a:t>
            </a:r>
            <a:endParaRPr lang="id-ID" sz="1800" b="1" dirty="0">
              <a:solidFill>
                <a:schemeClr val="bg1"/>
              </a:solidFill>
              <a:latin typeface="Calibri" pitchFamily="34" charset="0"/>
            </a:endParaRPr>
          </a:p>
          <a:p>
            <a:pPr algn="ctr">
              <a:buFont typeface="Times New Roman" pitchFamily="18" charset="0"/>
              <a:buChar char="-"/>
            </a:pPr>
            <a:r>
              <a:rPr lang="id-ID" sz="1800" b="1" dirty="0">
                <a:solidFill>
                  <a:schemeClr val="bg1"/>
                </a:solidFill>
                <a:latin typeface="Calibri" pitchFamily="34" charset="0"/>
              </a:rPr>
              <a:t>Peran </a:t>
            </a:r>
            <a:r>
              <a:rPr lang="id-ID" sz="1800" b="1" dirty="0" smtClean="0">
                <a:solidFill>
                  <a:schemeClr val="bg1"/>
                </a:solidFill>
                <a:latin typeface="Calibri" pitchFamily="34" charset="0"/>
              </a:rPr>
              <a:t>Manajer</a:t>
            </a:r>
            <a:endParaRPr lang="id-ID" sz="1800" b="1" dirty="0">
              <a:solidFill>
                <a:schemeClr val="bg1"/>
              </a:solidFill>
              <a:latin typeface="Calibri" pitchFamily="34" charset="0"/>
            </a:endParaRPr>
          </a:p>
          <a:p>
            <a:endParaRPr lang="id-ID" sz="4000" dirty="0">
              <a:solidFill>
                <a:schemeClr val="bg1"/>
              </a:solidFill>
            </a:endParaRPr>
          </a:p>
        </p:txBody>
      </p:sp>
      <p:sp>
        <p:nvSpPr>
          <p:cNvPr id="12291" name="Rectangle 3"/>
          <p:cNvSpPr>
            <a:spLocks noChangeArrowheads="1"/>
          </p:cNvSpPr>
          <p:nvPr/>
        </p:nvSpPr>
        <p:spPr bwMode="auto">
          <a:xfrm>
            <a:off x="533400" y="1981200"/>
            <a:ext cx="1600200" cy="1060450"/>
          </a:xfrm>
          <a:prstGeom prst="rect">
            <a:avLst/>
          </a:prstGeom>
          <a:solidFill>
            <a:srgbClr val="FFFFFF"/>
          </a:solidFill>
          <a:ln w="9525">
            <a:solidFill>
              <a:srgbClr val="000000"/>
            </a:solidFill>
            <a:miter lim="800000"/>
            <a:headEnd/>
            <a:tailEnd/>
          </a:ln>
        </p:spPr>
        <p:txBody>
          <a:bodyPr/>
          <a:lstStyle/>
          <a:p>
            <a:pPr algn="ctr">
              <a:spcAft>
                <a:spcPts val="1000"/>
              </a:spcAft>
            </a:pPr>
            <a:r>
              <a:rPr lang="id-ID" sz="1600" b="1">
                <a:solidFill>
                  <a:schemeClr val="bg1"/>
                </a:solidFill>
                <a:latin typeface="Calibri" pitchFamily="34" charset="0"/>
              </a:rPr>
              <a:t>Memotivasi dan Memimpin Orang serta Kelompok</a:t>
            </a:r>
          </a:p>
          <a:p>
            <a:pPr algn="ctr"/>
            <a:endParaRPr lang="id-ID" sz="4800" b="1">
              <a:solidFill>
                <a:schemeClr val="bg1"/>
              </a:solidFill>
            </a:endParaRPr>
          </a:p>
        </p:txBody>
      </p:sp>
      <p:sp>
        <p:nvSpPr>
          <p:cNvPr id="12292" name="Rectangle 4"/>
          <p:cNvSpPr>
            <a:spLocks noChangeArrowheads="1"/>
          </p:cNvSpPr>
          <p:nvPr/>
        </p:nvSpPr>
        <p:spPr bwMode="auto">
          <a:xfrm>
            <a:off x="2590800" y="1981200"/>
            <a:ext cx="1600200" cy="1060450"/>
          </a:xfrm>
          <a:prstGeom prst="rect">
            <a:avLst/>
          </a:prstGeom>
          <a:solidFill>
            <a:srgbClr val="FFFF00"/>
          </a:solidFill>
          <a:ln w="9525">
            <a:solidFill>
              <a:srgbClr val="000000"/>
            </a:solidFill>
            <a:miter lim="800000"/>
            <a:headEnd/>
            <a:tailEnd/>
          </a:ln>
        </p:spPr>
        <p:txBody>
          <a:bodyPr/>
          <a:lstStyle/>
          <a:p>
            <a:pPr>
              <a:spcAft>
                <a:spcPts val="1000"/>
              </a:spcAft>
            </a:pPr>
            <a:r>
              <a:rPr lang="id-ID" sz="2000" b="1">
                <a:solidFill>
                  <a:schemeClr val="bg1"/>
                </a:solidFill>
                <a:latin typeface="Calibri" pitchFamily="34" charset="0"/>
              </a:rPr>
              <a:t>Menjalankan Sistem Teknis</a:t>
            </a:r>
          </a:p>
          <a:p>
            <a:endParaRPr lang="id-ID" sz="6000" b="1">
              <a:solidFill>
                <a:schemeClr val="bg1"/>
              </a:solidFill>
            </a:endParaRPr>
          </a:p>
        </p:txBody>
      </p:sp>
      <p:sp>
        <p:nvSpPr>
          <p:cNvPr id="12293" name="Rectangle 5"/>
          <p:cNvSpPr>
            <a:spLocks noChangeArrowheads="1"/>
          </p:cNvSpPr>
          <p:nvPr/>
        </p:nvSpPr>
        <p:spPr bwMode="auto">
          <a:xfrm>
            <a:off x="4495800" y="1981200"/>
            <a:ext cx="1676400" cy="990600"/>
          </a:xfrm>
          <a:prstGeom prst="rect">
            <a:avLst/>
          </a:prstGeom>
          <a:solidFill>
            <a:srgbClr val="FFFFFF"/>
          </a:solidFill>
          <a:ln w="9525">
            <a:solidFill>
              <a:srgbClr val="000000"/>
            </a:solidFill>
            <a:miter lim="800000"/>
            <a:headEnd/>
            <a:tailEnd/>
          </a:ln>
        </p:spPr>
        <p:txBody>
          <a:bodyPr/>
          <a:lstStyle/>
          <a:p>
            <a:pPr algn="ctr">
              <a:spcAft>
                <a:spcPts val="1000"/>
              </a:spcAft>
            </a:pPr>
            <a:r>
              <a:rPr lang="id-ID" sz="2000" b="1">
                <a:solidFill>
                  <a:schemeClr val="bg1"/>
                </a:solidFill>
                <a:latin typeface="Calibri" pitchFamily="34" charset="0"/>
              </a:rPr>
              <a:t>Memperbarui Organisasi</a:t>
            </a:r>
          </a:p>
          <a:p>
            <a:pPr algn="ctr"/>
            <a:endParaRPr lang="id-ID" sz="6000" b="1">
              <a:solidFill>
                <a:schemeClr val="bg1"/>
              </a:solidFill>
            </a:endParaRPr>
          </a:p>
        </p:txBody>
      </p:sp>
      <p:sp>
        <p:nvSpPr>
          <p:cNvPr id="12294" name="Rectangle 6"/>
          <p:cNvSpPr>
            <a:spLocks noChangeArrowheads="1"/>
          </p:cNvSpPr>
          <p:nvPr/>
        </p:nvSpPr>
        <p:spPr bwMode="auto">
          <a:xfrm>
            <a:off x="6553200" y="1981200"/>
            <a:ext cx="1828800" cy="990600"/>
          </a:xfrm>
          <a:prstGeom prst="rect">
            <a:avLst/>
          </a:prstGeom>
          <a:solidFill>
            <a:srgbClr val="FFFFFF"/>
          </a:solidFill>
          <a:ln w="9525">
            <a:solidFill>
              <a:srgbClr val="000000"/>
            </a:solidFill>
            <a:miter lim="800000"/>
            <a:headEnd/>
            <a:tailEnd/>
          </a:ln>
        </p:spPr>
        <p:txBody>
          <a:bodyPr/>
          <a:lstStyle/>
          <a:p>
            <a:pPr algn="ctr">
              <a:spcAft>
                <a:spcPts val="1000"/>
              </a:spcAft>
            </a:pPr>
            <a:r>
              <a:rPr lang="id-ID" sz="2000" b="1">
                <a:solidFill>
                  <a:schemeClr val="bg1"/>
                </a:solidFill>
                <a:latin typeface="Calibri" pitchFamily="34" charset="0"/>
              </a:rPr>
              <a:t>Merencanakan Masa Depan</a:t>
            </a:r>
          </a:p>
          <a:p>
            <a:pPr algn="ctr"/>
            <a:endParaRPr lang="id-ID" sz="6000" b="1">
              <a:solidFill>
                <a:schemeClr val="bg1"/>
              </a:solidFill>
            </a:endParaRPr>
          </a:p>
        </p:txBody>
      </p:sp>
      <p:sp>
        <p:nvSpPr>
          <p:cNvPr id="12295" name="Rectangle 7"/>
          <p:cNvSpPr>
            <a:spLocks noChangeArrowheads="1"/>
          </p:cNvSpPr>
          <p:nvPr/>
        </p:nvSpPr>
        <p:spPr bwMode="auto">
          <a:xfrm>
            <a:off x="381000" y="3124200"/>
            <a:ext cx="1828800" cy="3733800"/>
          </a:xfrm>
          <a:prstGeom prst="rect">
            <a:avLst/>
          </a:prstGeom>
          <a:solidFill>
            <a:srgbClr val="FFFFFF"/>
          </a:solidFill>
          <a:ln w="9525">
            <a:solidFill>
              <a:srgbClr val="000000"/>
            </a:solidFill>
            <a:miter lim="800000"/>
            <a:headEnd/>
            <a:tailEnd/>
          </a:ln>
        </p:spPr>
        <p:txBody>
          <a:bodyPr/>
          <a:lstStyle/>
          <a:p>
            <a:pPr>
              <a:spcAft>
                <a:spcPts val="1000"/>
              </a:spcAft>
            </a:pPr>
            <a:r>
              <a:rPr lang="id-ID" sz="1200" b="1">
                <a:solidFill>
                  <a:schemeClr val="bg1"/>
                </a:solidFill>
                <a:latin typeface="Calibri" pitchFamily="34" charset="0"/>
              </a:rPr>
              <a:t>Memenuhi Kebutuhan dan Nilai-nilai Individu</a:t>
            </a:r>
          </a:p>
          <a:p>
            <a:pPr lvl="1">
              <a:buFont typeface="Times New Roman" pitchFamily="18" charset="0"/>
              <a:buChar char="-"/>
            </a:pPr>
            <a:r>
              <a:rPr lang="id-ID" sz="1200" b="1">
                <a:solidFill>
                  <a:schemeClr val="bg1"/>
                </a:solidFill>
                <a:latin typeface="Calibri" pitchFamily="34" charset="0"/>
              </a:rPr>
              <a:t>Memotivasi Orang Lain (Bab 3)</a:t>
            </a:r>
          </a:p>
          <a:p>
            <a:pPr>
              <a:spcAft>
                <a:spcPts val="1000"/>
              </a:spcAft>
            </a:pPr>
            <a:r>
              <a:rPr lang="id-ID" sz="1200" b="1">
                <a:solidFill>
                  <a:schemeClr val="bg1"/>
                </a:solidFill>
                <a:latin typeface="Calibri" pitchFamily="34" charset="0"/>
              </a:rPr>
              <a:t>Memberi Arah</a:t>
            </a:r>
          </a:p>
          <a:p>
            <a:pPr lvl="1">
              <a:buFont typeface="Times New Roman" pitchFamily="18" charset="0"/>
              <a:buChar char="-"/>
            </a:pPr>
            <a:r>
              <a:rPr lang="id-ID" sz="1200" b="1">
                <a:solidFill>
                  <a:schemeClr val="bg1"/>
                </a:solidFill>
                <a:latin typeface="Calibri" pitchFamily="34" charset="0"/>
              </a:rPr>
              <a:t>Kepemimpinan: Sebuah kerangka kerja bagi pemikiran dan tindakan</a:t>
            </a:r>
            <a:endParaRPr lang="id-ID" sz="1200" b="1">
              <a:solidFill>
                <a:schemeClr val="bg1"/>
              </a:solidFill>
            </a:endParaRPr>
          </a:p>
          <a:p>
            <a:pPr>
              <a:spcAft>
                <a:spcPts val="1000"/>
              </a:spcAft>
            </a:pPr>
            <a:r>
              <a:rPr lang="id-ID" sz="1200" b="1">
                <a:solidFill>
                  <a:schemeClr val="bg1"/>
                </a:solidFill>
                <a:latin typeface="Calibri" pitchFamily="34" charset="0"/>
              </a:rPr>
              <a:t>Mendorong Kerjasama</a:t>
            </a:r>
          </a:p>
          <a:p>
            <a:pPr lvl="1">
              <a:buFont typeface="Times New Roman" pitchFamily="18" charset="0"/>
              <a:buChar char="-"/>
            </a:pPr>
            <a:r>
              <a:rPr lang="id-ID" sz="1200" b="1">
                <a:solidFill>
                  <a:schemeClr val="bg1"/>
                </a:solidFill>
                <a:latin typeface="Calibri" pitchFamily="34" charset="0"/>
              </a:rPr>
              <a:t>Manajemen Konflik dan Negoisasi (Bab 5)</a:t>
            </a:r>
          </a:p>
          <a:p>
            <a:endParaRPr lang="id-ID" sz="4400" b="1">
              <a:solidFill>
                <a:schemeClr val="bg1"/>
              </a:solidFill>
            </a:endParaRPr>
          </a:p>
        </p:txBody>
      </p:sp>
      <p:sp>
        <p:nvSpPr>
          <p:cNvPr id="12296" name="Rectangle 8"/>
          <p:cNvSpPr>
            <a:spLocks noChangeArrowheads="1"/>
          </p:cNvSpPr>
          <p:nvPr/>
        </p:nvSpPr>
        <p:spPr bwMode="auto">
          <a:xfrm>
            <a:off x="2286000" y="3124200"/>
            <a:ext cx="2057400" cy="3733800"/>
          </a:xfrm>
          <a:prstGeom prst="rect">
            <a:avLst/>
          </a:prstGeom>
          <a:solidFill>
            <a:srgbClr val="FFFF00"/>
          </a:solidFill>
          <a:ln w="9525">
            <a:solidFill>
              <a:srgbClr val="000000"/>
            </a:solidFill>
            <a:miter lim="800000"/>
            <a:headEnd/>
            <a:tailEnd/>
          </a:ln>
        </p:spPr>
        <p:txBody>
          <a:bodyPr/>
          <a:lstStyle/>
          <a:p>
            <a:pPr>
              <a:spcAft>
                <a:spcPts val="1000"/>
              </a:spcAft>
            </a:pPr>
            <a:r>
              <a:rPr lang="id-ID" sz="1200" b="1">
                <a:solidFill>
                  <a:schemeClr val="bg1"/>
                </a:solidFill>
                <a:latin typeface="Calibri" pitchFamily="34" charset="0"/>
              </a:rPr>
              <a:t>Menentukan Kelompok Kerja dan Desain yang Tepat</a:t>
            </a:r>
          </a:p>
          <a:p>
            <a:pPr lvl="1">
              <a:buFont typeface="Times New Roman" pitchFamily="18" charset="0"/>
              <a:buChar char="-"/>
            </a:pPr>
            <a:r>
              <a:rPr lang="id-ID" sz="1200" b="1">
                <a:solidFill>
                  <a:schemeClr val="bg1"/>
                </a:solidFill>
                <a:latin typeface="Calibri" pitchFamily="34" charset="0"/>
              </a:rPr>
              <a:t>Kelompok dan tim dalam organisasi Pelayanan Kesehatan (Bab 6)</a:t>
            </a:r>
          </a:p>
          <a:p>
            <a:pPr>
              <a:buFont typeface="Times New Roman" pitchFamily="18" charset="0"/>
              <a:buChar char="-"/>
            </a:pPr>
            <a:r>
              <a:rPr lang="id-ID" sz="1200" b="1">
                <a:solidFill>
                  <a:schemeClr val="bg1"/>
                </a:solidFill>
                <a:latin typeface="Calibri" pitchFamily="34" charset="0"/>
              </a:rPr>
              <a:t>Desain Kerja (Bab 7)</a:t>
            </a:r>
          </a:p>
          <a:p>
            <a:pPr>
              <a:spcAft>
                <a:spcPts val="1000"/>
              </a:spcAft>
            </a:pPr>
            <a:r>
              <a:rPr lang="id-ID" sz="1200" b="1">
                <a:solidFill>
                  <a:schemeClr val="bg1"/>
                </a:solidFill>
                <a:latin typeface="Calibri" pitchFamily="34" charset="0"/>
              </a:rPr>
              <a:t>Menetapkan Mekasnisme Komunikasi dan Koordinasi</a:t>
            </a:r>
          </a:p>
          <a:p>
            <a:pPr lvl="1">
              <a:buFont typeface="Times New Roman" pitchFamily="18" charset="0"/>
              <a:buChar char="-"/>
            </a:pPr>
            <a:r>
              <a:rPr lang="id-ID" sz="1200" b="1">
                <a:solidFill>
                  <a:schemeClr val="bg1"/>
                </a:solidFill>
                <a:latin typeface="Calibri" pitchFamily="34" charset="0"/>
              </a:rPr>
              <a:t>Koordinasi dan Komunikasi (Bab 8)</a:t>
            </a:r>
          </a:p>
          <a:p>
            <a:pPr>
              <a:spcAft>
                <a:spcPts val="1000"/>
              </a:spcAft>
            </a:pPr>
            <a:r>
              <a:rPr lang="id-ID" sz="1200" b="1">
                <a:solidFill>
                  <a:schemeClr val="bg1"/>
                </a:solidFill>
                <a:latin typeface="Calibri" pitchFamily="34" charset="0"/>
              </a:rPr>
              <a:t>Menggunakan Pengaruh</a:t>
            </a:r>
          </a:p>
          <a:p>
            <a:pPr lvl="1">
              <a:buFont typeface="Times New Roman" pitchFamily="18" charset="0"/>
              <a:buChar char="-"/>
            </a:pPr>
            <a:r>
              <a:rPr lang="id-ID" sz="1200" b="1">
                <a:solidFill>
                  <a:schemeClr val="bg1"/>
                </a:solidFill>
                <a:latin typeface="Calibri" pitchFamily="34" charset="0"/>
              </a:rPr>
              <a:t>Kekuatan dan Politik dalam Organisasi Pelayanan Kesehatan (Bab 9)</a:t>
            </a:r>
          </a:p>
          <a:p>
            <a:endParaRPr lang="id-ID" sz="4400" b="1">
              <a:solidFill>
                <a:schemeClr val="bg1"/>
              </a:solidFill>
            </a:endParaRPr>
          </a:p>
        </p:txBody>
      </p:sp>
      <p:sp>
        <p:nvSpPr>
          <p:cNvPr id="165897" name="Rectangle 9"/>
          <p:cNvSpPr>
            <a:spLocks noChangeArrowheads="1"/>
          </p:cNvSpPr>
          <p:nvPr/>
        </p:nvSpPr>
        <p:spPr bwMode="auto">
          <a:xfrm>
            <a:off x="4495800" y="3124200"/>
            <a:ext cx="1981200" cy="3733800"/>
          </a:xfrm>
          <a:prstGeom prst="rect">
            <a:avLst/>
          </a:prstGeom>
          <a:solidFill>
            <a:srgbClr val="FFFFFF"/>
          </a:solidFill>
          <a:ln w="9525">
            <a:solidFill>
              <a:srgbClr val="000000"/>
            </a:solidFill>
            <a:miter lim="800000"/>
            <a:headEnd/>
            <a:tailEnd/>
          </a:ln>
        </p:spPr>
        <p:txBody>
          <a:bodyPr/>
          <a:lstStyle/>
          <a:p>
            <a:pPr>
              <a:spcAft>
                <a:spcPts val="1000"/>
              </a:spcAft>
              <a:defRPr/>
            </a:pPr>
            <a:r>
              <a:rPr lang="id-ID" sz="1050" b="1" dirty="0">
                <a:solidFill>
                  <a:schemeClr val="bg1"/>
                </a:solidFill>
                <a:latin typeface="Calibri" pitchFamily="34" charset="0"/>
                <a:ea typeface="+mn-ea"/>
              </a:rPr>
              <a:t>Menentukan Desain Organisasi yang Tepat</a:t>
            </a:r>
          </a:p>
          <a:p>
            <a:pPr lvl="1">
              <a:buFont typeface="Times New Roman" pitchFamily="18" charset="0"/>
              <a:buChar char="-"/>
              <a:defRPr/>
            </a:pPr>
            <a:r>
              <a:rPr lang="id-ID" sz="1050" b="1" dirty="0">
                <a:solidFill>
                  <a:schemeClr val="bg1"/>
                </a:solidFill>
                <a:latin typeface="Calibri" pitchFamily="34" charset="0"/>
                <a:ea typeface="+mn-ea"/>
              </a:rPr>
              <a:t>Desain organisasi (bab 10)</a:t>
            </a:r>
          </a:p>
          <a:p>
            <a:pPr>
              <a:spcAft>
                <a:spcPts val="1000"/>
              </a:spcAft>
              <a:defRPr/>
            </a:pPr>
            <a:r>
              <a:rPr lang="id-ID" sz="1050" b="1" dirty="0">
                <a:solidFill>
                  <a:schemeClr val="bg1"/>
                </a:solidFill>
                <a:latin typeface="Calibri" pitchFamily="34" charset="0"/>
                <a:ea typeface="+mn-ea"/>
              </a:rPr>
              <a:t>Mendapatkan Sumber Daya dan Mengelola Lingkungan</a:t>
            </a:r>
          </a:p>
          <a:p>
            <a:pPr lvl="1">
              <a:buFont typeface="Times New Roman" pitchFamily="18" charset="0"/>
              <a:buChar char="-"/>
              <a:defRPr/>
            </a:pPr>
            <a:r>
              <a:rPr lang="id-ID" sz="1050" b="1" dirty="0">
                <a:solidFill>
                  <a:schemeClr val="bg1"/>
                </a:solidFill>
                <a:latin typeface="Calibri" pitchFamily="34" charset="0"/>
                <a:ea typeface="+mn-ea"/>
              </a:rPr>
              <a:t>Mengelola Aliansi Strategis (Bab 11)</a:t>
            </a:r>
          </a:p>
          <a:p>
            <a:pPr>
              <a:spcAft>
                <a:spcPts val="1000"/>
              </a:spcAft>
              <a:defRPr/>
            </a:pPr>
            <a:r>
              <a:rPr lang="id-ID" sz="1050" b="1" dirty="0">
                <a:solidFill>
                  <a:schemeClr val="bg1"/>
                </a:solidFill>
                <a:latin typeface="Calibri" pitchFamily="34" charset="0"/>
                <a:ea typeface="+mn-ea"/>
              </a:rPr>
              <a:t>Mengelola Perubahan dan Inovasi</a:t>
            </a:r>
          </a:p>
          <a:p>
            <a:pPr lvl="1">
              <a:buFont typeface="Times New Roman" pitchFamily="18" charset="0"/>
              <a:buChar char="-"/>
              <a:defRPr/>
            </a:pPr>
            <a:r>
              <a:rPr lang="id-ID" sz="1050" b="1" dirty="0">
                <a:solidFill>
                  <a:schemeClr val="bg1"/>
                </a:solidFill>
                <a:latin typeface="Calibri" pitchFamily="34" charset="0"/>
                <a:ea typeface="+mn-ea"/>
              </a:rPr>
              <a:t>Inovasi, Perubahan dan Pembelajaran organisasi (Bab 12)</a:t>
            </a:r>
          </a:p>
          <a:p>
            <a:pPr>
              <a:spcAft>
                <a:spcPts val="1000"/>
              </a:spcAft>
              <a:defRPr/>
            </a:pPr>
            <a:r>
              <a:rPr lang="id-ID" sz="1050" b="1" dirty="0">
                <a:solidFill>
                  <a:schemeClr val="bg1"/>
                </a:solidFill>
                <a:latin typeface="Calibri" pitchFamily="34" charset="0"/>
                <a:ea typeface="+mn-ea"/>
              </a:rPr>
              <a:t>Mencapai Sasaran</a:t>
            </a:r>
          </a:p>
          <a:p>
            <a:pPr lvl="1">
              <a:buFont typeface="Times New Roman" pitchFamily="18" charset="0"/>
              <a:buChar char="-"/>
              <a:defRPr/>
            </a:pPr>
            <a:r>
              <a:rPr lang="id-ID" sz="1050" b="1" dirty="0">
                <a:solidFill>
                  <a:schemeClr val="bg1"/>
                </a:solidFill>
                <a:latin typeface="Calibri" pitchFamily="34" charset="0"/>
                <a:ea typeface="+mn-ea"/>
              </a:rPr>
              <a:t>Kinerja organisasi: Pengelolaan demi Efisiensi dan Efektifitas (Bab 13)</a:t>
            </a:r>
          </a:p>
          <a:p>
            <a:pPr>
              <a:defRPr/>
            </a:pPr>
            <a:endParaRPr lang="id-ID" sz="3600" b="1" dirty="0">
              <a:solidFill>
                <a:schemeClr val="bg1"/>
              </a:solidFill>
              <a:ea typeface="+mn-ea"/>
            </a:endParaRPr>
          </a:p>
        </p:txBody>
      </p:sp>
      <p:sp>
        <p:nvSpPr>
          <p:cNvPr id="12298" name="Rectangle 10"/>
          <p:cNvSpPr>
            <a:spLocks noChangeArrowheads="1"/>
          </p:cNvSpPr>
          <p:nvPr/>
        </p:nvSpPr>
        <p:spPr bwMode="auto">
          <a:xfrm>
            <a:off x="6629400" y="3124200"/>
            <a:ext cx="1981200" cy="3733800"/>
          </a:xfrm>
          <a:prstGeom prst="rect">
            <a:avLst/>
          </a:prstGeom>
          <a:solidFill>
            <a:srgbClr val="FFFFFF"/>
          </a:solidFill>
          <a:ln w="9525">
            <a:solidFill>
              <a:srgbClr val="000000"/>
            </a:solidFill>
            <a:miter lim="800000"/>
            <a:headEnd/>
            <a:tailEnd/>
          </a:ln>
        </p:spPr>
        <p:txBody>
          <a:bodyPr/>
          <a:lstStyle/>
          <a:p>
            <a:pPr>
              <a:spcAft>
                <a:spcPts val="1000"/>
              </a:spcAft>
            </a:pPr>
            <a:r>
              <a:rPr lang="id-ID" sz="1400" b="1">
                <a:solidFill>
                  <a:schemeClr val="bg1"/>
                </a:solidFill>
                <a:latin typeface="Calibri" pitchFamily="34" charset="0"/>
              </a:rPr>
              <a:t>Mengelola secara Strategis</a:t>
            </a:r>
          </a:p>
          <a:p>
            <a:pPr lvl="1">
              <a:buFont typeface="Times New Roman" pitchFamily="18" charset="0"/>
              <a:buChar char="-"/>
            </a:pPr>
            <a:r>
              <a:rPr lang="id-ID" sz="1400" b="1">
                <a:solidFill>
                  <a:schemeClr val="bg1"/>
                </a:solidFill>
                <a:latin typeface="Calibri" pitchFamily="34" charset="0"/>
              </a:rPr>
              <a:t>Penyusunan Strategi dalam Organisasi Perawatan Kesehatan (Bab 14)</a:t>
            </a:r>
          </a:p>
          <a:p>
            <a:pPr>
              <a:spcAft>
                <a:spcPts val="1000"/>
              </a:spcAft>
            </a:pPr>
            <a:r>
              <a:rPr lang="id-ID" sz="1400" b="1">
                <a:solidFill>
                  <a:schemeClr val="bg1"/>
                </a:solidFill>
                <a:latin typeface="Calibri" pitchFamily="34" charset="0"/>
              </a:rPr>
              <a:t>Mengantisipasi Masa Depan</a:t>
            </a:r>
          </a:p>
          <a:p>
            <a:pPr lvl="1">
              <a:buFont typeface="Times New Roman" pitchFamily="18" charset="0"/>
              <a:buChar char="-"/>
            </a:pPr>
            <a:r>
              <a:rPr lang="id-ID" sz="1400" b="1">
                <a:solidFill>
                  <a:schemeClr val="bg1"/>
                </a:solidFill>
                <a:latin typeface="Calibri" pitchFamily="34" charset="0"/>
              </a:rPr>
              <a:t>Menciptakan dan Mengelola Masa Depan (Bab 15)</a:t>
            </a:r>
          </a:p>
          <a:p>
            <a:endParaRPr lang="id-ID" sz="4800" b="1">
              <a:solidFill>
                <a:schemeClr val="bg1"/>
              </a:solidFill>
            </a:endParaRPr>
          </a:p>
        </p:txBody>
      </p:sp>
      <p:cxnSp>
        <p:nvCxnSpPr>
          <p:cNvPr id="14" name="Straight Connector 13"/>
          <p:cNvCxnSpPr/>
          <p:nvPr/>
        </p:nvCxnSpPr>
        <p:spPr>
          <a:xfrm rot="5400000">
            <a:off x="1371601" y="1676400"/>
            <a:ext cx="609600" cy="317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047207" y="1751806"/>
            <a:ext cx="609600" cy="158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028407" y="1751806"/>
            <a:ext cx="609600" cy="158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7085807" y="1751806"/>
            <a:ext cx="609600" cy="1587"/>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transition>
    <p:random/>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609600" y="4343400"/>
            <a:ext cx="7772400" cy="1143000"/>
          </a:xfrm>
        </p:spPr>
        <p:txBody>
          <a:bodyPr/>
          <a:lstStyle/>
          <a:p>
            <a:pPr eaLnBrk="1" fontAlgn="auto" hangingPunct="1">
              <a:spcAft>
                <a:spcPts val="0"/>
              </a:spcAft>
              <a:defRPr/>
            </a:pPr>
            <a:r>
              <a:rPr lang="en-US" smtClean="0">
                <a:solidFill>
                  <a:srgbClr val="00FF00"/>
                </a:solidFill>
                <a:ea typeface="+mj-ea"/>
                <a:cs typeface="+mj-cs"/>
              </a:rPr>
              <a:t>Managing Groups and Teams</a:t>
            </a:r>
            <a:endParaRPr lang="en-US" smtClean="0">
              <a:solidFill>
                <a:schemeClr val="tx2">
                  <a:satMod val="200000"/>
                </a:schemeClr>
              </a:solidFill>
              <a:ea typeface="+mj-ea"/>
              <a:cs typeface="+mj-cs"/>
            </a:endParaRPr>
          </a:p>
        </p:txBody>
      </p:sp>
      <p:sp>
        <p:nvSpPr>
          <p:cNvPr id="91139" name="WordArt 3"/>
          <p:cNvSpPr>
            <a:spLocks noChangeArrowheads="1" noChangeShapeType="1" noTextEdit="1"/>
          </p:cNvSpPr>
          <p:nvPr/>
        </p:nvSpPr>
        <p:spPr bwMode="auto">
          <a:xfrm>
            <a:off x="2895600" y="228600"/>
            <a:ext cx="3497263" cy="2774950"/>
          </a:xfrm>
          <a:prstGeom prst="rect">
            <a:avLst/>
          </a:prstGeom>
        </p:spPr>
        <p:txBody>
          <a:bodyPr wrap="none" fromWordArt="1">
            <a:prstTxWarp prst="textSlantUp">
              <a:avLst>
                <a:gd name="adj" fmla="val 45481"/>
              </a:avLst>
            </a:prstTxWarp>
          </a:bodyPr>
          <a:lstStyle/>
          <a:p>
            <a:pPr algn="ctr"/>
            <a:r>
              <a:rPr lang="id-ID"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4997"/>
                    </a:srgbClr>
                  </a:outerShdw>
                </a:effectLst>
                <a:latin typeface="Impact"/>
              </a:rPr>
              <a:t>Chapter 6</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91139"/>
                                        </p:tgtEl>
                                        <p:attrNameLst>
                                          <p:attrName>style.visibility</p:attrName>
                                        </p:attrNameLst>
                                      </p:cBhvr>
                                      <p:to>
                                        <p:strVal val="visible"/>
                                      </p:to>
                                    </p:set>
                                    <p:anim calcmode="lin" valueType="num">
                                      <p:cBhvr>
                                        <p:cTn id="7" dur="1000" fill="hold"/>
                                        <p:tgtEl>
                                          <p:spTgt spid="91139"/>
                                        </p:tgtEl>
                                        <p:attrNameLst>
                                          <p:attrName>ppt_w</p:attrName>
                                        </p:attrNameLst>
                                      </p:cBhvr>
                                      <p:tavLst>
                                        <p:tav tm="0">
                                          <p:val>
                                            <p:fltVal val="0"/>
                                          </p:val>
                                        </p:tav>
                                        <p:tav tm="100000">
                                          <p:val>
                                            <p:strVal val="#ppt_w"/>
                                          </p:val>
                                        </p:tav>
                                      </p:tavLst>
                                    </p:anim>
                                    <p:anim calcmode="lin" valueType="num">
                                      <p:cBhvr>
                                        <p:cTn id="8" dur="1000" fill="hold"/>
                                        <p:tgtEl>
                                          <p:spTgt spid="91139"/>
                                        </p:tgtEl>
                                        <p:attrNameLst>
                                          <p:attrName>ppt_h</p:attrName>
                                        </p:attrNameLst>
                                      </p:cBhvr>
                                      <p:tavLst>
                                        <p:tav tm="0">
                                          <p:val>
                                            <p:fltVal val="0"/>
                                          </p:val>
                                        </p:tav>
                                        <p:tav tm="100000">
                                          <p:val>
                                            <p:strVal val="#ppt_h"/>
                                          </p:val>
                                        </p:tav>
                                      </p:tavLst>
                                    </p:anim>
                                    <p:anim calcmode="lin" valueType="num">
                                      <p:cBhvr>
                                        <p:cTn id="9" dur="1000" fill="hold"/>
                                        <p:tgtEl>
                                          <p:spTgt spid="9113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113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91138"/>
                                        </p:tgtEl>
                                        <p:attrNameLst>
                                          <p:attrName>style.visibility</p:attrName>
                                        </p:attrNameLst>
                                      </p:cBhvr>
                                      <p:to>
                                        <p:strVal val="visible"/>
                                      </p:to>
                                    </p:set>
                                    <p:anim calcmode="lin" valueType="num">
                                      <p:cBhvr>
                                        <p:cTn id="15" dur="500" fill="hold"/>
                                        <p:tgtEl>
                                          <p:spTgt spid="91138"/>
                                        </p:tgtEl>
                                        <p:attrNameLst>
                                          <p:attrName>ppt_w</p:attrName>
                                        </p:attrNameLst>
                                      </p:cBhvr>
                                      <p:tavLst>
                                        <p:tav tm="0">
                                          <p:val>
                                            <p:fltVal val="0"/>
                                          </p:val>
                                        </p:tav>
                                        <p:tav tm="100000">
                                          <p:val>
                                            <p:strVal val="#ppt_w"/>
                                          </p:val>
                                        </p:tav>
                                      </p:tavLst>
                                    </p:anim>
                                    <p:anim calcmode="lin" valueType="num">
                                      <p:cBhvr>
                                        <p:cTn id="16" dur="500" fill="hold"/>
                                        <p:tgtEl>
                                          <p:spTgt spid="9113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autoUpdateAnimBg="0"/>
      <p:bldP spid="91139"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0" y="228600"/>
            <a:ext cx="7772400" cy="685800"/>
          </a:xfrm>
        </p:spPr>
        <p:txBody>
          <a:bodyPr/>
          <a:lstStyle/>
          <a:p>
            <a:pPr eaLnBrk="1" fontAlgn="auto" hangingPunct="1">
              <a:spcAft>
                <a:spcPts val="0"/>
              </a:spcAft>
              <a:defRPr/>
            </a:pPr>
            <a:r>
              <a:rPr lang="en-US" smtClean="0">
                <a:solidFill>
                  <a:srgbClr val="00FF00"/>
                </a:solidFill>
                <a:ea typeface="+mj-ea"/>
                <a:cs typeface="+mj-cs"/>
              </a:rPr>
              <a:t>Learning Objectives 6</a:t>
            </a:r>
            <a:endParaRPr lang="en-US" smtClean="0">
              <a:solidFill>
                <a:schemeClr val="tx2">
                  <a:satMod val="200000"/>
                </a:schemeClr>
              </a:solidFill>
              <a:ea typeface="+mj-ea"/>
              <a:cs typeface="+mj-cs"/>
            </a:endParaRPr>
          </a:p>
        </p:txBody>
      </p:sp>
      <p:sp>
        <p:nvSpPr>
          <p:cNvPr id="92163" name="Rectangle 3"/>
          <p:cNvSpPr>
            <a:spLocks noGrp="1" noChangeArrowheads="1"/>
          </p:cNvSpPr>
          <p:nvPr>
            <p:ph idx="1"/>
          </p:nvPr>
        </p:nvSpPr>
        <p:spPr>
          <a:xfrm>
            <a:off x="762000" y="1143000"/>
            <a:ext cx="7772400" cy="5715000"/>
          </a:xfrm>
        </p:spPr>
        <p:txBody>
          <a:bodyPr/>
          <a:lstStyle/>
          <a:p>
            <a:pPr eaLnBrk="1" hangingPunct="1"/>
            <a:r>
              <a:rPr lang="en-US" sz="2000" b="1" smtClean="0">
                <a:solidFill>
                  <a:srgbClr val="FFFF00"/>
                </a:solidFill>
                <a:ea typeface="ＭＳ Ｐゴシック" pitchFamily="34" charset="-128"/>
              </a:rPr>
              <a:t>Describe the importance and types of groups and teams in health services organizations.</a:t>
            </a:r>
          </a:p>
          <a:p>
            <a:pPr eaLnBrk="1" hangingPunct="1"/>
            <a:r>
              <a:rPr lang="en-US" sz="2000" b="1" smtClean="0">
                <a:solidFill>
                  <a:srgbClr val="FFFF00"/>
                </a:solidFill>
                <a:ea typeface="ＭＳ Ｐゴシック" pitchFamily="34" charset="-128"/>
              </a:rPr>
              <a:t>Distinguish between different approaches to assesing work group performance</a:t>
            </a:r>
          </a:p>
          <a:p>
            <a:pPr eaLnBrk="1" hangingPunct="1"/>
            <a:r>
              <a:rPr lang="en-US" sz="2000" b="1" smtClean="0">
                <a:solidFill>
                  <a:srgbClr val="FFFF00"/>
                </a:solidFill>
                <a:ea typeface="ＭＳ Ｐゴシック" pitchFamily="34" charset="-128"/>
              </a:rPr>
              <a:t>Analyze the effect of a work group</a:t>
            </a:r>
            <a:r>
              <a:rPr lang="ja-JP" altLang="en-US" sz="2000" b="1" smtClean="0">
                <a:solidFill>
                  <a:srgbClr val="FFFF00"/>
                </a:solidFill>
                <a:ea typeface="ＭＳ Ｐゴシック" pitchFamily="34" charset="-128"/>
              </a:rPr>
              <a:t>’</a:t>
            </a:r>
            <a:r>
              <a:rPr lang="en-US" altLang="ja-JP" sz="2000" b="1" smtClean="0">
                <a:solidFill>
                  <a:srgbClr val="FFFF00"/>
                </a:solidFill>
                <a:ea typeface="ＭＳ Ｐゴシック" pitchFamily="34" charset="-128"/>
              </a:rPr>
              <a:t>s structure on group performance.</a:t>
            </a:r>
          </a:p>
          <a:p>
            <a:pPr eaLnBrk="1" hangingPunct="1"/>
            <a:r>
              <a:rPr lang="en-US" sz="2000" b="1" smtClean="0">
                <a:solidFill>
                  <a:srgbClr val="FFFF00"/>
                </a:solidFill>
                <a:ea typeface="ＭＳ Ｐゴシック" pitchFamily="34" charset="-128"/>
              </a:rPr>
              <a:t>Explain the relationship between work group norms and group productivity.</a:t>
            </a:r>
          </a:p>
          <a:p>
            <a:pPr eaLnBrk="1" hangingPunct="1"/>
            <a:r>
              <a:rPr lang="en-US" sz="2000" b="1" smtClean="0">
                <a:solidFill>
                  <a:srgbClr val="FFFF00"/>
                </a:solidFill>
                <a:ea typeface="ＭＳ Ｐゴシック" pitchFamily="34" charset="-128"/>
              </a:rPr>
              <a:t>Identify the key roles assumed by individuals in work groups.</a:t>
            </a:r>
          </a:p>
          <a:p>
            <a:pPr eaLnBrk="1" hangingPunct="1"/>
            <a:r>
              <a:rPr lang="en-US" sz="2000" b="1" smtClean="0">
                <a:solidFill>
                  <a:srgbClr val="FFFF00"/>
                </a:solidFill>
                <a:ea typeface="ＭＳ Ｐゴシック" pitchFamily="34" charset="-128"/>
              </a:rPr>
              <a:t>Describe key aspects of group process including communications structures, decision making, and stages of group development.</a:t>
            </a:r>
          </a:p>
          <a:p>
            <a:pPr eaLnBrk="1" hangingPunct="1"/>
            <a:r>
              <a:rPr lang="en-US" sz="2000" b="1" smtClean="0">
                <a:solidFill>
                  <a:srgbClr val="FFFF00"/>
                </a:solidFill>
                <a:ea typeface="ＭＳ Ｐゴシック" pitchFamily="34" charset="-128"/>
              </a:rPr>
              <a:t>Define major causes and consequences of intergroup conflict and identify alternative strategies for managing conflict.</a:t>
            </a:r>
          </a:p>
          <a:p>
            <a:pPr eaLnBrk="1" hangingPunct="1"/>
            <a:endParaRPr lang="en-US" sz="2000" b="1" smtClean="0">
              <a:ea typeface="ＭＳ Ｐゴシック" pitchFamily="34" charset="-12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Effect transition="in" filter="dissolve">
                                      <p:cBhvr>
                                        <p:cTn id="7" dur="500"/>
                                        <p:tgtEl>
                                          <p:spTgt spid="921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163">
                                            <p:txEl>
                                              <p:pRg st="1" end="1"/>
                                            </p:txEl>
                                          </p:spTgt>
                                        </p:tgtEl>
                                        <p:attrNameLst>
                                          <p:attrName>style.visibility</p:attrName>
                                        </p:attrNameLst>
                                      </p:cBhvr>
                                      <p:to>
                                        <p:strVal val="visible"/>
                                      </p:to>
                                    </p:set>
                                    <p:animEffect transition="in" filter="dissolve">
                                      <p:cBhvr>
                                        <p:cTn id="12" dur="500"/>
                                        <p:tgtEl>
                                          <p:spTgt spid="921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2163">
                                            <p:txEl>
                                              <p:pRg st="2" end="2"/>
                                            </p:txEl>
                                          </p:spTgt>
                                        </p:tgtEl>
                                        <p:attrNameLst>
                                          <p:attrName>style.visibility</p:attrName>
                                        </p:attrNameLst>
                                      </p:cBhvr>
                                      <p:to>
                                        <p:strVal val="visible"/>
                                      </p:to>
                                    </p:set>
                                    <p:animEffect transition="in" filter="dissolve">
                                      <p:cBhvr>
                                        <p:cTn id="17" dur="500"/>
                                        <p:tgtEl>
                                          <p:spTgt spid="921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163">
                                            <p:txEl>
                                              <p:pRg st="3" end="3"/>
                                            </p:txEl>
                                          </p:spTgt>
                                        </p:tgtEl>
                                        <p:attrNameLst>
                                          <p:attrName>style.visibility</p:attrName>
                                        </p:attrNameLst>
                                      </p:cBhvr>
                                      <p:to>
                                        <p:strVal val="visible"/>
                                      </p:to>
                                    </p:set>
                                    <p:animEffect transition="in" filter="dissolve">
                                      <p:cBhvr>
                                        <p:cTn id="22" dur="500"/>
                                        <p:tgtEl>
                                          <p:spTgt spid="9216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2163">
                                            <p:txEl>
                                              <p:pRg st="4" end="4"/>
                                            </p:txEl>
                                          </p:spTgt>
                                        </p:tgtEl>
                                        <p:attrNameLst>
                                          <p:attrName>style.visibility</p:attrName>
                                        </p:attrNameLst>
                                      </p:cBhvr>
                                      <p:to>
                                        <p:strVal val="visible"/>
                                      </p:to>
                                    </p:set>
                                    <p:animEffect transition="in" filter="dissolve">
                                      <p:cBhvr>
                                        <p:cTn id="27" dur="500"/>
                                        <p:tgtEl>
                                          <p:spTgt spid="9216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2163">
                                            <p:txEl>
                                              <p:pRg st="5" end="5"/>
                                            </p:txEl>
                                          </p:spTgt>
                                        </p:tgtEl>
                                        <p:attrNameLst>
                                          <p:attrName>style.visibility</p:attrName>
                                        </p:attrNameLst>
                                      </p:cBhvr>
                                      <p:to>
                                        <p:strVal val="visible"/>
                                      </p:to>
                                    </p:set>
                                    <p:animEffect transition="in" filter="dissolve">
                                      <p:cBhvr>
                                        <p:cTn id="32" dur="500"/>
                                        <p:tgtEl>
                                          <p:spTgt spid="9216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2163">
                                            <p:txEl>
                                              <p:pRg st="6" end="6"/>
                                            </p:txEl>
                                          </p:spTgt>
                                        </p:tgtEl>
                                        <p:attrNameLst>
                                          <p:attrName>style.visibility</p:attrName>
                                        </p:attrNameLst>
                                      </p:cBhvr>
                                      <p:to>
                                        <p:strVal val="visible"/>
                                      </p:to>
                                    </p:set>
                                    <p:animEffect transition="in" filter="dissolve">
                                      <p:cBhvr>
                                        <p:cTn id="37" dur="500"/>
                                        <p:tgtEl>
                                          <p:spTgt spid="921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533400" y="228600"/>
            <a:ext cx="7239000" cy="1143000"/>
          </a:xfrm>
        </p:spPr>
        <p:txBody>
          <a:bodyPr/>
          <a:lstStyle/>
          <a:p>
            <a:pPr eaLnBrk="1" fontAlgn="auto" hangingPunct="1">
              <a:spcAft>
                <a:spcPts val="0"/>
              </a:spcAft>
              <a:defRPr/>
            </a:pPr>
            <a:r>
              <a:rPr lang="en-US" sz="3600" dirty="0" smtClean="0">
                <a:solidFill>
                  <a:srgbClr val="00FF00"/>
                </a:solidFill>
                <a:ea typeface="+mj-ea"/>
                <a:cs typeface="+mj-cs"/>
              </a:rPr>
              <a:t>Types of groups and teams in organizations</a:t>
            </a:r>
            <a:endParaRPr lang="en-US" dirty="0" smtClean="0">
              <a:solidFill>
                <a:schemeClr val="tx2">
                  <a:satMod val="200000"/>
                </a:schemeClr>
              </a:solidFill>
              <a:ea typeface="+mj-ea"/>
              <a:cs typeface="+mj-cs"/>
            </a:endParaRPr>
          </a:p>
        </p:txBody>
      </p:sp>
      <p:sp>
        <p:nvSpPr>
          <p:cNvPr id="93187" name="Rectangle 3"/>
          <p:cNvSpPr>
            <a:spLocks noGrp="1" noChangeArrowheads="1"/>
          </p:cNvSpPr>
          <p:nvPr>
            <p:ph idx="1"/>
          </p:nvPr>
        </p:nvSpPr>
        <p:spPr>
          <a:xfrm>
            <a:off x="685800" y="1524000"/>
            <a:ext cx="7772400" cy="4114800"/>
          </a:xfrm>
        </p:spPr>
        <p:txBody>
          <a:bodyPr>
            <a:normAutofit lnSpcReduction="10000"/>
          </a:bodyPr>
          <a:lstStyle/>
          <a:p>
            <a:pPr marL="411480" eaLnBrk="1" fontAlgn="auto" hangingPunct="1">
              <a:spcAft>
                <a:spcPts val="0"/>
              </a:spcAft>
              <a:buFont typeface="Wingdings"/>
              <a:buChar char=""/>
              <a:defRPr/>
            </a:pPr>
            <a:r>
              <a:rPr lang="en-US" dirty="0" smtClean="0">
                <a:solidFill>
                  <a:srgbClr val="FFFF00"/>
                </a:solidFill>
                <a:ea typeface="+mn-ea"/>
                <a:cs typeface="+mn-cs"/>
              </a:rPr>
              <a:t>Reference Groups</a:t>
            </a:r>
          </a:p>
          <a:p>
            <a:pPr marL="411480" eaLnBrk="1" fontAlgn="auto" hangingPunct="1">
              <a:spcAft>
                <a:spcPts val="0"/>
              </a:spcAft>
              <a:buFont typeface="Wingdings"/>
              <a:buChar char=""/>
              <a:defRPr/>
            </a:pPr>
            <a:r>
              <a:rPr lang="en-US" dirty="0" smtClean="0">
                <a:solidFill>
                  <a:srgbClr val="FFFF00"/>
                </a:solidFill>
                <a:ea typeface="+mn-ea"/>
                <a:cs typeface="+mn-cs"/>
              </a:rPr>
              <a:t>Friendship Groups</a:t>
            </a:r>
          </a:p>
          <a:p>
            <a:pPr marL="411480" eaLnBrk="1" fontAlgn="auto" hangingPunct="1">
              <a:spcAft>
                <a:spcPts val="0"/>
              </a:spcAft>
              <a:buFont typeface="Wingdings"/>
              <a:buChar char=""/>
              <a:defRPr/>
            </a:pPr>
            <a:r>
              <a:rPr lang="en-US" dirty="0" smtClean="0">
                <a:solidFill>
                  <a:srgbClr val="FFFF00"/>
                </a:solidFill>
                <a:ea typeface="+mn-ea"/>
                <a:cs typeface="+mn-cs"/>
              </a:rPr>
              <a:t>Interest Groups</a:t>
            </a:r>
          </a:p>
          <a:p>
            <a:pPr marL="411480" eaLnBrk="1" fontAlgn="auto" hangingPunct="1">
              <a:spcAft>
                <a:spcPts val="0"/>
              </a:spcAft>
              <a:buFont typeface="Wingdings"/>
              <a:buChar char=""/>
              <a:defRPr/>
            </a:pPr>
            <a:r>
              <a:rPr lang="en-US" dirty="0" smtClean="0">
                <a:solidFill>
                  <a:srgbClr val="FFFF00"/>
                </a:solidFill>
                <a:ea typeface="+mn-ea"/>
                <a:cs typeface="+mn-cs"/>
              </a:rPr>
              <a:t>Work Groups</a:t>
            </a:r>
          </a:p>
          <a:p>
            <a:pPr marL="411480" eaLnBrk="1" fontAlgn="auto" hangingPunct="1">
              <a:spcAft>
                <a:spcPts val="0"/>
              </a:spcAft>
              <a:buFont typeface="Wingdings"/>
              <a:buChar char=""/>
              <a:defRPr/>
            </a:pPr>
            <a:r>
              <a:rPr lang="en-US" dirty="0" smtClean="0">
                <a:solidFill>
                  <a:srgbClr val="FFFF00"/>
                </a:solidFill>
                <a:ea typeface="+mn-ea"/>
                <a:cs typeface="+mn-cs"/>
              </a:rPr>
              <a:t>Management teams</a:t>
            </a:r>
          </a:p>
          <a:p>
            <a:pPr marL="411480" eaLnBrk="1" fontAlgn="auto" hangingPunct="1">
              <a:spcAft>
                <a:spcPts val="0"/>
              </a:spcAft>
              <a:buFont typeface="Wingdings"/>
              <a:buChar char=""/>
              <a:defRPr/>
            </a:pPr>
            <a:r>
              <a:rPr lang="en-US" dirty="0" smtClean="0">
                <a:solidFill>
                  <a:srgbClr val="FFFF00"/>
                </a:solidFill>
                <a:ea typeface="+mn-ea"/>
                <a:cs typeface="+mn-cs"/>
              </a:rPr>
              <a:t>Temporary Groups or task forces</a:t>
            </a:r>
          </a:p>
          <a:p>
            <a:pPr marL="411480" eaLnBrk="1" fontAlgn="auto" hangingPunct="1">
              <a:spcAft>
                <a:spcPts val="0"/>
              </a:spcAft>
              <a:buFont typeface="Wingdings"/>
              <a:buChar char=""/>
              <a:defRPr/>
            </a:pPr>
            <a:r>
              <a:rPr lang="en-US" dirty="0" smtClean="0">
                <a:solidFill>
                  <a:srgbClr val="FFFF00"/>
                </a:solidFill>
                <a:ea typeface="+mn-ea"/>
                <a:cs typeface="+mn-cs"/>
              </a:rPr>
              <a:t>Intermittent Groups</a:t>
            </a:r>
          </a:p>
          <a:p>
            <a:pPr marL="411480" eaLnBrk="1" fontAlgn="auto" hangingPunct="1">
              <a:spcAft>
                <a:spcPts val="0"/>
              </a:spcAft>
              <a:buFont typeface="Wingdings"/>
              <a:buChar char=""/>
              <a:defRPr/>
            </a:pPr>
            <a:r>
              <a:rPr lang="en-US" dirty="0" smtClean="0">
                <a:solidFill>
                  <a:srgbClr val="FFFF00"/>
                </a:solidFill>
                <a:ea typeface="+mn-ea"/>
                <a:cs typeface="+mn-cs"/>
              </a:rPr>
              <a:t>Standing Committees</a:t>
            </a:r>
            <a:endParaRPr lang="en-US" dirty="0" smtClean="0">
              <a:ea typeface="+mn-ea"/>
              <a:cs typeface="+mn-cs"/>
            </a:endParaRPr>
          </a:p>
        </p:txBody>
      </p:sp>
    </p:spTree>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762000" y="228600"/>
            <a:ext cx="7239000" cy="1066800"/>
          </a:xfrm>
        </p:spPr>
        <p:txBody>
          <a:bodyPr/>
          <a:lstStyle/>
          <a:p>
            <a:pPr eaLnBrk="1" fontAlgn="auto" hangingPunct="1">
              <a:spcAft>
                <a:spcPts val="0"/>
              </a:spcAft>
              <a:defRPr/>
            </a:pPr>
            <a:r>
              <a:rPr lang="en-US" dirty="0" smtClean="0">
                <a:solidFill>
                  <a:srgbClr val="00FF00"/>
                </a:solidFill>
                <a:ea typeface="+mj-ea"/>
                <a:cs typeface="+mj-cs"/>
              </a:rPr>
              <a:t>A Model of Work group Performance</a:t>
            </a:r>
            <a:endParaRPr lang="en-US" dirty="0" smtClean="0">
              <a:solidFill>
                <a:schemeClr val="tx2">
                  <a:satMod val="200000"/>
                </a:schemeClr>
              </a:solidFill>
              <a:ea typeface="+mj-ea"/>
              <a:cs typeface="+mj-cs"/>
            </a:endParaRPr>
          </a:p>
        </p:txBody>
      </p:sp>
      <p:sp>
        <p:nvSpPr>
          <p:cNvPr id="95235" name="Text Box 3"/>
          <p:cNvSpPr txBox="1">
            <a:spLocks noChangeArrowheads="1"/>
          </p:cNvSpPr>
          <p:nvPr/>
        </p:nvSpPr>
        <p:spPr bwMode="auto">
          <a:xfrm>
            <a:off x="304800" y="1625600"/>
            <a:ext cx="3070225" cy="2014538"/>
          </a:xfrm>
          <a:prstGeom prst="rect">
            <a:avLst/>
          </a:prstGeom>
          <a:solidFill>
            <a:schemeClr val="accent2"/>
          </a:solidFill>
          <a:ln w="9525">
            <a:noFill/>
            <a:miter lim="800000"/>
            <a:headEnd/>
            <a:tailEnd/>
          </a:ln>
        </p:spPr>
        <p:txBody>
          <a:bodyPr wrap="none">
            <a:spAutoFit/>
          </a:bodyPr>
          <a:lstStyle/>
          <a:p>
            <a:r>
              <a:rPr lang="en-US" sz="1800" b="1">
                <a:solidFill>
                  <a:srgbClr val="FFFF00"/>
                </a:solidFill>
                <a:latin typeface="Tahoma" pitchFamily="34" charset="0"/>
              </a:rPr>
              <a:t>Group Characteristics:</a:t>
            </a:r>
          </a:p>
          <a:p>
            <a:pPr>
              <a:buFontTx/>
              <a:buChar char="•"/>
            </a:pPr>
            <a:r>
              <a:rPr lang="en-US" sz="1800">
                <a:solidFill>
                  <a:srgbClr val="FFFF00"/>
                </a:solidFill>
                <a:latin typeface="Tahoma" pitchFamily="34" charset="0"/>
              </a:rPr>
              <a:t>Group composition and size</a:t>
            </a:r>
          </a:p>
          <a:p>
            <a:pPr>
              <a:buFontTx/>
              <a:buChar char="•"/>
            </a:pPr>
            <a:r>
              <a:rPr lang="en-US" sz="1800">
                <a:solidFill>
                  <a:srgbClr val="FFFF00"/>
                </a:solidFill>
                <a:latin typeface="Tahoma" pitchFamily="34" charset="0"/>
              </a:rPr>
              <a:t>Group norms</a:t>
            </a:r>
          </a:p>
          <a:p>
            <a:pPr>
              <a:buFontTx/>
              <a:buChar char="•"/>
            </a:pPr>
            <a:r>
              <a:rPr lang="en-US" sz="1800">
                <a:solidFill>
                  <a:srgbClr val="FFFF00"/>
                </a:solidFill>
                <a:latin typeface="Tahoma" pitchFamily="34" charset="0"/>
              </a:rPr>
              <a:t>Role relationships</a:t>
            </a:r>
          </a:p>
          <a:p>
            <a:pPr>
              <a:buFontTx/>
              <a:buChar char="•"/>
            </a:pPr>
            <a:r>
              <a:rPr lang="en-US" sz="1800">
                <a:solidFill>
                  <a:srgbClr val="FFFF00"/>
                </a:solidFill>
                <a:latin typeface="Tahoma" pitchFamily="34" charset="0"/>
              </a:rPr>
              <a:t>Group role clarity</a:t>
            </a:r>
          </a:p>
          <a:p>
            <a:pPr>
              <a:buFontTx/>
              <a:buChar char="•"/>
            </a:pPr>
            <a:r>
              <a:rPr lang="en-US" sz="1800">
                <a:solidFill>
                  <a:srgbClr val="FFFF00"/>
                </a:solidFill>
                <a:latin typeface="Tahoma" pitchFamily="34" charset="0"/>
              </a:rPr>
              <a:t>Group cohesiveness</a:t>
            </a:r>
          </a:p>
          <a:p>
            <a:pPr>
              <a:buFontTx/>
              <a:buChar char="•"/>
            </a:pPr>
            <a:r>
              <a:rPr lang="en-US" sz="1800">
                <a:solidFill>
                  <a:srgbClr val="FFFF00"/>
                </a:solidFill>
                <a:latin typeface="Tahoma" pitchFamily="34" charset="0"/>
              </a:rPr>
              <a:t>Status differences</a:t>
            </a:r>
          </a:p>
        </p:txBody>
      </p:sp>
      <p:sp>
        <p:nvSpPr>
          <p:cNvPr id="95236" name="Text Box 4"/>
          <p:cNvSpPr txBox="1">
            <a:spLocks noChangeArrowheads="1"/>
          </p:cNvSpPr>
          <p:nvPr/>
        </p:nvSpPr>
        <p:spPr bwMode="auto">
          <a:xfrm>
            <a:off x="3962400" y="1676400"/>
            <a:ext cx="1982788" cy="1739900"/>
          </a:xfrm>
          <a:prstGeom prst="rect">
            <a:avLst/>
          </a:prstGeom>
          <a:solidFill>
            <a:schemeClr val="accent1"/>
          </a:solidFill>
          <a:ln w="9525">
            <a:noFill/>
            <a:miter lim="800000"/>
            <a:headEnd/>
            <a:tailEnd/>
          </a:ln>
        </p:spPr>
        <p:txBody>
          <a:bodyPr>
            <a:spAutoFit/>
          </a:bodyPr>
          <a:lstStyle/>
          <a:p>
            <a:r>
              <a:rPr lang="en-US" sz="1800" b="1">
                <a:solidFill>
                  <a:srgbClr val="FFFF00"/>
                </a:solidFill>
                <a:latin typeface="Tahoma" pitchFamily="34" charset="0"/>
              </a:rPr>
              <a:t>Group Process :</a:t>
            </a:r>
          </a:p>
          <a:p>
            <a:pPr>
              <a:buFontTx/>
              <a:buChar char="•"/>
            </a:pPr>
            <a:r>
              <a:rPr lang="en-US" sz="1800">
                <a:solidFill>
                  <a:srgbClr val="FFFF00"/>
                </a:solidFill>
                <a:latin typeface="Tahoma" pitchFamily="34" charset="0"/>
              </a:rPr>
              <a:t>Leadership</a:t>
            </a:r>
          </a:p>
          <a:p>
            <a:pPr>
              <a:buFontTx/>
              <a:buChar char="•"/>
            </a:pPr>
            <a:r>
              <a:rPr lang="en-US" sz="1800">
                <a:solidFill>
                  <a:srgbClr val="FFFF00"/>
                </a:solidFill>
                <a:latin typeface="Tahoma" pitchFamily="34" charset="0"/>
              </a:rPr>
              <a:t>Communication</a:t>
            </a:r>
          </a:p>
          <a:p>
            <a:pPr>
              <a:buFontTx/>
              <a:buChar char="•"/>
            </a:pPr>
            <a:r>
              <a:rPr lang="en-US" sz="1800">
                <a:solidFill>
                  <a:srgbClr val="FFFF00"/>
                </a:solidFill>
                <a:latin typeface="Tahoma" pitchFamily="34" charset="0"/>
              </a:rPr>
              <a:t>Decision Making</a:t>
            </a:r>
          </a:p>
          <a:p>
            <a:pPr>
              <a:buFontTx/>
              <a:buChar char="•"/>
            </a:pPr>
            <a:r>
              <a:rPr lang="en-US" sz="1800">
                <a:solidFill>
                  <a:srgbClr val="FFFF00"/>
                </a:solidFill>
                <a:latin typeface="Tahoma" pitchFamily="34" charset="0"/>
              </a:rPr>
              <a:t>Stages of group </a:t>
            </a:r>
          </a:p>
          <a:p>
            <a:r>
              <a:rPr lang="en-US" sz="1800">
                <a:solidFill>
                  <a:srgbClr val="FFFF00"/>
                </a:solidFill>
                <a:latin typeface="Tahoma" pitchFamily="34" charset="0"/>
              </a:rPr>
              <a:t>  development</a:t>
            </a:r>
            <a:endParaRPr lang="en-US"/>
          </a:p>
        </p:txBody>
      </p:sp>
      <p:sp>
        <p:nvSpPr>
          <p:cNvPr id="95237" name="Text Box 5"/>
          <p:cNvSpPr txBox="1">
            <a:spLocks noChangeArrowheads="1"/>
          </p:cNvSpPr>
          <p:nvPr/>
        </p:nvSpPr>
        <p:spPr bwMode="auto">
          <a:xfrm>
            <a:off x="6599238" y="1905000"/>
            <a:ext cx="2544762" cy="1311275"/>
          </a:xfrm>
          <a:prstGeom prst="rect">
            <a:avLst/>
          </a:prstGeom>
          <a:solidFill>
            <a:srgbClr val="9900FF"/>
          </a:solidFill>
          <a:ln w="9525">
            <a:noFill/>
            <a:miter lim="800000"/>
            <a:headEnd/>
            <a:tailEnd/>
          </a:ln>
        </p:spPr>
        <p:txBody>
          <a:bodyPr wrap="none">
            <a:spAutoFit/>
          </a:bodyPr>
          <a:lstStyle/>
          <a:p>
            <a:r>
              <a:rPr lang="en-US" sz="2000" b="1">
                <a:solidFill>
                  <a:srgbClr val="FFFF00"/>
                </a:solidFill>
                <a:latin typeface="Tahoma" pitchFamily="34" charset="0"/>
              </a:rPr>
              <a:t>Effectiveness :</a:t>
            </a:r>
            <a:endParaRPr lang="en-US" sz="2000">
              <a:latin typeface="Tahoma" pitchFamily="34" charset="0"/>
            </a:endParaRPr>
          </a:p>
          <a:p>
            <a:pPr>
              <a:buFontTx/>
              <a:buChar char="•"/>
            </a:pPr>
            <a:r>
              <a:rPr lang="en-US" sz="2000">
                <a:solidFill>
                  <a:srgbClr val="FFFF00"/>
                </a:solidFill>
                <a:latin typeface="Tahoma" pitchFamily="34" charset="0"/>
              </a:rPr>
              <a:t>Performance</a:t>
            </a:r>
          </a:p>
          <a:p>
            <a:r>
              <a:rPr lang="en-US" sz="2000">
                <a:solidFill>
                  <a:srgbClr val="FFFF00"/>
                </a:solidFill>
                <a:latin typeface="Tahoma" pitchFamily="34" charset="0"/>
              </a:rPr>
              <a:t>  or Productivity</a:t>
            </a:r>
          </a:p>
          <a:p>
            <a:pPr>
              <a:buFontTx/>
              <a:buChar char="•"/>
            </a:pPr>
            <a:r>
              <a:rPr lang="en-US" sz="2000">
                <a:solidFill>
                  <a:srgbClr val="FFFF00"/>
                </a:solidFill>
                <a:latin typeface="Tahoma" pitchFamily="34" charset="0"/>
              </a:rPr>
              <a:t>Member satisfaction</a:t>
            </a:r>
            <a:endParaRPr lang="en-US"/>
          </a:p>
        </p:txBody>
      </p:sp>
      <p:sp>
        <p:nvSpPr>
          <p:cNvPr id="95238" name="Text Box 6"/>
          <p:cNvSpPr txBox="1">
            <a:spLocks noChangeArrowheads="1"/>
          </p:cNvSpPr>
          <p:nvPr/>
        </p:nvSpPr>
        <p:spPr bwMode="auto">
          <a:xfrm>
            <a:off x="2514600" y="4495800"/>
            <a:ext cx="5068888" cy="1616075"/>
          </a:xfrm>
          <a:prstGeom prst="rect">
            <a:avLst/>
          </a:prstGeom>
          <a:solidFill>
            <a:schemeClr val="hlink"/>
          </a:solidFill>
          <a:ln w="9525">
            <a:noFill/>
            <a:miter lim="800000"/>
            <a:headEnd/>
            <a:tailEnd/>
          </a:ln>
        </p:spPr>
        <p:txBody>
          <a:bodyPr wrap="none">
            <a:spAutoFit/>
          </a:bodyPr>
          <a:lstStyle/>
          <a:p>
            <a:r>
              <a:rPr lang="en-US" sz="2000" b="1">
                <a:solidFill>
                  <a:srgbClr val="FF0000"/>
                </a:solidFill>
                <a:latin typeface="Tahoma" pitchFamily="34" charset="0"/>
              </a:rPr>
              <a:t>Intergroup Conflict :</a:t>
            </a:r>
            <a:endParaRPr lang="en-US" sz="2000">
              <a:solidFill>
                <a:srgbClr val="FF0000"/>
              </a:solidFill>
              <a:latin typeface="Tahoma" pitchFamily="34" charset="0"/>
            </a:endParaRPr>
          </a:p>
          <a:p>
            <a:pPr>
              <a:buFontTx/>
              <a:buChar char="•"/>
            </a:pPr>
            <a:r>
              <a:rPr lang="en-US" sz="2000">
                <a:solidFill>
                  <a:srgbClr val="FF0000"/>
                </a:solidFill>
                <a:latin typeface="Tahoma" pitchFamily="34" charset="0"/>
              </a:rPr>
              <a:t>Interdependence among groups.</a:t>
            </a:r>
          </a:p>
          <a:p>
            <a:pPr>
              <a:buFontTx/>
              <a:buChar char="•"/>
            </a:pPr>
            <a:r>
              <a:rPr lang="en-US" sz="2000">
                <a:solidFill>
                  <a:srgbClr val="FF0000"/>
                </a:solidFill>
                <a:latin typeface="Tahoma" pitchFamily="34" charset="0"/>
              </a:rPr>
              <a:t>Group role and task ambiguity.</a:t>
            </a:r>
          </a:p>
          <a:p>
            <a:pPr>
              <a:buFontTx/>
              <a:buChar char="•"/>
            </a:pPr>
            <a:r>
              <a:rPr lang="en-US" sz="2000">
                <a:solidFill>
                  <a:srgbClr val="FF0000"/>
                </a:solidFill>
                <a:latin typeface="Tahoma" pitchFamily="34" charset="0"/>
              </a:rPr>
              <a:t>Intergroup differences in work orientation.</a:t>
            </a:r>
          </a:p>
          <a:p>
            <a:pPr>
              <a:buFontTx/>
              <a:buChar char="•"/>
            </a:pPr>
            <a:r>
              <a:rPr lang="en-US" sz="2000">
                <a:solidFill>
                  <a:srgbClr val="FF0000"/>
                </a:solidFill>
                <a:latin typeface="Tahoma" pitchFamily="34" charset="0"/>
              </a:rPr>
              <a:t>Intergroup goal incompatibility</a:t>
            </a:r>
            <a:r>
              <a:rPr lang="en-US" sz="2000">
                <a:latin typeface="Tahoma" pitchFamily="34" charset="0"/>
              </a:rPr>
              <a:t>.</a:t>
            </a:r>
            <a:endParaRPr lang="en-US"/>
          </a:p>
        </p:txBody>
      </p:sp>
      <p:sp>
        <p:nvSpPr>
          <p:cNvPr id="95239" name="Line 7"/>
          <p:cNvSpPr>
            <a:spLocks noChangeShapeType="1"/>
          </p:cNvSpPr>
          <p:nvPr/>
        </p:nvSpPr>
        <p:spPr bwMode="auto">
          <a:xfrm>
            <a:off x="3429000" y="2057400"/>
            <a:ext cx="457200" cy="0"/>
          </a:xfrm>
          <a:prstGeom prst="line">
            <a:avLst/>
          </a:prstGeom>
          <a:noFill/>
          <a:ln w="9525">
            <a:solidFill>
              <a:srgbClr val="FF0000"/>
            </a:solidFill>
            <a:round/>
            <a:headEnd/>
            <a:tailEnd type="arrow" w="med" len="med"/>
          </a:ln>
        </p:spPr>
        <p:txBody>
          <a:bodyPr wrap="none" anchor="ctr"/>
          <a:lstStyle/>
          <a:p>
            <a:endParaRPr lang="id-ID"/>
          </a:p>
        </p:txBody>
      </p:sp>
      <p:sp>
        <p:nvSpPr>
          <p:cNvPr id="95240" name="Line 8"/>
          <p:cNvSpPr>
            <a:spLocks noChangeShapeType="1"/>
          </p:cNvSpPr>
          <p:nvPr/>
        </p:nvSpPr>
        <p:spPr bwMode="auto">
          <a:xfrm flipH="1">
            <a:off x="3429000" y="2819400"/>
            <a:ext cx="457200" cy="0"/>
          </a:xfrm>
          <a:prstGeom prst="line">
            <a:avLst/>
          </a:prstGeom>
          <a:noFill/>
          <a:ln w="9525">
            <a:solidFill>
              <a:srgbClr val="FF0000"/>
            </a:solidFill>
            <a:round/>
            <a:headEnd/>
            <a:tailEnd type="arrow" w="med" len="med"/>
          </a:ln>
        </p:spPr>
        <p:txBody>
          <a:bodyPr wrap="none" anchor="ctr"/>
          <a:lstStyle/>
          <a:p>
            <a:endParaRPr lang="id-ID"/>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95234"/>
                                        </p:tgtEl>
                                        <p:attrNameLst>
                                          <p:attrName>style.visibility</p:attrName>
                                        </p:attrNameLst>
                                      </p:cBhvr>
                                      <p:to>
                                        <p:strVal val="visible"/>
                                      </p:to>
                                    </p:set>
                                    <p:anim calcmode="lin" valueType="num">
                                      <p:cBhvr additive="base">
                                        <p:cTn id="7" dur="500" fill="hold"/>
                                        <p:tgtEl>
                                          <p:spTgt spid="95234"/>
                                        </p:tgtEl>
                                        <p:attrNameLst>
                                          <p:attrName>ppt_x</p:attrName>
                                        </p:attrNameLst>
                                      </p:cBhvr>
                                      <p:tavLst>
                                        <p:tav tm="0">
                                          <p:val>
                                            <p:strVal val="1+#ppt_w/2"/>
                                          </p:val>
                                        </p:tav>
                                        <p:tav tm="100000">
                                          <p:val>
                                            <p:strVal val="#ppt_x"/>
                                          </p:val>
                                        </p:tav>
                                      </p:tavLst>
                                    </p:anim>
                                    <p:anim calcmode="lin" valueType="num">
                                      <p:cBhvr additive="base">
                                        <p:cTn id="8" dur="500" fill="hold"/>
                                        <p:tgtEl>
                                          <p:spTgt spid="9523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272" fill="hold" grpId="0" nodeType="clickEffect">
                                  <p:stCondLst>
                                    <p:cond delay="0"/>
                                  </p:stCondLst>
                                  <p:childTnLst>
                                    <p:set>
                                      <p:cBhvr>
                                        <p:cTn id="12" dur="1" fill="hold">
                                          <p:stCondLst>
                                            <p:cond delay="0"/>
                                          </p:stCondLst>
                                        </p:cTn>
                                        <p:tgtEl>
                                          <p:spTgt spid="95235"/>
                                        </p:tgtEl>
                                        <p:attrNameLst>
                                          <p:attrName>style.visibility</p:attrName>
                                        </p:attrNameLst>
                                      </p:cBhvr>
                                      <p:to>
                                        <p:strVal val="visible"/>
                                      </p:to>
                                    </p:set>
                                    <p:anim calcmode="lin" valueType="num">
                                      <p:cBhvr>
                                        <p:cTn id="13" dur="500" fill="hold"/>
                                        <p:tgtEl>
                                          <p:spTgt spid="95235"/>
                                        </p:tgtEl>
                                        <p:attrNameLst>
                                          <p:attrName>ppt_w</p:attrName>
                                        </p:attrNameLst>
                                      </p:cBhvr>
                                      <p:tavLst>
                                        <p:tav tm="0">
                                          <p:val>
                                            <p:strVal val="2/3*#ppt_w"/>
                                          </p:val>
                                        </p:tav>
                                        <p:tav tm="100000">
                                          <p:val>
                                            <p:strVal val="#ppt_w"/>
                                          </p:val>
                                        </p:tav>
                                      </p:tavLst>
                                    </p:anim>
                                    <p:anim calcmode="lin" valueType="num">
                                      <p:cBhvr>
                                        <p:cTn id="14" dur="500" fill="hold"/>
                                        <p:tgtEl>
                                          <p:spTgt spid="95235"/>
                                        </p:tgtEl>
                                        <p:attrNameLst>
                                          <p:attrName>ppt_h</p:attrName>
                                        </p:attrNameLst>
                                      </p:cBhvr>
                                      <p:tavLst>
                                        <p:tav tm="0">
                                          <p:val>
                                            <p:strVal val="2/3*#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272" fill="hold" grpId="0" nodeType="clickEffect">
                                  <p:stCondLst>
                                    <p:cond delay="0"/>
                                  </p:stCondLst>
                                  <p:childTnLst>
                                    <p:set>
                                      <p:cBhvr>
                                        <p:cTn id="18" dur="1" fill="hold">
                                          <p:stCondLst>
                                            <p:cond delay="0"/>
                                          </p:stCondLst>
                                        </p:cTn>
                                        <p:tgtEl>
                                          <p:spTgt spid="95236"/>
                                        </p:tgtEl>
                                        <p:attrNameLst>
                                          <p:attrName>style.visibility</p:attrName>
                                        </p:attrNameLst>
                                      </p:cBhvr>
                                      <p:to>
                                        <p:strVal val="visible"/>
                                      </p:to>
                                    </p:set>
                                    <p:anim calcmode="lin" valueType="num">
                                      <p:cBhvr>
                                        <p:cTn id="19" dur="500" fill="hold"/>
                                        <p:tgtEl>
                                          <p:spTgt spid="95236"/>
                                        </p:tgtEl>
                                        <p:attrNameLst>
                                          <p:attrName>ppt_w</p:attrName>
                                        </p:attrNameLst>
                                      </p:cBhvr>
                                      <p:tavLst>
                                        <p:tav tm="0">
                                          <p:val>
                                            <p:strVal val="2/3*#ppt_w"/>
                                          </p:val>
                                        </p:tav>
                                        <p:tav tm="100000">
                                          <p:val>
                                            <p:strVal val="#ppt_w"/>
                                          </p:val>
                                        </p:tav>
                                      </p:tavLst>
                                    </p:anim>
                                    <p:anim calcmode="lin" valueType="num">
                                      <p:cBhvr>
                                        <p:cTn id="20" dur="500" fill="hold"/>
                                        <p:tgtEl>
                                          <p:spTgt spid="95236"/>
                                        </p:tgtEl>
                                        <p:attrNameLst>
                                          <p:attrName>ppt_h</p:attrName>
                                        </p:attrNameLst>
                                      </p:cBhvr>
                                      <p:tavLst>
                                        <p:tav tm="0">
                                          <p:val>
                                            <p:strVal val="2/3*#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272" fill="hold" grpId="0" nodeType="clickEffect">
                                  <p:stCondLst>
                                    <p:cond delay="0"/>
                                  </p:stCondLst>
                                  <p:childTnLst>
                                    <p:set>
                                      <p:cBhvr>
                                        <p:cTn id="24" dur="1" fill="hold">
                                          <p:stCondLst>
                                            <p:cond delay="0"/>
                                          </p:stCondLst>
                                        </p:cTn>
                                        <p:tgtEl>
                                          <p:spTgt spid="95237"/>
                                        </p:tgtEl>
                                        <p:attrNameLst>
                                          <p:attrName>style.visibility</p:attrName>
                                        </p:attrNameLst>
                                      </p:cBhvr>
                                      <p:to>
                                        <p:strVal val="visible"/>
                                      </p:to>
                                    </p:set>
                                    <p:anim calcmode="lin" valueType="num">
                                      <p:cBhvr>
                                        <p:cTn id="25" dur="500" fill="hold"/>
                                        <p:tgtEl>
                                          <p:spTgt spid="95237"/>
                                        </p:tgtEl>
                                        <p:attrNameLst>
                                          <p:attrName>ppt_w</p:attrName>
                                        </p:attrNameLst>
                                      </p:cBhvr>
                                      <p:tavLst>
                                        <p:tav tm="0">
                                          <p:val>
                                            <p:strVal val="2/3*#ppt_w"/>
                                          </p:val>
                                        </p:tav>
                                        <p:tav tm="100000">
                                          <p:val>
                                            <p:strVal val="#ppt_w"/>
                                          </p:val>
                                        </p:tav>
                                      </p:tavLst>
                                    </p:anim>
                                    <p:anim calcmode="lin" valueType="num">
                                      <p:cBhvr>
                                        <p:cTn id="26" dur="500" fill="hold"/>
                                        <p:tgtEl>
                                          <p:spTgt spid="95237"/>
                                        </p:tgtEl>
                                        <p:attrNameLst>
                                          <p:attrName>ppt_h</p:attrName>
                                        </p:attrNameLst>
                                      </p:cBhvr>
                                      <p:tavLst>
                                        <p:tav tm="0">
                                          <p:val>
                                            <p:strVal val="2/3*#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272" fill="hold" grpId="0" nodeType="clickEffect">
                                  <p:stCondLst>
                                    <p:cond delay="0"/>
                                  </p:stCondLst>
                                  <p:childTnLst>
                                    <p:set>
                                      <p:cBhvr>
                                        <p:cTn id="30" dur="1" fill="hold">
                                          <p:stCondLst>
                                            <p:cond delay="0"/>
                                          </p:stCondLst>
                                        </p:cTn>
                                        <p:tgtEl>
                                          <p:spTgt spid="95238"/>
                                        </p:tgtEl>
                                        <p:attrNameLst>
                                          <p:attrName>style.visibility</p:attrName>
                                        </p:attrNameLst>
                                      </p:cBhvr>
                                      <p:to>
                                        <p:strVal val="visible"/>
                                      </p:to>
                                    </p:set>
                                    <p:anim calcmode="lin" valueType="num">
                                      <p:cBhvr>
                                        <p:cTn id="31" dur="500" fill="hold"/>
                                        <p:tgtEl>
                                          <p:spTgt spid="95238"/>
                                        </p:tgtEl>
                                        <p:attrNameLst>
                                          <p:attrName>ppt_w</p:attrName>
                                        </p:attrNameLst>
                                      </p:cBhvr>
                                      <p:tavLst>
                                        <p:tav tm="0">
                                          <p:val>
                                            <p:strVal val="2/3*#ppt_w"/>
                                          </p:val>
                                        </p:tav>
                                        <p:tav tm="100000">
                                          <p:val>
                                            <p:strVal val="#ppt_w"/>
                                          </p:val>
                                        </p:tav>
                                      </p:tavLst>
                                    </p:anim>
                                    <p:anim calcmode="lin" valueType="num">
                                      <p:cBhvr>
                                        <p:cTn id="32" dur="500" fill="hold"/>
                                        <p:tgtEl>
                                          <p:spTgt spid="95238"/>
                                        </p:tgtEl>
                                        <p:attrNameLst>
                                          <p:attrName>ppt_h</p:attrName>
                                        </p:attrNameLst>
                                      </p:cBhvr>
                                      <p:tavLst>
                                        <p:tav tm="0">
                                          <p:val>
                                            <p:strVal val="2/3*#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272" fill="hold" grpId="0" nodeType="clickEffect">
                                  <p:stCondLst>
                                    <p:cond delay="0"/>
                                  </p:stCondLst>
                                  <p:childTnLst>
                                    <p:set>
                                      <p:cBhvr>
                                        <p:cTn id="36" dur="1" fill="hold">
                                          <p:stCondLst>
                                            <p:cond delay="0"/>
                                          </p:stCondLst>
                                        </p:cTn>
                                        <p:tgtEl>
                                          <p:spTgt spid="95239"/>
                                        </p:tgtEl>
                                        <p:attrNameLst>
                                          <p:attrName>style.visibility</p:attrName>
                                        </p:attrNameLst>
                                      </p:cBhvr>
                                      <p:to>
                                        <p:strVal val="visible"/>
                                      </p:to>
                                    </p:set>
                                    <p:anim calcmode="lin" valueType="num">
                                      <p:cBhvr>
                                        <p:cTn id="37" dur="500" fill="hold"/>
                                        <p:tgtEl>
                                          <p:spTgt spid="95239"/>
                                        </p:tgtEl>
                                        <p:attrNameLst>
                                          <p:attrName>ppt_w</p:attrName>
                                        </p:attrNameLst>
                                      </p:cBhvr>
                                      <p:tavLst>
                                        <p:tav tm="0">
                                          <p:val>
                                            <p:strVal val="2/3*#ppt_w"/>
                                          </p:val>
                                        </p:tav>
                                        <p:tav tm="100000">
                                          <p:val>
                                            <p:strVal val="#ppt_w"/>
                                          </p:val>
                                        </p:tav>
                                      </p:tavLst>
                                    </p:anim>
                                    <p:anim calcmode="lin" valueType="num">
                                      <p:cBhvr>
                                        <p:cTn id="38" dur="500" fill="hold"/>
                                        <p:tgtEl>
                                          <p:spTgt spid="95239"/>
                                        </p:tgtEl>
                                        <p:attrNameLst>
                                          <p:attrName>ppt_h</p:attrName>
                                        </p:attrNameLst>
                                      </p:cBhvr>
                                      <p:tavLst>
                                        <p:tav tm="0">
                                          <p:val>
                                            <p:strVal val="2/3*#ppt_h"/>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272" fill="hold" grpId="0" nodeType="clickEffect">
                                  <p:stCondLst>
                                    <p:cond delay="0"/>
                                  </p:stCondLst>
                                  <p:childTnLst>
                                    <p:set>
                                      <p:cBhvr>
                                        <p:cTn id="42" dur="1" fill="hold">
                                          <p:stCondLst>
                                            <p:cond delay="0"/>
                                          </p:stCondLst>
                                        </p:cTn>
                                        <p:tgtEl>
                                          <p:spTgt spid="95240"/>
                                        </p:tgtEl>
                                        <p:attrNameLst>
                                          <p:attrName>style.visibility</p:attrName>
                                        </p:attrNameLst>
                                      </p:cBhvr>
                                      <p:to>
                                        <p:strVal val="visible"/>
                                      </p:to>
                                    </p:set>
                                    <p:anim calcmode="lin" valueType="num">
                                      <p:cBhvr>
                                        <p:cTn id="43" dur="500" fill="hold"/>
                                        <p:tgtEl>
                                          <p:spTgt spid="95240"/>
                                        </p:tgtEl>
                                        <p:attrNameLst>
                                          <p:attrName>ppt_w</p:attrName>
                                        </p:attrNameLst>
                                      </p:cBhvr>
                                      <p:tavLst>
                                        <p:tav tm="0">
                                          <p:val>
                                            <p:strVal val="2/3*#ppt_w"/>
                                          </p:val>
                                        </p:tav>
                                        <p:tav tm="100000">
                                          <p:val>
                                            <p:strVal val="#ppt_w"/>
                                          </p:val>
                                        </p:tav>
                                      </p:tavLst>
                                    </p:anim>
                                    <p:anim calcmode="lin" valueType="num">
                                      <p:cBhvr>
                                        <p:cTn id="44" dur="500" fill="hold"/>
                                        <p:tgtEl>
                                          <p:spTgt spid="95240"/>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autoUpdateAnimBg="0"/>
      <p:bldP spid="95235" grpId="0" animBg="1" autoUpdateAnimBg="0"/>
      <p:bldP spid="95236" grpId="0" animBg="1" autoUpdateAnimBg="0"/>
      <p:bldP spid="95237" grpId="0" animBg="1" autoUpdateAnimBg="0"/>
      <p:bldP spid="95238" grpId="0" animBg="1" autoUpdateAnimBg="0"/>
      <p:bldP spid="95239" grpId="0" animBg="1"/>
      <p:bldP spid="95240"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5007</TotalTime>
  <Words>1985</Words>
  <Application>Microsoft Office PowerPoint</Application>
  <PresentationFormat>On-screen Show (4:3)</PresentationFormat>
  <Paragraphs>351</Paragraphs>
  <Slides>43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45" baseType="lpstr">
      <vt:lpstr>Metro</vt:lpstr>
      <vt:lpstr>Clip</vt:lpstr>
      <vt:lpstr>MANAGEMENT PRINCIPLES for HEALTH CARE SERVICES</vt:lpstr>
      <vt:lpstr>LEARNING OBJECTIVES</vt:lpstr>
      <vt:lpstr>Slide 3</vt:lpstr>
      <vt:lpstr>Slide 4</vt:lpstr>
      <vt:lpstr>Slide 5</vt:lpstr>
      <vt:lpstr>Managing Groups and Teams</vt:lpstr>
      <vt:lpstr>Learning Objectives 6</vt:lpstr>
      <vt:lpstr>Types of groups and teams in organizations</vt:lpstr>
      <vt:lpstr>A Model of Work group Performance</vt:lpstr>
      <vt:lpstr>Discussion Question 6</vt:lpstr>
      <vt:lpstr>Work Design</vt:lpstr>
      <vt:lpstr>Learning Objectives 7</vt:lpstr>
      <vt:lpstr>Approaches to job design</vt:lpstr>
      <vt:lpstr>Analysis of Work</vt:lpstr>
      <vt:lpstr>Types of Work</vt:lpstr>
      <vt:lpstr>Key points in Designing Works </vt:lpstr>
      <vt:lpstr>Designing individual job</vt:lpstr>
      <vt:lpstr>Coordinating interconnected work within organizational units</vt:lpstr>
      <vt:lpstr>Discussion Questions 7</vt:lpstr>
      <vt:lpstr>Coordination  and  Communication</vt:lpstr>
      <vt:lpstr>Learning Objectives</vt:lpstr>
      <vt:lpstr>Interdependence</vt:lpstr>
      <vt:lpstr>Skills needed by Managers</vt:lpstr>
      <vt:lpstr>Coordination</vt:lpstr>
      <vt:lpstr>Intraorganizational Coordination</vt:lpstr>
      <vt:lpstr>Intraorganizational Mechanisms of Coordination</vt:lpstr>
      <vt:lpstr>Mintzberg’s Five Coordinating Mechanism</vt:lpstr>
      <vt:lpstr>Interorganizational Coordination</vt:lpstr>
      <vt:lpstr>Managing Interorganizational linkages</vt:lpstr>
      <vt:lpstr>Communication</vt:lpstr>
      <vt:lpstr>Elements of Effective Communication</vt:lpstr>
      <vt:lpstr>Barriers to Communication</vt:lpstr>
      <vt:lpstr>Flows of intraorganizational Communications</vt:lpstr>
      <vt:lpstr>Communication Flows in Health care Organizations</vt:lpstr>
      <vt:lpstr>Discussion Questions</vt:lpstr>
      <vt:lpstr>Power And Politics in Health Services Organizations</vt:lpstr>
      <vt:lpstr>Learning Objectives 9</vt:lpstr>
      <vt:lpstr>Power, Influences and Politics, definitions</vt:lpstr>
      <vt:lpstr>Rational vs political perspectives on management</vt:lpstr>
      <vt:lpstr>Sources of power</vt:lpstr>
      <vt:lpstr>Mintzbergs Political Games</vt:lpstr>
      <vt:lpstr>Power Strategies and Tactics</vt:lpstr>
      <vt:lpstr>Power, Politics, and Organizational Performance</vt:lpstr>
    </vt:vector>
  </TitlesOfParts>
  <Company>Mechanical Engineering UGM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PRINCIPLES</dc:title>
  <dc:creator>Iman Muhammad</dc:creator>
  <cp:lastModifiedBy>Iman Muhammad</cp:lastModifiedBy>
  <cp:revision>88</cp:revision>
  <dcterms:created xsi:type="dcterms:W3CDTF">1999-09-01T12:39:15Z</dcterms:created>
  <dcterms:modified xsi:type="dcterms:W3CDTF">2016-11-15T13:29:32Z</dcterms:modified>
</cp:coreProperties>
</file>