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  <p:sldMasterId id="2147483669" r:id="rId2"/>
    <p:sldMasterId id="2147483671" r:id="rId3"/>
    <p:sldMasterId id="2147483673" r:id="rId4"/>
    <p:sldMasterId id="2147483675" r:id="rId5"/>
    <p:sldMasterId id="2147483677" r:id="rId6"/>
  </p:sldMasterIdLst>
  <p:notesMasterIdLst>
    <p:notesMasterId r:id="rId45"/>
  </p:notesMasterIdLst>
  <p:sldIdLst>
    <p:sldId id="298" r:id="rId7"/>
    <p:sldId id="257" r:id="rId8"/>
    <p:sldId id="299" r:id="rId9"/>
    <p:sldId id="300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73" r:id="rId18"/>
    <p:sldId id="265" r:id="rId19"/>
    <p:sldId id="274" r:id="rId20"/>
    <p:sldId id="266" r:id="rId21"/>
    <p:sldId id="272" r:id="rId22"/>
    <p:sldId id="267" r:id="rId23"/>
    <p:sldId id="268" r:id="rId24"/>
    <p:sldId id="270" r:id="rId25"/>
    <p:sldId id="271" r:id="rId26"/>
    <p:sldId id="275" r:id="rId27"/>
    <p:sldId id="276" r:id="rId28"/>
    <p:sldId id="277" r:id="rId29"/>
    <p:sldId id="278" r:id="rId30"/>
    <p:sldId id="279" r:id="rId31"/>
    <p:sldId id="280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17" autoAdjust="0"/>
  </p:normalViewPr>
  <p:slideViewPr>
    <p:cSldViewPr>
      <p:cViewPr varScale="1">
        <p:scale>
          <a:sx n="78" d="100"/>
          <a:sy n="78" d="100"/>
        </p:scale>
        <p:origin x="-5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70D22D3-19F5-41E2-A6FA-C22D4D8B9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</p:grpSp>
      </p:grpSp>
      <p:sp>
        <p:nvSpPr>
          <p:cNvPr id="9322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322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FDB5F-71E3-40E4-9699-839E86426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F7D37-C33C-48FE-B8F0-45CAA073F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05205-0045-4CED-AF4B-D3A2CF18C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A235A-61D1-41C7-8F4B-C37CC3AAF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d-ID"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d-ID">
              <a:latin typeface="Arial" charset="0"/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1AA69-B503-4472-8F70-D3DE3650F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01D60-2C0F-44E7-A877-028E107CF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103E2-D6A2-4653-84B4-B8026F787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43769-840B-4E15-B067-676816A4F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4AE68-B942-4CF9-B39A-AB466FBDB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C54C7-0C0B-4320-90FB-29508A9B3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8A89A-F863-4DE6-8042-BC9419423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61CA5-2384-4C4D-A662-A4B2AEA0F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DE361-5AA6-49E9-AB78-DC82D0AF2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4506-E388-4478-8FAD-CCBD59BE0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0C06F-9EC6-4911-B863-D34AF8820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EF570-87F6-4AA1-A117-EC0A80451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257800" y="41148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EC850-D1FC-4ABD-B4FD-336763072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</p:grpSp>
      </p:grpSp>
      <p:sp>
        <p:nvSpPr>
          <p:cNvPr id="101417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1418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13DBE-2F75-4983-A45D-028714C25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E602E-3648-4B44-AF94-AD457397C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73507-9625-49A0-8B51-1F369DC54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0C5A2-6103-49A6-86F2-7DAA131F0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4C0F0-4402-4AF4-AB65-CE4F960E5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43419-0850-4011-8B01-58D2AFBBE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205F-B85F-42BE-84CE-73688E974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F2101-C435-4443-95F1-D862A775B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5F771-974F-4524-874F-C8F04B01D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014D1-29B1-47CA-916A-E35457F3F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6FDFC-3100-47F2-9BEE-F5CEDA635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02841-5977-4E86-952F-43229B329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1C473-66FE-4E04-92E6-639F8BD8B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</p:grpSp>
      </p:grpSp>
      <p:sp>
        <p:nvSpPr>
          <p:cNvPr id="10446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7EA3C-C342-4F14-9C41-A60249C9D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28342-A49A-4664-A145-B5298A1BB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45D94-2E65-4504-94CF-D5741096C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CFBE8-B21B-48B7-B07A-E39D672E6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2FFCA-F9A1-4F21-BD21-D16544814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CD21D-EAE0-4691-A53E-9E08E3DC4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55E7F-FD51-4A12-A382-C4446F2F8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1488B-875C-40BB-8F4A-C27B4EA8F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68A31-F946-4FC3-9407-FDAFB5BC5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A06EF-A845-4F68-8EF8-C2E0E446F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9CCE2-51B9-4E70-8927-DBBAE649F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106C4-4201-46EB-8CA3-0CE983CEDC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8298-A645-4496-A4CC-6EC24ACA3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</p:grpSp>
      <p:sp>
        <p:nvSpPr>
          <p:cNvPr id="11470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70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15A07-C38E-4D52-92FC-350837DC7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C84C3-21DB-4166-971B-71EE28495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1F184-18C2-456D-A745-CBC6FBA50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4F338-9D6F-4862-BC91-AC8FD1642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E5715-9E54-4491-8798-79BF4CB35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F9D51-B818-49A5-92A9-0DC110029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523F0-25B3-4E97-A565-14661566E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0AB0D-ACE0-49D8-AB10-1B56A3002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0E96D-B0B2-48F9-A5D9-C337FFA3D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D5043-6198-4F6E-BD0F-C51D7B252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2407-2044-412D-8B0C-CA02CCCD6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5252A-AC24-4881-9637-AAE09E3E7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99C04-361E-4EEE-B38D-A8770DFB6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</p:grpSp>
      <p:sp>
        <p:nvSpPr>
          <p:cNvPr id="119832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983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AABC7-A903-4A7E-9D03-BAACCC9A5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7C396-E616-47AE-9143-73C9A5EF3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DF0DF-E514-46FB-B851-C0A26EDE9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02574-48FC-4D4A-A5B6-5F79BAFCF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9F726-9885-4625-8F06-825934800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9D298-B962-42BE-9B42-2FEA1E03B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B82B5-D410-48FA-B491-D75F587C2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D8744-C85E-477C-BB7F-4DA6F736D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BFD72-7F0E-4063-B8A7-773A5087C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165C2-C403-47D3-A02D-9F8227A68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CE63-CE9E-46F0-91E7-430E8FE1D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F4B4A-16D8-4AB9-8615-C3BD27D3B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0132-A7D7-48A7-BB87-D91482994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7EA89-C87D-464F-B69F-19D027531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921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21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922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922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</p:grpSp>
      </p:grpSp>
      <p:sp>
        <p:nvSpPr>
          <p:cNvPr id="9220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9220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36F4482-CC5E-4E6D-A082-CC3805D748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9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2" grpId="0"/>
      <p:bldP spid="9220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220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220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220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220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220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A8536491-F56E-41DB-9AEA-933F04ABA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728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d-ID">
              <a:latin typeface="Arial" charset="0"/>
            </a:endParaRPr>
          </a:p>
        </p:txBody>
      </p:sp>
      <p:sp>
        <p:nvSpPr>
          <p:cNvPr id="9728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d-ID">
              <a:latin typeface="Arial" charset="0"/>
            </a:endParaRPr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9728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29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30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9730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</p:grpSp>
      <p:sp>
        <p:nvSpPr>
          <p:cNvPr id="9730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0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  <p:bldP spid="9728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72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728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72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728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72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728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72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728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72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728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035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5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5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5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5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6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6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6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6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6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6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036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grpSp>
          <p:nvGrpSpPr>
            <p:cNvPr id="3092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036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6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7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8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9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9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039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</p:grpSp>
      </p:grpSp>
      <p:sp>
        <p:nvSpPr>
          <p:cNvPr id="100393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94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95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0039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97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E27BC37D-C3B5-4E91-A75A-C62D891F4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1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0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0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0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0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0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93" grpId="0"/>
      <p:bldP spid="10039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039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039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039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039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039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42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0342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43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  <p:sp>
            <p:nvSpPr>
              <p:cNvPr id="10343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>
                  <a:latin typeface="Arial" charset="0"/>
                </a:endParaRPr>
              </a:p>
            </p:txBody>
          </p:sp>
        </p:grpSp>
      </p:grpSp>
      <p:sp>
        <p:nvSpPr>
          <p:cNvPr id="1034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4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4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034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6B42E5C6-C7B8-421B-BE8A-26107BF50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</p:sldLayoutIdLst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3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3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3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3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9" grpId="0"/>
      <p:bldP spid="10344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344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344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344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344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344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13667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68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69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0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1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2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3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4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5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6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7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8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79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80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3681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</p:grpSp>
      <p:sp>
        <p:nvSpPr>
          <p:cNvPr id="11368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368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1368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8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8A2FFD10-5363-4124-8FBF-52967C585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368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3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3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3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3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3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3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82" grpId="0"/>
      <p:bldP spid="11368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368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368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368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368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368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1878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88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89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0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1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2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5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6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7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8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79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0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2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4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5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6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  <p:sp>
          <p:nvSpPr>
            <p:cNvPr id="11880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latin typeface="Arial" charset="0"/>
              </a:endParaRPr>
            </a:p>
          </p:txBody>
        </p:sp>
      </p:grpSp>
      <p:sp>
        <p:nvSpPr>
          <p:cNvPr id="11880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880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881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81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E954E20C-CD57-43D6-8649-C3C76A795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881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2008/2009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4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8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88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88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88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88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08" grpId="0"/>
      <p:bldP spid="11880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8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880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8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880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8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880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8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880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8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880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435B7D2-4AC6-4008-AC85-11122F52F6F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d-ID" sz="6300" dirty="0" smtClean="0">
                <a:latin typeface="Algerian" pitchFamily="82" charset="0"/>
              </a:rPr>
              <a:t>Sesi 7: </a:t>
            </a:r>
            <a:r>
              <a:rPr lang="en-US" sz="5100" dirty="0" smtClean="0">
                <a:latin typeface="Algerian" pitchFamily="82" charset="0"/>
              </a:rPr>
              <a:t>MANAJEMEN SUMBER DAYA MANUSIA</a:t>
            </a:r>
            <a:br>
              <a:rPr lang="en-US" sz="5100" dirty="0" smtClean="0">
                <a:latin typeface="Algerian" pitchFamily="82" charset="0"/>
              </a:rPr>
            </a:br>
            <a:endParaRPr lang="en-US" sz="5100" dirty="0" smtClean="0">
              <a:latin typeface="Algerian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F3B28-9C7C-429E-8C06-B45B457CF1F6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85800" y="762000"/>
            <a:ext cx="8001000" cy="1066800"/>
          </a:xfrm>
          <a:prstGeom prst="rect">
            <a:avLst/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09600" y="2743200"/>
            <a:ext cx="8077200" cy="1066800"/>
          </a:xfrm>
          <a:prstGeom prst="rect">
            <a:avLst/>
          </a:prstGeom>
          <a:solidFill>
            <a:srgbClr val="9933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  <a:p>
            <a:r>
              <a:rPr lang="en-US" sz="1800" b="1"/>
              <a:t>MENDAYAGUNAKAN SECARA OPTIMAL SDM DALAM SUATU </a:t>
            </a:r>
          </a:p>
          <a:p>
            <a:r>
              <a:rPr lang="en-US" sz="1800" b="1"/>
              <a:t>ORGANISASI  MELALUI TERCIPTANYA SUATU KONDISI </a:t>
            </a:r>
          </a:p>
          <a:p>
            <a:r>
              <a:rPr lang="en-US" sz="1800" b="1"/>
              <a:t>KETENAGAKERJAAN YANG MEMENUHI SEMBOYAN 3 TEPAT</a:t>
            </a:r>
          </a:p>
          <a:p>
            <a:endParaRPr lang="en-US" sz="1800"/>
          </a:p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smtClean="0"/>
              <a:t>SELURUH KEGIATAN MELALUI FUNGSI-FUNGSI MSDM DI ATAS DIARAHKAN UNTUK MEWUJUDKAN SASARAN POKOK MSDM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b="1" smtClean="0"/>
          </a:p>
        </p:txBody>
      </p:sp>
      <p:sp>
        <p:nvSpPr>
          <p:cNvPr id="22535" name="AutoShape 14"/>
          <p:cNvSpPr>
            <a:spLocks noChangeArrowheads="1"/>
          </p:cNvSpPr>
          <p:nvPr/>
        </p:nvSpPr>
        <p:spPr bwMode="auto">
          <a:xfrm>
            <a:off x="3429000" y="1981200"/>
            <a:ext cx="17526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2536" name="Text Box 15"/>
          <p:cNvSpPr txBox="1">
            <a:spLocks noChangeArrowheads="1"/>
          </p:cNvSpPr>
          <p:nvPr/>
        </p:nvSpPr>
        <p:spPr bwMode="auto">
          <a:xfrm>
            <a:off x="2438400" y="4419600"/>
            <a:ext cx="3962400" cy="633413"/>
          </a:xfrm>
          <a:prstGeom prst="rect">
            <a:avLst/>
          </a:prstGeom>
          <a:solidFill>
            <a:srgbClr val="0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THE RIGHT MAN ON THE RIGHT JOB</a:t>
            </a:r>
          </a:p>
          <a:p>
            <a:pPr>
              <a:spcBef>
                <a:spcPct val="50000"/>
              </a:spcBef>
            </a:pPr>
            <a:r>
              <a:rPr lang="en-US" b="1"/>
              <a:t> AT THE RIGHT TIME</a:t>
            </a:r>
          </a:p>
        </p:txBody>
      </p:sp>
      <p:sp>
        <p:nvSpPr>
          <p:cNvPr id="22537" name="Text Box 16"/>
          <p:cNvSpPr txBox="1">
            <a:spLocks noChangeArrowheads="1"/>
          </p:cNvSpPr>
          <p:nvPr/>
        </p:nvSpPr>
        <p:spPr bwMode="auto">
          <a:xfrm>
            <a:off x="3505200" y="5486400"/>
            <a:ext cx="2133600" cy="952500"/>
          </a:xfrm>
          <a:prstGeom prst="rect">
            <a:avLst/>
          </a:prstGeom>
          <a:solidFill>
            <a:srgbClr val="0033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b="1"/>
              <a:t>TEPAT ORANG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b="1"/>
              <a:t>TEPAT JABATAN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b="1"/>
              <a:t>TEPAT WAKTU</a:t>
            </a:r>
          </a:p>
        </p:txBody>
      </p:sp>
      <p:sp>
        <p:nvSpPr>
          <p:cNvPr id="22538" name="AutoShape 26"/>
          <p:cNvSpPr>
            <a:spLocks noChangeArrowheads="1"/>
          </p:cNvSpPr>
          <p:nvPr/>
        </p:nvSpPr>
        <p:spPr bwMode="auto">
          <a:xfrm>
            <a:off x="4038600" y="3962400"/>
            <a:ext cx="7620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2539" name="AutoShape 27"/>
          <p:cNvSpPr>
            <a:spLocks noChangeArrowheads="1"/>
          </p:cNvSpPr>
          <p:nvPr/>
        </p:nvSpPr>
        <p:spPr bwMode="auto">
          <a:xfrm>
            <a:off x="4114800" y="5105400"/>
            <a:ext cx="7620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66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47884-5BA6-4C89-AFDD-B6239660BEB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EVOLUSI MANAJEMEN SUMBER  DAYA MANUSIA</a:t>
            </a:r>
            <a:br>
              <a:rPr lang="en-US" sz="1800" b="1" smtClean="0"/>
            </a:br>
            <a:r>
              <a:rPr lang="en-US" sz="1200" b="1" smtClean="0"/>
              <a:t>(HADARI NAWAWI, 1996)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533400" y="3429000"/>
            <a:ext cx="1143000" cy="990600"/>
          </a:xfrm>
          <a:prstGeom prst="ellipse">
            <a:avLst/>
          </a:prstGeom>
          <a:solidFill>
            <a:srgbClr val="808000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PRA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REVOLUSI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INDUSTRI</a:t>
            </a:r>
          </a:p>
        </p:txBody>
      </p: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2286000" y="3429000"/>
            <a:ext cx="1143000" cy="990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REVOLUSI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INDUSTRI</a:t>
            </a:r>
          </a:p>
        </p:txBody>
      </p:sp>
      <p:sp>
        <p:nvSpPr>
          <p:cNvPr id="37896" name="Oval 8"/>
          <p:cNvSpPr>
            <a:spLocks noChangeArrowheads="1"/>
          </p:cNvSpPr>
          <p:nvPr/>
        </p:nvSpPr>
        <p:spPr bwMode="auto">
          <a:xfrm>
            <a:off x="4038600" y="3429000"/>
            <a:ext cx="1143000" cy="9906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AWAL 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PSIKOLOGI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INDUSTRI</a:t>
            </a:r>
          </a:p>
        </p:txBody>
      </p:sp>
      <p:sp>
        <p:nvSpPr>
          <p:cNvPr id="37897" name="Oval 9"/>
          <p:cNvSpPr>
            <a:spLocks noChangeArrowheads="1"/>
          </p:cNvSpPr>
          <p:nvPr/>
        </p:nvSpPr>
        <p:spPr bwMode="auto">
          <a:xfrm>
            <a:off x="5791200" y="3429000"/>
            <a:ext cx="1143000" cy="990600"/>
          </a:xfrm>
          <a:prstGeom prst="ellipse">
            <a:avLst/>
          </a:prstGeom>
          <a:solidFill>
            <a:srgbClr val="FF6600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GERAKAN 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HUBUNGAN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MANUSIAWI</a:t>
            </a:r>
          </a:p>
        </p:txBody>
      </p:sp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7543800" y="3429000"/>
            <a:ext cx="1143000" cy="9906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STUDI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TINGKAH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LAKU</a:t>
            </a:r>
          </a:p>
        </p:txBody>
      </p:sp>
      <p:sp>
        <p:nvSpPr>
          <p:cNvPr id="37899" name="Oval 11"/>
          <p:cNvSpPr>
            <a:spLocks noChangeArrowheads="1"/>
          </p:cNvSpPr>
          <p:nvPr/>
        </p:nvSpPr>
        <p:spPr bwMode="auto">
          <a:xfrm>
            <a:off x="7391400" y="1828800"/>
            <a:ext cx="1143000" cy="990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00FF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PERATURAN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FORMAL</a:t>
            </a:r>
          </a:p>
        </p:txBody>
      </p:sp>
      <p:sp>
        <p:nvSpPr>
          <p:cNvPr id="37900" name="Oval 12"/>
          <p:cNvSpPr>
            <a:spLocks noChangeArrowheads="1"/>
          </p:cNvSpPr>
          <p:nvPr/>
        </p:nvSpPr>
        <p:spPr bwMode="auto">
          <a:xfrm>
            <a:off x="3886200" y="1828800"/>
            <a:ext cx="1143000" cy="9906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MANAJEMEN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ILMIAH</a:t>
            </a:r>
          </a:p>
        </p:txBody>
      </p:sp>
      <p:sp>
        <p:nvSpPr>
          <p:cNvPr id="37901" name="Oval 13"/>
          <p:cNvSpPr>
            <a:spLocks noChangeArrowheads="1"/>
          </p:cNvSpPr>
          <p:nvPr/>
        </p:nvSpPr>
        <p:spPr bwMode="auto">
          <a:xfrm>
            <a:off x="2133600" y="1828800"/>
            <a:ext cx="1143000" cy="990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BADAN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MUSYAWARAH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KOLEKTIF</a:t>
            </a:r>
          </a:p>
        </p:txBody>
      </p:sp>
      <p:sp>
        <p:nvSpPr>
          <p:cNvPr id="37902" name="Oval 14"/>
          <p:cNvSpPr>
            <a:spLocks noChangeArrowheads="1"/>
          </p:cNvSpPr>
          <p:nvPr/>
        </p:nvSpPr>
        <p:spPr bwMode="auto">
          <a:xfrm>
            <a:off x="5867400" y="5105400"/>
            <a:ext cx="1143000" cy="9906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PENDEKATAN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PRIBADI</a:t>
            </a:r>
          </a:p>
        </p:txBody>
      </p:sp>
      <p:sp>
        <p:nvSpPr>
          <p:cNvPr id="37903" name="Oval 15"/>
          <p:cNvSpPr>
            <a:spLocks noChangeArrowheads="1"/>
          </p:cNvSpPr>
          <p:nvPr/>
        </p:nvSpPr>
        <p:spPr bwMode="auto">
          <a:xfrm>
            <a:off x="4191000" y="5181600"/>
            <a:ext cx="11430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200">
                <a:latin typeface="Arial" charset="0"/>
              </a:rPr>
              <a:t>KOMISI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PELAYANAN</a:t>
            </a:r>
          </a:p>
          <a:p>
            <a:pPr>
              <a:defRPr/>
            </a:pPr>
            <a:r>
              <a:rPr lang="en-US" sz="1200">
                <a:latin typeface="Arial" charset="0"/>
              </a:rPr>
              <a:t>SOSIAL</a:t>
            </a:r>
          </a:p>
        </p:txBody>
      </p:sp>
      <p:sp>
        <p:nvSpPr>
          <p:cNvPr id="23568" name="AutoShape 16"/>
          <p:cNvSpPr>
            <a:spLocks noChangeArrowheads="1"/>
          </p:cNvSpPr>
          <p:nvPr/>
        </p:nvSpPr>
        <p:spPr bwMode="auto">
          <a:xfrm>
            <a:off x="1828800" y="36576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>
            <a:off x="7086600" y="37338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0" name="AutoShape 18"/>
          <p:cNvSpPr>
            <a:spLocks noChangeArrowheads="1"/>
          </p:cNvSpPr>
          <p:nvPr/>
        </p:nvSpPr>
        <p:spPr bwMode="auto">
          <a:xfrm>
            <a:off x="5486400" y="54102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1" name="AutoShape 19"/>
          <p:cNvSpPr>
            <a:spLocks noChangeArrowheads="1"/>
          </p:cNvSpPr>
          <p:nvPr/>
        </p:nvSpPr>
        <p:spPr bwMode="auto">
          <a:xfrm>
            <a:off x="3429000" y="21336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2" name="AutoShape 20"/>
          <p:cNvSpPr>
            <a:spLocks noChangeArrowheads="1"/>
          </p:cNvSpPr>
          <p:nvPr/>
        </p:nvSpPr>
        <p:spPr bwMode="auto">
          <a:xfrm>
            <a:off x="2562225" y="2895600"/>
            <a:ext cx="485775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3573" name="AutoShape 21"/>
          <p:cNvSpPr>
            <a:spLocks noChangeArrowheads="1"/>
          </p:cNvSpPr>
          <p:nvPr/>
        </p:nvSpPr>
        <p:spPr bwMode="auto">
          <a:xfrm>
            <a:off x="7820025" y="2895600"/>
            <a:ext cx="485775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3574" name="AutoShape 22"/>
          <p:cNvSpPr>
            <a:spLocks noChangeArrowheads="1"/>
          </p:cNvSpPr>
          <p:nvPr/>
        </p:nvSpPr>
        <p:spPr bwMode="auto">
          <a:xfrm>
            <a:off x="6219825" y="4572000"/>
            <a:ext cx="485775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3575" name="AutoShape 23"/>
          <p:cNvSpPr>
            <a:spLocks noChangeArrowheads="1"/>
          </p:cNvSpPr>
          <p:nvPr/>
        </p:nvSpPr>
        <p:spPr bwMode="auto">
          <a:xfrm>
            <a:off x="4267200" y="2895600"/>
            <a:ext cx="485775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3576" name="AutoShape 24"/>
          <p:cNvSpPr>
            <a:spLocks noChangeArrowheads="1"/>
          </p:cNvSpPr>
          <p:nvPr/>
        </p:nvSpPr>
        <p:spPr bwMode="auto">
          <a:xfrm>
            <a:off x="4419600" y="4572000"/>
            <a:ext cx="485775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424F0B-8529-4272-9EA6-4F53E72904F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smtClean="0"/>
              <a:t>TANTANGAN MANAJEMEN SUMBER DAYA MANUSIA</a:t>
            </a:r>
            <a:br>
              <a:rPr lang="en-US" sz="1800" b="0" smtClean="0"/>
            </a:br>
            <a:r>
              <a:rPr lang="en-US" sz="1400" smtClean="0"/>
              <a:t>( HADARI NAWAWI, 2000)</a:t>
            </a:r>
          </a:p>
        </p:txBody>
      </p:sp>
      <p:graphicFrame>
        <p:nvGraphicFramePr>
          <p:cNvPr id="54296" name="Group 24"/>
          <p:cNvGraphicFramePr>
            <a:graphicFrameLocks noGrp="1"/>
          </p:cNvGraphicFramePr>
          <p:nvPr>
            <p:ph type="tbl" idx="1"/>
          </p:nvPr>
        </p:nvGraphicFramePr>
        <p:xfrm>
          <a:off x="457200" y="1219200"/>
          <a:ext cx="8229600" cy="54864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628900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EKSTERNAL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PERUBAHAN YANG CEPAT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KERAGAMAN TENAGA KERJA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GLOBALISASI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PERATURAN PEMERINTAH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PERKEMBANGAN PEKERJAAN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KEKURANGAN TENAGA KERJA TERAMPIL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INTERNAL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POSISI ORGANISASI DALAM BISNIS YANG KOMPEETITIF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FLEKSIBILITAS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PENGURANGAN TENAGA KERJA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RESTRUKTURISASI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BISNIS KECIL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BUDAYA ORGANISASI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TEKNOLOGI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SERIKAT PEKERJA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47900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INDIVIDU/PROFESIONAL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KESERASIAN ANTARA PEKERJA DENGAN ORGANISASI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TANGGUNG JAWAB ETHIS DAN SOSIAL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PRODUKTIVITAS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PELIMPAHAN WEWENANG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PENYALURAN BUAH PIKIRAN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LAINNYA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KELEMAHAN MANAJEMEN DALAM MENGEM-BANGKAN ORGANISASI AGAR MENJADI KOMPETITIF DALAM MEWUJUDKAN EKSIS-TENSINYA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BANYAK MANAJER YANG TAK MELAKSA-NAKAN TANGGUNG JAWABNYA DALAM MENGELOLA SDM DI LINGKUNGANNYA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SULIT MENEMUKAN PETUGAS MSDM YANG MEMILIKI KEMAMPUAN MENYELARASKAN ANTARA STRATEGI BISNIS PERUSAHAAN DENGAN STRATEGI SDM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AutoNum type="arabicPeriod"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43F23-BD1D-4BDD-A6C0-830B4E41B9B9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THE CENTRAL CHALLANGE TO ORGANIZATION</a:t>
            </a:r>
            <a:br>
              <a:rPr lang="en-US" sz="1800" b="1" smtClean="0"/>
            </a:br>
            <a:r>
              <a:rPr lang="en-US" sz="1800" smtClean="0"/>
              <a:t>(Werther &amp; Davis, 1996)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eaLnBrk="1" hangingPunct="1">
              <a:defRPr/>
            </a:pPr>
            <a:endParaRPr lang="en-US" sz="12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GLOBAL COMPETITION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CHALLENGES</a:t>
            </a:r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POPULATION GROWTH                                                                                            UNEMPLOYMENT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       	    CHALLENGES                                                                                                        CHALLENGES</a:t>
            </a:r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WORKFORCE                                                                                                                         SOCIAL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   DIVERSITY                                                                                                                     RESPONSIBILYTY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  CHALLENGES                                                                                                                     CHALLENGES</a:t>
            </a:r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           ETHICAL                                                                                                       MEDICAL, FOOD,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                CHALLENGES                                                                                           HOUSING CHALLENGES</a:t>
            </a:r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UNKNOWN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	CHALLENGES</a:t>
            </a:r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b="1" smtClean="0"/>
          </a:p>
          <a:p>
            <a:pPr eaLnBrk="1" hangingPunct="1">
              <a:defRPr/>
            </a:pPr>
            <a:endParaRPr lang="en-US" sz="1200" smtClean="0"/>
          </a:p>
        </p:txBody>
      </p:sp>
      <p:sp>
        <p:nvSpPr>
          <p:cNvPr id="25606" name="Oval 8"/>
          <p:cNvSpPr>
            <a:spLocks noChangeArrowheads="1"/>
          </p:cNvSpPr>
          <p:nvPr/>
        </p:nvSpPr>
        <p:spPr bwMode="auto">
          <a:xfrm>
            <a:off x="3429000" y="3048000"/>
            <a:ext cx="2133600" cy="1905000"/>
          </a:xfrm>
          <a:prstGeom prst="ellipse">
            <a:avLst/>
          </a:prstGeom>
          <a:solidFill>
            <a:srgbClr val="FF6600"/>
          </a:solidFill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CENTRAL </a:t>
            </a:r>
          </a:p>
          <a:p>
            <a:r>
              <a:rPr lang="en-US" b="1"/>
              <a:t>CHALLENGE</a:t>
            </a:r>
          </a:p>
          <a:p>
            <a:endParaRPr lang="en-US" b="1"/>
          </a:p>
          <a:p>
            <a:r>
              <a:rPr lang="en-US" b="1"/>
              <a:t>BETTER</a:t>
            </a:r>
          </a:p>
          <a:p>
            <a:r>
              <a:rPr lang="en-US" b="1"/>
              <a:t>ORGANIZATION</a:t>
            </a:r>
          </a:p>
          <a:p>
            <a:endParaRPr lang="en-US" b="1"/>
          </a:p>
        </p:txBody>
      </p:sp>
      <p:sp>
        <p:nvSpPr>
          <p:cNvPr id="25607" name="AutoShape 11"/>
          <p:cNvSpPr>
            <a:spLocks noChangeArrowheads="1"/>
          </p:cNvSpPr>
          <p:nvPr/>
        </p:nvSpPr>
        <p:spPr bwMode="auto">
          <a:xfrm>
            <a:off x="4343400" y="2133600"/>
            <a:ext cx="381000" cy="762000"/>
          </a:xfrm>
          <a:prstGeom prst="upDown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5608" name="AutoShape 12"/>
          <p:cNvSpPr>
            <a:spLocks noChangeArrowheads="1"/>
          </p:cNvSpPr>
          <p:nvPr/>
        </p:nvSpPr>
        <p:spPr bwMode="auto">
          <a:xfrm>
            <a:off x="4343400" y="5105400"/>
            <a:ext cx="304800" cy="762000"/>
          </a:xfrm>
          <a:prstGeom prst="up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5609" name="AutoShape 14"/>
          <p:cNvSpPr>
            <a:spLocks noChangeArrowheads="1"/>
          </p:cNvSpPr>
          <p:nvPr/>
        </p:nvSpPr>
        <p:spPr bwMode="auto">
          <a:xfrm>
            <a:off x="2286000" y="3886200"/>
            <a:ext cx="838200" cy="304800"/>
          </a:xfrm>
          <a:prstGeom prst="leftRightArrow">
            <a:avLst>
              <a:gd name="adj1" fmla="val 50000"/>
              <a:gd name="adj2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610" name="AutoShape 15"/>
          <p:cNvSpPr>
            <a:spLocks noChangeArrowheads="1"/>
          </p:cNvSpPr>
          <p:nvPr/>
        </p:nvSpPr>
        <p:spPr bwMode="auto">
          <a:xfrm>
            <a:off x="5791200" y="3886200"/>
            <a:ext cx="838200" cy="304800"/>
          </a:xfrm>
          <a:prstGeom prst="leftRightArrow">
            <a:avLst>
              <a:gd name="adj1" fmla="val 50000"/>
              <a:gd name="adj2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611" name="AutoShape 16"/>
          <p:cNvSpPr>
            <a:spLocks noChangeArrowheads="1"/>
          </p:cNvSpPr>
          <p:nvPr/>
        </p:nvSpPr>
        <p:spPr bwMode="auto">
          <a:xfrm rot="-1903237">
            <a:off x="2743200" y="4800600"/>
            <a:ext cx="838200" cy="304800"/>
          </a:xfrm>
          <a:prstGeom prst="leftRightArrow">
            <a:avLst>
              <a:gd name="adj1" fmla="val 50000"/>
              <a:gd name="adj2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612" name="AutoShape 17"/>
          <p:cNvSpPr>
            <a:spLocks noChangeArrowheads="1"/>
          </p:cNvSpPr>
          <p:nvPr/>
        </p:nvSpPr>
        <p:spPr bwMode="auto">
          <a:xfrm rot="1288149">
            <a:off x="5410200" y="4876800"/>
            <a:ext cx="838200" cy="304800"/>
          </a:xfrm>
          <a:prstGeom prst="leftRightArrow">
            <a:avLst>
              <a:gd name="adj1" fmla="val 50000"/>
              <a:gd name="adj2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613" name="AutoShape 18"/>
          <p:cNvSpPr>
            <a:spLocks noChangeArrowheads="1"/>
          </p:cNvSpPr>
          <p:nvPr/>
        </p:nvSpPr>
        <p:spPr bwMode="auto">
          <a:xfrm rot="1854791">
            <a:off x="2590800" y="2895600"/>
            <a:ext cx="838200" cy="304800"/>
          </a:xfrm>
          <a:prstGeom prst="leftRightArrow">
            <a:avLst>
              <a:gd name="adj1" fmla="val 50000"/>
              <a:gd name="adj2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614" name="AutoShape 19"/>
          <p:cNvSpPr>
            <a:spLocks noChangeArrowheads="1"/>
          </p:cNvSpPr>
          <p:nvPr/>
        </p:nvSpPr>
        <p:spPr bwMode="auto">
          <a:xfrm rot="-1648132">
            <a:off x="5486400" y="2743200"/>
            <a:ext cx="838200" cy="304800"/>
          </a:xfrm>
          <a:prstGeom prst="leftRightArrow">
            <a:avLst>
              <a:gd name="adj1" fmla="val 50000"/>
              <a:gd name="adj2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996501-65CF-4C98-921A-2B275D0B3FE6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/>
              <a:t>PROCUREMENT/ PENGADAAN TENAGA KERJA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141413"/>
            <a:ext cx="8226425" cy="49545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600" b="1" smtClean="0"/>
              <a:t>DASAR PEMIKIRAN</a:t>
            </a:r>
          </a:p>
          <a:p>
            <a:pPr algn="ctr" eaLnBrk="1" hangingPunct="1">
              <a:defRPr/>
            </a:pPr>
            <a:endParaRPr lang="en-US" sz="12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UNTUK MENENTUKAN KEBUTUHAN AKAN TENAGA KERJA, MAKA TERLEBIH DAHULU DIPERLUKAN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         JENIS/MUTU KARYAWAN YANG DIINGINKAN SESUAI DENAN PERSYARATAN JABATANNYA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DAN JUMLAH TENAGA KERJA YANG AKAN DITARIK</a:t>
            </a:r>
          </a:p>
          <a:p>
            <a:pPr algn="ctr" eaLnBrk="1" hangingPunct="1">
              <a:defRPr/>
            </a:pPr>
            <a:endParaRPr lang="en-US" sz="1200" b="1" smtClean="0"/>
          </a:p>
          <a:p>
            <a:pPr algn="ctr"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  <a:p>
            <a:pPr eaLnBrk="1" hangingPunct="1">
              <a:defRPr/>
            </a:pPr>
            <a:endParaRPr lang="en-US" sz="1200" smtClean="0"/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7467600" y="1447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1" name="Rectangle 9"/>
          <p:cNvSpPr>
            <a:spLocks noChangeArrowheads="1"/>
          </p:cNvSpPr>
          <p:nvPr/>
        </p:nvSpPr>
        <p:spPr bwMode="auto">
          <a:xfrm>
            <a:off x="685800" y="1752600"/>
            <a:ext cx="67818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2" name="Rectangle 10"/>
          <p:cNvSpPr>
            <a:spLocks noChangeArrowheads="1"/>
          </p:cNvSpPr>
          <p:nvPr/>
        </p:nvSpPr>
        <p:spPr bwMode="auto">
          <a:xfrm>
            <a:off x="685800" y="1752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3" name="Rectangle 11"/>
          <p:cNvSpPr>
            <a:spLocks noChangeArrowheads="1"/>
          </p:cNvSpPr>
          <p:nvPr/>
        </p:nvSpPr>
        <p:spPr bwMode="auto">
          <a:xfrm>
            <a:off x="762000" y="1295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4" name="Rectangle 12"/>
          <p:cNvSpPr>
            <a:spLocks noChangeArrowheads="1"/>
          </p:cNvSpPr>
          <p:nvPr/>
        </p:nvSpPr>
        <p:spPr bwMode="auto">
          <a:xfrm>
            <a:off x="762000" y="1143000"/>
            <a:ext cx="7696200" cy="1219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5" name="Rectangle 18"/>
          <p:cNvSpPr>
            <a:spLocks noChangeArrowheads="1"/>
          </p:cNvSpPr>
          <p:nvPr/>
        </p:nvSpPr>
        <p:spPr bwMode="auto">
          <a:xfrm>
            <a:off x="6477000" y="3429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6" name="Rectangle 19"/>
          <p:cNvSpPr>
            <a:spLocks noChangeArrowheads="1"/>
          </p:cNvSpPr>
          <p:nvPr/>
        </p:nvSpPr>
        <p:spPr bwMode="auto">
          <a:xfrm>
            <a:off x="6477000" y="38862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7" name="Rectangle 20"/>
          <p:cNvSpPr>
            <a:spLocks noChangeArrowheads="1"/>
          </p:cNvSpPr>
          <p:nvPr/>
        </p:nvSpPr>
        <p:spPr bwMode="auto">
          <a:xfrm>
            <a:off x="6553200" y="3962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8" name="Rectangle 21"/>
          <p:cNvSpPr>
            <a:spLocks noChangeArrowheads="1"/>
          </p:cNvSpPr>
          <p:nvPr/>
        </p:nvSpPr>
        <p:spPr bwMode="auto">
          <a:xfrm>
            <a:off x="6324600" y="3962400"/>
            <a:ext cx="22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9" name="Rectangle 24"/>
          <p:cNvSpPr>
            <a:spLocks noChangeArrowheads="1"/>
          </p:cNvSpPr>
          <p:nvPr/>
        </p:nvSpPr>
        <p:spPr bwMode="auto">
          <a:xfrm>
            <a:off x="1219200" y="16764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40" name="Rectangle 26"/>
          <p:cNvSpPr>
            <a:spLocks noChangeArrowheads="1"/>
          </p:cNvSpPr>
          <p:nvPr/>
        </p:nvSpPr>
        <p:spPr bwMode="auto">
          <a:xfrm>
            <a:off x="914400" y="26670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41" name="Rectangle 27"/>
          <p:cNvSpPr>
            <a:spLocks noChangeArrowheads="1"/>
          </p:cNvSpPr>
          <p:nvPr/>
        </p:nvSpPr>
        <p:spPr bwMode="auto">
          <a:xfrm>
            <a:off x="1295400" y="28194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42" name="Text Box 41"/>
          <p:cNvSpPr txBox="1">
            <a:spLocks noChangeArrowheads="1"/>
          </p:cNvSpPr>
          <p:nvPr/>
        </p:nvSpPr>
        <p:spPr bwMode="auto">
          <a:xfrm>
            <a:off x="1295400" y="2971800"/>
            <a:ext cx="2667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MUTU</a:t>
            </a:r>
          </a:p>
          <a:p>
            <a:r>
              <a:rPr lang="en-US" b="1"/>
              <a:t>TENAGA KERJA</a:t>
            </a:r>
          </a:p>
        </p:txBody>
      </p:sp>
      <p:sp>
        <p:nvSpPr>
          <p:cNvPr id="26643" name="Text Box 55"/>
          <p:cNvSpPr txBox="1">
            <a:spLocks noChangeArrowheads="1"/>
          </p:cNvSpPr>
          <p:nvPr/>
        </p:nvSpPr>
        <p:spPr bwMode="auto">
          <a:xfrm>
            <a:off x="3032125" y="2627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id-ID" sz="1800"/>
          </a:p>
        </p:txBody>
      </p:sp>
      <p:sp>
        <p:nvSpPr>
          <p:cNvPr id="26644" name="AutoShape 59"/>
          <p:cNvSpPr>
            <a:spLocks noChangeArrowheads="1"/>
          </p:cNvSpPr>
          <p:nvPr/>
        </p:nvSpPr>
        <p:spPr bwMode="auto">
          <a:xfrm>
            <a:off x="5410200" y="3124200"/>
            <a:ext cx="914400" cy="609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d-ID" sz="1800"/>
          </a:p>
        </p:txBody>
      </p:sp>
      <p:sp>
        <p:nvSpPr>
          <p:cNvPr id="26645" name="Text Box 61"/>
          <p:cNvSpPr txBox="1">
            <a:spLocks noChangeArrowheads="1"/>
          </p:cNvSpPr>
          <p:nvPr/>
        </p:nvSpPr>
        <p:spPr bwMode="auto">
          <a:xfrm>
            <a:off x="4724400" y="2971800"/>
            <a:ext cx="2819400" cy="52705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JUMLAH KARYAWAN YANG DIBUTUHKAN</a:t>
            </a:r>
          </a:p>
        </p:txBody>
      </p:sp>
      <p:sp>
        <p:nvSpPr>
          <p:cNvPr id="26646" name="Rectangle 62"/>
          <p:cNvSpPr>
            <a:spLocks noChangeArrowheads="1"/>
          </p:cNvSpPr>
          <p:nvPr/>
        </p:nvSpPr>
        <p:spPr bwMode="auto">
          <a:xfrm>
            <a:off x="1600200" y="2971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47" name="Rectangle 63"/>
          <p:cNvSpPr>
            <a:spLocks noChangeArrowheads="1"/>
          </p:cNvSpPr>
          <p:nvPr/>
        </p:nvSpPr>
        <p:spPr bwMode="auto">
          <a:xfrm>
            <a:off x="1295400" y="2971800"/>
            <a:ext cx="2667000" cy="5334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48" name="Text Box 66"/>
          <p:cNvSpPr txBox="1">
            <a:spLocks noChangeArrowheads="1"/>
          </p:cNvSpPr>
          <p:nvPr/>
        </p:nvSpPr>
        <p:spPr bwMode="auto">
          <a:xfrm>
            <a:off x="1371600" y="4191000"/>
            <a:ext cx="2743200" cy="1058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arenR"/>
            </a:pPr>
            <a:r>
              <a:rPr lang="en-US" b="1"/>
              <a:t>RANCANGAN JABATAN</a:t>
            </a:r>
          </a:p>
          <a:p>
            <a:pPr marL="342900" indent="-342900" algn="l">
              <a:spcBef>
                <a:spcPct val="50000"/>
              </a:spcBef>
              <a:buFontTx/>
              <a:buAutoNum type="arabicParenR"/>
            </a:pPr>
            <a:r>
              <a:rPr lang="en-US" b="1"/>
              <a:t>STUDI TERHADAP TUGAS DAN KEWAJIBAN SUATU JABATAN</a:t>
            </a:r>
          </a:p>
        </p:txBody>
      </p:sp>
      <p:sp>
        <p:nvSpPr>
          <p:cNvPr id="26649" name="Text Box 69"/>
          <p:cNvSpPr txBox="1">
            <a:spLocks noChangeArrowheads="1"/>
          </p:cNvSpPr>
          <p:nvPr/>
        </p:nvSpPr>
        <p:spPr bwMode="auto">
          <a:xfrm>
            <a:off x="3429000" y="5657850"/>
            <a:ext cx="2438400" cy="712788"/>
          </a:xfrm>
          <a:prstGeom prst="rect">
            <a:avLst/>
          </a:prstGeom>
          <a:solidFill>
            <a:srgbClr val="9933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600" b="1"/>
              <a:t>ANALISIS JABATAN</a:t>
            </a:r>
          </a:p>
          <a:p>
            <a:pPr marL="342900" indent="-342900">
              <a:spcBef>
                <a:spcPct val="50000"/>
              </a:spcBef>
            </a:pPr>
            <a:r>
              <a:rPr lang="en-US" sz="1600" b="1"/>
              <a:t>( Job Analysis)</a:t>
            </a:r>
          </a:p>
        </p:txBody>
      </p:sp>
      <p:sp>
        <p:nvSpPr>
          <p:cNvPr id="26650" name="Text Box 70"/>
          <p:cNvSpPr txBox="1">
            <a:spLocks noChangeArrowheads="1"/>
          </p:cNvSpPr>
          <p:nvPr/>
        </p:nvSpPr>
        <p:spPr bwMode="auto">
          <a:xfrm>
            <a:off x="4800600" y="4572000"/>
            <a:ext cx="2743200" cy="633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1200" b="1"/>
              <a:t>1</a:t>
            </a:r>
            <a:r>
              <a:rPr lang="en-US" b="1"/>
              <a:t>)</a:t>
            </a:r>
            <a:r>
              <a:rPr lang="en-US"/>
              <a:t>    </a:t>
            </a:r>
            <a:r>
              <a:rPr lang="en-US" b="1"/>
              <a:t>WORK LOAD ANALYSIS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b="1"/>
              <a:t>2)    WORK FORCE ANALYSIS</a:t>
            </a:r>
          </a:p>
        </p:txBody>
      </p:sp>
      <p:sp>
        <p:nvSpPr>
          <p:cNvPr id="26651" name="AutoShape 71"/>
          <p:cNvSpPr>
            <a:spLocks noChangeArrowheads="1"/>
          </p:cNvSpPr>
          <p:nvPr/>
        </p:nvSpPr>
        <p:spPr bwMode="auto">
          <a:xfrm>
            <a:off x="5867400" y="5334000"/>
            <a:ext cx="304800" cy="609600"/>
          </a:xfrm>
          <a:prstGeom prst="curvedLeftArrow">
            <a:avLst>
              <a:gd name="adj1" fmla="val 40000"/>
              <a:gd name="adj2" fmla="val 80000"/>
              <a:gd name="adj3" fmla="val 33333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52" name="AutoShape 72"/>
          <p:cNvSpPr>
            <a:spLocks noChangeArrowheads="1"/>
          </p:cNvSpPr>
          <p:nvPr/>
        </p:nvSpPr>
        <p:spPr bwMode="auto">
          <a:xfrm>
            <a:off x="1524000" y="8077200"/>
            <a:ext cx="733425" cy="1214438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53" name="AutoShape 73"/>
          <p:cNvSpPr>
            <a:spLocks noChangeArrowheads="1"/>
          </p:cNvSpPr>
          <p:nvPr/>
        </p:nvSpPr>
        <p:spPr bwMode="auto">
          <a:xfrm>
            <a:off x="3048000" y="5334000"/>
            <a:ext cx="381000" cy="533400"/>
          </a:xfrm>
          <a:prstGeom prst="curvedRightArrow">
            <a:avLst>
              <a:gd name="adj1" fmla="val 28000"/>
              <a:gd name="adj2" fmla="val 56000"/>
              <a:gd name="adj3" fmla="val 33333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54" name="AutoShape 74"/>
          <p:cNvSpPr>
            <a:spLocks noChangeArrowheads="1"/>
          </p:cNvSpPr>
          <p:nvPr/>
        </p:nvSpPr>
        <p:spPr bwMode="auto">
          <a:xfrm>
            <a:off x="2514600" y="35814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55" name="AutoShape 75"/>
          <p:cNvSpPr>
            <a:spLocks noChangeArrowheads="1"/>
          </p:cNvSpPr>
          <p:nvPr/>
        </p:nvSpPr>
        <p:spPr bwMode="auto">
          <a:xfrm>
            <a:off x="5762625" y="3581400"/>
            <a:ext cx="257175" cy="914400"/>
          </a:xfrm>
          <a:prstGeom prst="downArrow">
            <a:avLst>
              <a:gd name="adj1" fmla="val 50000"/>
              <a:gd name="adj2" fmla="val 88889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56" name="AutoShape 76"/>
          <p:cNvSpPr>
            <a:spLocks noChangeArrowheads="1"/>
          </p:cNvSpPr>
          <p:nvPr/>
        </p:nvSpPr>
        <p:spPr bwMode="auto">
          <a:xfrm>
            <a:off x="4010025" y="2438400"/>
            <a:ext cx="638175" cy="762000"/>
          </a:xfrm>
          <a:prstGeom prst="downArrow">
            <a:avLst>
              <a:gd name="adj1" fmla="val 50000"/>
              <a:gd name="adj2" fmla="val 29851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2ADB01-9F5A-4D12-A2C7-4B8C5E442A19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/>
              <a:t>ANALISIS JABATAN</a:t>
            </a:r>
            <a:br>
              <a:rPr lang="en-US" sz="1600" b="1" smtClean="0"/>
            </a:br>
            <a:r>
              <a:rPr lang="en-US" sz="1600" b="1" smtClean="0"/>
              <a:t>( Job Analysis )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381000" y="1066800"/>
            <a:ext cx="8153400" cy="2971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510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solidFill>
                  <a:schemeClr val="bg1"/>
                </a:solidFill>
              </a:rPr>
              <a:t>DEFINISI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400" b="1" smtClean="0">
                <a:solidFill>
                  <a:schemeClr val="bg1"/>
                </a:solidFill>
              </a:rPr>
              <a:t>THE PROCEDURE FOR DETERMING THE DUTIES AND SKILL REQUIREMENTS OF A JOB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400" b="1" smtClean="0">
                <a:solidFill>
                  <a:schemeClr val="bg1"/>
                </a:solidFill>
              </a:rPr>
              <a:t>    AND THE KIND OF PERSON WHO SHOULD BE HIRED FOR IT ( Dessler, 2000 )</a:t>
            </a:r>
          </a:p>
          <a:p>
            <a:pPr eaLnBrk="1" hangingPunct="1">
              <a:defRPr/>
            </a:pPr>
            <a:endParaRPr lang="en-US" sz="1400" b="1" smtClean="0">
              <a:solidFill>
                <a:schemeClr val="bg1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400" b="1" smtClean="0">
                <a:solidFill>
                  <a:schemeClr val="bg1"/>
                </a:solidFill>
              </a:rPr>
              <a:t>    JOB ANALYSIS IS THE PROCESS OF STUDYING AND COLLECTING INFORMATION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400" b="1" smtClean="0">
                <a:solidFill>
                  <a:schemeClr val="bg1"/>
                </a:solidFill>
              </a:rPr>
              <a:t>    RELATING TO THE OPERATIONS AND RESPONSIBILITIES OF A SPESIFIC JOB ( FLIPPO,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400" b="1" smtClean="0">
                <a:solidFill>
                  <a:schemeClr val="bg1"/>
                </a:solidFill>
              </a:rPr>
              <a:t>    1984 )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400" b="1" smtClean="0">
              <a:solidFill>
                <a:schemeClr val="bg1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400" b="1" smtClean="0">
                <a:solidFill>
                  <a:schemeClr val="bg1"/>
                </a:solidFill>
              </a:rPr>
              <a:t>     SUATU PROSES BERPIKIR YANG BERSIFAT ABSTRAK MENGENAI SUATU PEKERJAAN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400" b="1" smtClean="0">
                <a:solidFill>
                  <a:schemeClr val="bg1"/>
                </a:solidFill>
              </a:rPr>
              <a:t>     (Nawawi,2000)</a:t>
            </a:r>
          </a:p>
        </p:txBody>
      </p:sp>
      <p:sp>
        <p:nvSpPr>
          <p:cNvPr id="27655" name="Text Box 5"/>
          <p:cNvSpPr txBox="1">
            <a:spLocks noChangeArrowheads="1"/>
          </p:cNvSpPr>
          <p:nvPr/>
        </p:nvSpPr>
        <p:spPr bwMode="auto">
          <a:xfrm>
            <a:off x="914400" y="5053013"/>
            <a:ext cx="7315200" cy="1271587"/>
          </a:xfrm>
          <a:prstGeom prst="rect">
            <a:avLst/>
          </a:prstGeom>
          <a:solidFill>
            <a:srgbClr val="3399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HASILNYA</a:t>
            </a:r>
          </a:p>
          <a:p>
            <a:pPr>
              <a:spcBef>
                <a:spcPct val="50000"/>
              </a:spcBef>
            </a:pPr>
            <a:r>
              <a:rPr lang="en-US" b="1"/>
              <a:t>DIRUMUSKAN MENJADI DESKRIPSI DAN SPESIFIKASI JABATAN</a:t>
            </a:r>
          </a:p>
          <a:p>
            <a:pPr>
              <a:spcBef>
                <a:spcPct val="50000"/>
              </a:spcBef>
            </a:pPr>
            <a:r>
              <a:rPr lang="en-US" b="1"/>
              <a:t>( JOB DESCRIPTION AND JOB SPESIFICATION )</a:t>
            </a:r>
          </a:p>
          <a:p>
            <a:pPr>
              <a:spcBef>
                <a:spcPct val="50000"/>
              </a:spcBef>
            </a:pPr>
            <a:r>
              <a:rPr lang="en-US" b="1"/>
              <a:t>DALAM BENTUK TERTULIS</a:t>
            </a:r>
          </a:p>
        </p:txBody>
      </p:sp>
      <p:sp>
        <p:nvSpPr>
          <p:cNvPr id="27656" name="AutoShape 6"/>
          <p:cNvSpPr>
            <a:spLocks noChangeArrowheads="1"/>
          </p:cNvSpPr>
          <p:nvPr/>
        </p:nvSpPr>
        <p:spPr bwMode="auto">
          <a:xfrm>
            <a:off x="3429000" y="4191000"/>
            <a:ext cx="18288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4E674-D004-4679-9269-34E443C89D1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/>
              <a:t>DESKRIPSI DAN SPESIFIKASI/PERSYARATAN JABATAN</a:t>
            </a:r>
            <a:br>
              <a:rPr lang="en-US" sz="1600" b="1" smtClean="0"/>
            </a:br>
            <a:r>
              <a:rPr lang="en-US" sz="1200" b="1" smtClean="0"/>
              <a:t>( BAMBANG WAHYUDI, 1996)</a:t>
            </a:r>
          </a:p>
        </p:txBody>
      </p:sp>
      <p:graphicFrame>
        <p:nvGraphicFramePr>
          <p:cNvPr id="52280" name="Group 56"/>
          <p:cNvGraphicFramePr>
            <a:graphicFrameLocks noGrp="1"/>
          </p:cNvGraphicFramePr>
          <p:nvPr>
            <p:ph type="tbl" idx="1"/>
          </p:nvPr>
        </p:nvGraphicFramePr>
        <p:xfrm>
          <a:off x="457200" y="990600"/>
          <a:ext cx="8229600" cy="561498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438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DESKRIPSI JABATAN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GAMBAAN  SECARA SINGKAT, CERMAT DAN TELITI MENGENAI FUNGSI, TUGAS, WEWENANG, TANGGUNGJAWAB DAN HUBUNGAN DARI SUATU JABATAN TERTENTU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PERSYARATAN JABATAN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PERNYATAAN TENTANG KUALITAS MINIMAL SESEORANAG TENAGA KERJA YANG BISA DITERIMA UNTUK MENDUDUKI DAN MENJALANKAN TUGAS SUATU JABATAN TERTENETU DENGAN BAIK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91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ISI JABATAN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IDENTIFIKASI JABATAN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A. NAMA JABATAN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B. NAMA JABATAN PADANAN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C. KODE JABATAN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 startAt="2"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SIFAT JABATAN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A. URAIAN JABATAN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B. WEWENANG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C. HUBUNGAN DENGAN JABATAN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D. SUPERVISI YANG DIPERLUKAN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E. PERALATAN/MESIN YANG DIGUNAKAN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F. KONDISI KERJA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3.        TENTANG  KUALIFIKASI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A. KUALIFIKASI UMUM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B. KUALIFIKASI KHUSUS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ISI  SPESIFIKASI JABATAN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SYARAT UMUM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A.  PENDIDIKAN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B. PENGALAMAN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         SYARAT KHUSUS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A. KONDISI FISIK / PSIKHIS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B. JENIS KELAMIN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C. MINAT DAN BAKAT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91" name="AutoShape 25"/>
          <p:cNvSpPr>
            <a:spLocks noChangeArrowheads="1"/>
          </p:cNvSpPr>
          <p:nvPr/>
        </p:nvSpPr>
        <p:spPr bwMode="auto">
          <a:xfrm>
            <a:off x="2209800" y="2590800"/>
            <a:ext cx="9144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FF0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28692" name="AutoShape 26"/>
          <p:cNvSpPr>
            <a:spLocks noChangeArrowheads="1"/>
          </p:cNvSpPr>
          <p:nvPr/>
        </p:nvSpPr>
        <p:spPr bwMode="auto">
          <a:xfrm>
            <a:off x="5867400" y="2590800"/>
            <a:ext cx="1066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FF0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50BE6-E1B8-4E65-992B-E7F6B1DE1E52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77813"/>
            <a:ext cx="6324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PRINSIP DAN PROSEDUR ANALISIS JABATAN</a:t>
            </a:r>
          </a:p>
        </p:txBody>
      </p:sp>
      <p:graphicFrame>
        <p:nvGraphicFramePr>
          <p:cNvPr id="43041" name="Group 33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PRINSIP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ANALISIS JABATAN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PROSEDUR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ANALISIS JABATAN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716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HARUS DITENTUKAN SECARA JELAS BATAS- BATAS PEKERJAAN DALAM JABATAN, HAL INI ADA DALAM JABATAN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HARUS BERDASARKAN ATAS KENYA-TAAN SEBENARNYA (OBYEKTIF) MENGGUNAKAN DATA,  BERKAITAN DENGAN WEWENANG YANG ADA, SUBYEKTIF PRIBADI DIHINDARKAN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PROSES KEGIATAN DALAM JABATAN ITU HARUS DISUSUN SECARA KRONO-LOGIS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MEMPERHATIKAN SITUASI PEKER-JAAN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PENENTUAN TUJUAN ANALISIS JABATAN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PERENCANAAN ANALISIS JABATAN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PENGUMPULAN DATA JABATAN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PENGOLAHAN DATA JABATAN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PENYAJIAN HASIL ANALISIS JABATAN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PENYUSUNAN PROGRAM MSDM LAINNYA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0D00DF-A6C7-4B56-8901-6EE015FB194B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62000"/>
          </a:xfrm>
          <a:ln>
            <a:solidFill>
              <a:schemeClr val="hlink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1600" b="1" smtClean="0"/>
              <a:t>HUBUNGAN ANALISIS JABATAN DENGAN</a:t>
            </a:r>
            <a:br>
              <a:rPr lang="en-US" sz="1600" b="1" smtClean="0"/>
            </a:br>
            <a:r>
              <a:rPr lang="en-US" sz="1600" b="1" smtClean="0"/>
              <a:t>FUNGSI OPERASIONAL MSDM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40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ANALISIS JABATAN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en-US" sz="1000" b="1" smtClean="0"/>
          </a:p>
          <a:p>
            <a:pPr algn="ctr" eaLnBrk="1" hangingPunct="1">
              <a:lnSpc>
                <a:spcPct val="80000"/>
              </a:lnSpc>
              <a:defRPr/>
            </a:pPr>
            <a:endParaRPr lang="en-US" sz="1000" b="1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DESKRIPSI JABATAN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NILAI JABATAN                                                  STANDAR PRESTASI                              PERSYARATAN JABATAN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                                                                                     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                                                                                                                                             PERENCANAAN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PELATIHAN                                                  PENILAIAN                     PENGEMBA                                  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PENGEMBANGAN                                       PRESTASI                     NGAN KARIR            PENARIKAN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                                                                       KERJA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KONPENSASI                                                                                                                                           SELEKSI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KESEJAH            UPAH/GAJI                                                                                                                 PEMBEKALAN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TERAAN             INSENTIF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                                                                   PRESTASI                                                            PENEMPATAN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         LINGKUP                                               LINGKUP                                                              LINGKUP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 PEMELIHARAAN                                    PENGEMBANGAN                                                  PENGADAAN   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smtClean="0"/>
              <a:t>                                         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000" b="1" smtClean="0"/>
          </a:p>
          <a:p>
            <a:pPr eaLnBrk="1" hangingPunct="1">
              <a:lnSpc>
                <a:spcPct val="80000"/>
              </a:lnSpc>
              <a:defRPr/>
            </a:pPr>
            <a:endParaRPr lang="en-US" sz="1000" b="1" smtClean="0"/>
          </a:p>
          <a:p>
            <a:pPr eaLnBrk="1" hangingPunct="1">
              <a:lnSpc>
                <a:spcPct val="80000"/>
              </a:lnSpc>
              <a:defRPr/>
            </a:pPr>
            <a:endParaRPr lang="en-US" sz="1000" b="1" smtClean="0"/>
          </a:p>
          <a:p>
            <a:pPr eaLnBrk="1" hangingPunct="1">
              <a:lnSpc>
                <a:spcPct val="80000"/>
              </a:lnSpc>
              <a:defRPr/>
            </a:pPr>
            <a:endParaRPr lang="en-US" sz="800" b="1" smtClean="0"/>
          </a:p>
        </p:txBody>
      </p:sp>
      <p:sp>
        <p:nvSpPr>
          <p:cNvPr id="30726" name="Line 5"/>
          <p:cNvSpPr>
            <a:spLocks noChangeShapeType="1"/>
          </p:cNvSpPr>
          <p:nvPr/>
        </p:nvSpPr>
        <p:spPr bwMode="auto">
          <a:xfrm>
            <a:off x="4648200" y="1600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27" name="Line 8"/>
          <p:cNvSpPr>
            <a:spLocks noChangeShapeType="1"/>
          </p:cNvSpPr>
          <p:nvPr/>
        </p:nvSpPr>
        <p:spPr bwMode="auto">
          <a:xfrm>
            <a:off x="4648200" y="2133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28" name="Line 9"/>
          <p:cNvSpPr>
            <a:spLocks noChangeShapeType="1"/>
          </p:cNvSpPr>
          <p:nvPr/>
        </p:nvSpPr>
        <p:spPr bwMode="auto">
          <a:xfrm>
            <a:off x="7010400" y="2819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29" name="Line 10"/>
          <p:cNvSpPr>
            <a:spLocks noChangeShapeType="1"/>
          </p:cNvSpPr>
          <p:nvPr/>
        </p:nvSpPr>
        <p:spPr bwMode="auto">
          <a:xfrm>
            <a:off x="7010400" y="3276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0" name="Line 11"/>
          <p:cNvSpPr>
            <a:spLocks noChangeShapeType="1"/>
          </p:cNvSpPr>
          <p:nvPr/>
        </p:nvSpPr>
        <p:spPr bwMode="auto">
          <a:xfrm>
            <a:off x="70104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>
            <a:off x="7010400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2" name="Line 15"/>
          <p:cNvSpPr>
            <a:spLocks noChangeShapeType="1"/>
          </p:cNvSpPr>
          <p:nvPr/>
        </p:nvSpPr>
        <p:spPr bwMode="auto">
          <a:xfrm>
            <a:off x="7086600" y="4648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3" name="Line 16"/>
          <p:cNvSpPr>
            <a:spLocks noChangeShapeType="1"/>
          </p:cNvSpPr>
          <p:nvPr/>
        </p:nvSpPr>
        <p:spPr bwMode="auto">
          <a:xfrm>
            <a:off x="4648200" y="2895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4" name="Line 17"/>
          <p:cNvSpPr>
            <a:spLocks noChangeShapeType="1"/>
          </p:cNvSpPr>
          <p:nvPr/>
        </p:nvSpPr>
        <p:spPr bwMode="auto">
          <a:xfrm flipV="1">
            <a:off x="4648200" y="3962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5" name="Line 20"/>
          <p:cNvSpPr>
            <a:spLocks noChangeShapeType="1"/>
          </p:cNvSpPr>
          <p:nvPr/>
        </p:nvSpPr>
        <p:spPr bwMode="auto">
          <a:xfrm flipH="1">
            <a:off x="4800600" y="5029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6" name="Line 22"/>
          <p:cNvSpPr>
            <a:spLocks noChangeShapeType="1"/>
          </p:cNvSpPr>
          <p:nvPr/>
        </p:nvSpPr>
        <p:spPr bwMode="auto">
          <a:xfrm flipH="1">
            <a:off x="25146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7" name="Line 23"/>
          <p:cNvSpPr>
            <a:spLocks noChangeShapeType="1"/>
          </p:cNvSpPr>
          <p:nvPr/>
        </p:nvSpPr>
        <p:spPr bwMode="auto">
          <a:xfrm flipH="1">
            <a:off x="23622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8" name="Line 27"/>
          <p:cNvSpPr>
            <a:spLocks noChangeShapeType="1"/>
          </p:cNvSpPr>
          <p:nvPr/>
        </p:nvSpPr>
        <p:spPr bwMode="auto">
          <a:xfrm>
            <a:off x="14478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39" name="Line 28"/>
          <p:cNvSpPr>
            <a:spLocks noChangeShapeType="1"/>
          </p:cNvSpPr>
          <p:nvPr/>
        </p:nvSpPr>
        <p:spPr bwMode="auto">
          <a:xfrm>
            <a:off x="25146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40" name="Line 30"/>
          <p:cNvSpPr>
            <a:spLocks noChangeShapeType="1"/>
          </p:cNvSpPr>
          <p:nvPr/>
        </p:nvSpPr>
        <p:spPr bwMode="auto">
          <a:xfrm>
            <a:off x="1524000" y="2895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41" name="Line 31"/>
          <p:cNvSpPr>
            <a:spLocks noChangeShapeType="1"/>
          </p:cNvSpPr>
          <p:nvPr/>
        </p:nvSpPr>
        <p:spPr bwMode="auto">
          <a:xfrm>
            <a:off x="4800600" y="3505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42" name="Line 40"/>
          <p:cNvSpPr>
            <a:spLocks noChangeShapeType="1"/>
          </p:cNvSpPr>
          <p:nvPr/>
        </p:nvSpPr>
        <p:spPr bwMode="auto">
          <a:xfrm>
            <a:off x="1447800" y="4267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743" name="Line 41"/>
          <p:cNvSpPr>
            <a:spLocks noChangeShapeType="1"/>
          </p:cNvSpPr>
          <p:nvPr/>
        </p:nvSpPr>
        <p:spPr bwMode="auto">
          <a:xfrm>
            <a:off x="1524000" y="22860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744" name="Line 42"/>
          <p:cNvSpPr>
            <a:spLocks noChangeShapeType="1"/>
          </p:cNvSpPr>
          <p:nvPr/>
        </p:nvSpPr>
        <p:spPr bwMode="auto">
          <a:xfrm>
            <a:off x="1524000" y="228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45" name="Line 43"/>
          <p:cNvSpPr>
            <a:spLocks noChangeShapeType="1"/>
          </p:cNvSpPr>
          <p:nvPr/>
        </p:nvSpPr>
        <p:spPr bwMode="auto">
          <a:xfrm>
            <a:off x="7010400" y="228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746" name="Line 44"/>
          <p:cNvSpPr>
            <a:spLocks noChangeShapeType="1"/>
          </p:cNvSpPr>
          <p:nvPr/>
        </p:nvSpPr>
        <p:spPr bwMode="auto">
          <a:xfrm flipV="1">
            <a:off x="3200400" y="3505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747" name="Line 45"/>
          <p:cNvSpPr>
            <a:spLocks noChangeShapeType="1"/>
          </p:cNvSpPr>
          <p:nvPr/>
        </p:nvSpPr>
        <p:spPr bwMode="auto">
          <a:xfrm>
            <a:off x="762000" y="1295400"/>
            <a:ext cx="76200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748" name="Line 46"/>
          <p:cNvSpPr>
            <a:spLocks noChangeShapeType="1"/>
          </p:cNvSpPr>
          <p:nvPr/>
        </p:nvSpPr>
        <p:spPr bwMode="auto">
          <a:xfrm>
            <a:off x="838200" y="5257800"/>
            <a:ext cx="75438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749" name="Line 47"/>
          <p:cNvSpPr>
            <a:spLocks noChangeShapeType="1"/>
          </p:cNvSpPr>
          <p:nvPr/>
        </p:nvSpPr>
        <p:spPr bwMode="auto">
          <a:xfrm>
            <a:off x="838200" y="6248400"/>
            <a:ext cx="75438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750" name="Line 48"/>
          <p:cNvSpPr>
            <a:spLocks noChangeShapeType="1"/>
          </p:cNvSpPr>
          <p:nvPr/>
        </p:nvSpPr>
        <p:spPr bwMode="auto">
          <a:xfrm>
            <a:off x="8382000" y="1295400"/>
            <a:ext cx="0" cy="49530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751" name="Line 49"/>
          <p:cNvSpPr>
            <a:spLocks noChangeShapeType="1"/>
          </p:cNvSpPr>
          <p:nvPr/>
        </p:nvSpPr>
        <p:spPr bwMode="auto">
          <a:xfrm>
            <a:off x="762000" y="1295400"/>
            <a:ext cx="76200" cy="49530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19CAE8-7873-43B6-8B71-89336A5FD78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/>
              <a:t>PERBEDAAN JOB ANALISIS DAN MOTION STUDY</a:t>
            </a:r>
            <a:br>
              <a:rPr lang="en-US" sz="1600" b="1" smtClean="0"/>
            </a:br>
            <a:r>
              <a:rPr lang="en-US" sz="1600" b="1" smtClean="0"/>
              <a:t>( HASIBUAN, 2000)</a:t>
            </a:r>
          </a:p>
        </p:txBody>
      </p:sp>
      <p:graphicFrame>
        <p:nvGraphicFramePr>
          <p:cNvPr id="49194" name="Group 42"/>
          <p:cNvGraphicFramePr>
            <a:graphicFrameLocks noGrp="1"/>
          </p:cNvGraphicFramePr>
          <p:nvPr>
            <p:ph type="tbl" idx="1"/>
          </p:nvPr>
        </p:nvGraphicFramePr>
        <p:xfrm>
          <a:off x="457200" y="1295400"/>
          <a:ext cx="8229600" cy="438626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ASPEK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JOB ANALISIS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MOTION STUDY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 TUJUAN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MEMBERI GAMBARAN TERHADAP SUATU JABATAN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MENGUBAH DAN MEMPERBAIKI METODE KERJA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 SKUP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MENYELURUH, MENCAKUP TUGAS, TANGGUNGJAWAB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MENGUBAH DAN MEMPERBAIKI GERAKAN-GERAKAN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3. TINGKAT KETELITIAN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KURANG TELITI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SANGAT TELITI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4. ORGANISASI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DILAKUKAN OLEH BAGIAN PERSONALIA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DILAKUKAN OLEH INDUSTRIAL ENGINEERS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5. TEKNIK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OBSERVASI, INTERVIEW, QUESTIONARE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OBSERVASI, FOTOGRAFI, STOPWACH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6. KEGUNAAN</a:t>
                      </a:r>
                    </a:p>
                  </a:txBody>
                  <a:tcPr horzOverflow="overflow">
                    <a:lnL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REKRUTMEN, LATIHAN, PENGUPAHAN, DSB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MEMPERBAIKI METODE DAN STANDARISASI</a:t>
                      </a:r>
                    </a:p>
                  </a:txBody>
                  <a:tcPr horzOverflow="overflow">
                    <a:lnL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C7583-1B0F-4698-BB77-D8683823C94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latin typeface="Algerian" pitchFamily="82" charset="0"/>
              </a:rPr>
              <a:t>ATURAN PERKULIAHAN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1. KEHADIRAN KULIAH 80% SEBAGAI    SYARAT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    UNTUK DAPAT MENGIKUTI  UAS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2. PENENTUAN NILAI AKHIR DIHITUNG DARI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    KOMPONEN-KOMPONEN BERIKUT 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    A. UJIAN TENGAH SEMESTER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    B. UJIAN AKHIR SEMESTER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    C. TUGAS-TUGAS (INDIVIDU DAN KELOMPOK)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/>
              <a:t>3. KELULUSAN EQUIVALEN DENGAN NILAI MUT “C”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1E011-2783-4085-8E43-24523459B069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77813"/>
            <a:ext cx="4648200" cy="685800"/>
          </a:xfrm>
          <a:ln w="38100">
            <a:solidFill>
              <a:schemeClr val="accent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RECRUITMENT / PENARIKAN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5800" cy="2209800"/>
          </a:xfrm>
          <a:solidFill>
            <a:srgbClr val="FF6600"/>
          </a:solidFill>
          <a:ln w="38100">
            <a:solidFill>
              <a:srgbClr val="00FF00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800" smtClean="0"/>
              <a:t>DEFINSI</a:t>
            </a:r>
          </a:p>
          <a:p>
            <a:pPr algn="ctr" eaLnBrk="1" hangingPunct="1">
              <a:defRPr/>
            </a:pPr>
            <a:endParaRPr lang="en-US" sz="18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400" b="1" smtClean="0"/>
              <a:t>RECRUITMENT IS THE PROCESS OF FINDING AND ATTRACTING CAPABLE APPLICANTS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400" b="1" smtClean="0"/>
              <a:t>FOR EMPLOYMENT </a:t>
            </a:r>
            <a:r>
              <a:rPr lang="en-US" sz="1200" b="1" smtClean="0"/>
              <a:t>( WERTHER &amp; DAVIS, 1996)</a:t>
            </a:r>
          </a:p>
          <a:p>
            <a:pPr algn="ctr" eaLnBrk="1" hangingPunct="1">
              <a:defRPr/>
            </a:pPr>
            <a:endParaRPr lang="en-US" sz="12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400" b="1" smtClean="0"/>
              <a:t>REKRUTMEN ADALAH USAHA MENCARI DAN MEMPENGARUHI TENAGA KERJA AGAR MAU MELAMAR LOWONGAN PEKERJAAN YANG ADA DALAM SUATU PERUSAHAAN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200" b="1" smtClean="0"/>
              <a:t>( HASIBUAN, 2000 )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600200" y="3733800"/>
            <a:ext cx="6096000" cy="1828800"/>
          </a:xfrm>
          <a:prstGeom prst="rect">
            <a:avLst/>
          </a:prstGeom>
          <a:solidFill>
            <a:srgbClr val="993300"/>
          </a:solidFill>
          <a:ln w="3810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PENDEKATAN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en-US" sz="1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1. 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PROSPECTING THEORY OF RECRUITMENT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2. MATING THEORY OF RECRUITMENT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8AC7B5-3F42-49CF-ACB9-FB1E9ACF5EF5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KONSEP REKRUTMEN</a:t>
            </a:r>
          </a:p>
        </p:txBody>
      </p:sp>
      <p:sp>
        <p:nvSpPr>
          <p:cNvPr id="33797" name="AutoShape 4"/>
          <p:cNvSpPr>
            <a:spLocks noChangeArrowheads="1"/>
          </p:cNvSpPr>
          <p:nvPr/>
        </p:nvSpPr>
        <p:spPr bwMode="auto">
          <a:xfrm>
            <a:off x="3810000" y="1600200"/>
            <a:ext cx="1752600" cy="914400"/>
          </a:xfrm>
          <a:prstGeom prst="roundRect">
            <a:avLst>
              <a:gd name="adj" fmla="val 16667"/>
            </a:avLst>
          </a:prstGeom>
          <a:solidFill>
            <a:srgbClr val="808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/>
            <a:r>
              <a:rPr lang="en-US" b="1"/>
              <a:t>SUMBER :</a:t>
            </a:r>
          </a:p>
          <a:p>
            <a:pPr marL="342900" indent="-342900" algn="just"/>
            <a:r>
              <a:rPr lang="en-US" b="1"/>
              <a:t>1.    INTERNAL</a:t>
            </a:r>
          </a:p>
          <a:p>
            <a:pPr marL="342900" indent="-342900" algn="just"/>
            <a:r>
              <a:rPr lang="en-US" b="1"/>
              <a:t>2.    EKSTERNAL</a:t>
            </a:r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3810000" y="4876800"/>
            <a:ext cx="1752600" cy="914400"/>
          </a:xfrm>
          <a:prstGeom prst="roundRect">
            <a:avLst>
              <a:gd name="adj" fmla="val 16667"/>
            </a:avLst>
          </a:prstGeom>
          <a:solidFill>
            <a:srgbClr val="808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/>
            <a:r>
              <a:rPr lang="en-US" b="1"/>
              <a:t>KENDALA :</a:t>
            </a:r>
          </a:p>
          <a:p>
            <a:pPr marL="342900" indent="-342900" algn="just"/>
            <a:r>
              <a:rPr lang="en-US" b="1"/>
              <a:t>1.    INTERNAL</a:t>
            </a:r>
          </a:p>
          <a:p>
            <a:pPr marL="342900" indent="-342900" algn="just"/>
            <a:r>
              <a:rPr lang="en-US" b="1"/>
              <a:t>2.    EKSTERNAL</a:t>
            </a:r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6172200" y="3048000"/>
            <a:ext cx="1752600" cy="914400"/>
          </a:xfrm>
          <a:prstGeom prst="roundRect">
            <a:avLst>
              <a:gd name="adj" fmla="val 16667"/>
            </a:avLst>
          </a:prstGeom>
          <a:solidFill>
            <a:srgbClr val="808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/>
            <a:r>
              <a:rPr lang="en-US" b="1"/>
              <a:t>METODE :</a:t>
            </a:r>
          </a:p>
          <a:p>
            <a:pPr marL="342900" indent="-342900" algn="just"/>
            <a:r>
              <a:rPr lang="en-US" b="1"/>
              <a:t>1.   TERTUTUP</a:t>
            </a:r>
          </a:p>
          <a:p>
            <a:pPr marL="342900" indent="-342900" algn="just"/>
            <a:r>
              <a:rPr lang="en-US" b="1"/>
              <a:t>2.    TERBUKA</a:t>
            </a:r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1219200" y="3048000"/>
            <a:ext cx="1752600" cy="914400"/>
          </a:xfrm>
          <a:prstGeom prst="roundRect">
            <a:avLst>
              <a:gd name="adj" fmla="val 16667"/>
            </a:avLst>
          </a:prstGeom>
          <a:solidFill>
            <a:srgbClr val="808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/>
            <a:r>
              <a:rPr lang="en-US" b="1"/>
              <a:t>DASAR :</a:t>
            </a:r>
          </a:p>
          <a:p>
            <a:pPr marL="342900" indent="-342900" algn="just"/>
            <a:r>
              <a:rPr lang="en-US" b="1"/>
              <a:t>1.    JOB SPEC</a:t>
            </a:r>
          </a:p>
          <a:p>
            <a:pPr marL="342900" indent="-342900" algn="just"/>
            <a:r>
              <a:rPr lang="en-US" b="1"/>
              <a:t>2.    PP</a:t>
            </a:r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>
            <a:off x="3124200" y="2590800"/>
            <a:ext cx="2971800" cy="2133600"/>
          </a:xfrm>
          <a:custGeom>
            <a:avLst/>
            <a:gdLst>
              <a:gd name="T0" fmla="*/ 408870140 w 21600"/>
              <a:gd name="T1" fmla="*/ 105376145 h 21600"/>
              <a:gd name="T2" fmla="*/ 204435070 w 21600"/>
              <a:gd name="T3" fmla="*/ 210752289 h 21600"/>
              <a:gd name="T4" fmla="*/ 0 w 21600"/>
              <a:gd name="T5" fmla="*/ 105376145 h 21600"/>
              <a:gd name="T6" fmla="*/ 204435070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400 w 21600"/>
              <a:gd name="T13" fmla="*/ 5400 h 21600"/>
              <a:gd name="T14" fmla="*/ 162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b="1"/>
              <a:t>REKRUTMEN</a:t>
            </a:r>
          </a:p>
        </p:txBody>
      </p:sp>
      <p:sp>
        <p:nvSpPr>
          <p:cNvPr id="33802" name="Oval 11"/>
          <p:cNvSpPr>
            <a:spLocks noChangeArrowheads="1"/>
          </p:cNvSpPr>
          <p:nvPr/>
        </p:nvSpPr>
        <p:spPr bwMode="auto">
          <a:xfrm>
            <a:off x="304800" y="1295400"/>
            <a:ext cx="8534400" cy="5029200"/>
          </a:xfrm>
          <a:prstGeom prst="ellips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FD5C8-5BE4-41D1-939A-AA2E058E160C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77813"/>
            <a:ext cx="6248400" cy="762000"/>
          </a:xfrm>
          <a:ln>
            <a:solidFill>
              <a:schemeClr val="accent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SUMBER-SUMBER TENAGA KERJA</a:t>
            </a:r>
          </a:p>
        </p:txBody>
      </p:sp>
      <p:sp>
        <p:nvSpPr>
          <p:cNvPr id="34821" name="AutoShape 4"/>
          <p:cNvSpPr>
            <a:spLocks noChangeArrowheads="1"/>
          </p:cNvSpPr>
          <p:nvPr/>
        </p:nvSpPr>
        <p:spPr bwMode="auto">
          <a:xfrm>
            <a:off x="1676400" y="1524000"/>
            <a:ext cx="1828800" cy="838200"/>
          </a:xfrm>
          <a:prstGeom prst="flowChartDocument">
            <a:avLst/>
          </a:prstGeom>
          <a:solidFill>
            <a:srgbClr val="339966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4822" name="Text Box 5"/>
          <p:cNvSpPr txBox="1">
            <a:spLocks noChangeArrowheads="1"/>
          </p:cNvSpPr>
          <p:nvPr/>
        </p:nvSpPr>
        <p:spPr bwMode="auto">
          <a:xfrm>
            <a:off x="1981200" y="1676400"/>
            <a:ext cx="1082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/>
              <a:t>INTERNAL</a:t>
            </a:r>
          </a:p>
        </p:txBody>
      </p:sp>
      <p:sp>
        <p:nvSpPr>
          <p:cNvPr id="34823" name="Text Box 8"/>
          <p:cNvSpPr txBox="1">
            <a:spLocks noChangeArrowheads="1"/>
          </p:cNvSpPr>
          <p:nvPr/>
        </p:nvSpPr>
        <p:spPr bwMode="auto">
          <a:xfrm>
            <a:off x="4800600" y="1524000"/>
            <a:ext cx="3048000" cy="2228850"/>
          </a:xfrm>
          <a:prstGeom prst="rect">
            <a:avLst/>
          </a:prstGeom>
          <a:solidFill>
            <a:srgbClr val="3399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/>
            <a:r>
              <a:rPr lang="en-US" b="1"/>
              <a:t>EKSTERNAL :</a:t>
            </a:r>
          </a:p>
          <a:p>
            <a:pPr marL="342900" indent="-342900" algn="l"/>
            <a:endParaRPr lang="en-US" b="1"/>
          </a:p>
          <a:p>
            <a:pPr marL="342900" indent="-342900" algn="l">
              <a:buFontTx/>
              <a:buAutoNum type="arabicPeriod"/>
            </a:pPr>
            <a:r>
              <a:rPr lang="en-US" b="1"/>
              <a:t>KANTOR PENEMPATAN  TK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LEMBAGA PENDIDIKAN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REFERENSI KARYAWAN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SERIKAT BURUH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PENCANGKOKAN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NEPOTISME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PASAR TENAGA KERJA</a:t>
            </a:r>
          </a:p>
          <a:p>
            <a:pPr marL="342900" indent="-342900" algn="l"/>
            <a:endParaRPr lang="en-US"/>
          </a:p>
        </p:txBody>
      </p:sp>
      <p:sp>
        <p:nvSpPr>
          <p:cNvPr id="34824" name="AutoShape 10"/>
          <p:cNvSpPr>
            <a:spLocks noChangeArrowheads="1"/>
          </p:cNvSpPr>
          <p:nvPr/>
        </p:nvSpPr>
        <p:spPr bwMode="auto">
          <a:xfrm>
            <a:off x="3581400" y="1066800"/>
            <a:ext cx="10668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4825" name="AutoShape 11"/>
          <p:cNvSpPr>
            <a:spLocks noChangeArrowheads="1"/>
          </p:cNvSpPr>
          <p:nvPr/>
        </p:nvSpPr>
        <p:spPr bwMode="auto">
          <a:xfrm>
            <a:off x="1752600" y="3962400"/>
            <a:ext cx="2209800" cy="1600200"/>
          </a:xfrm>
          <a:prstGeom prst="flowChartMagneticTape">
            <a:avLst/>
          </a:prstGeom>
          <a:solidFill>
            <a:srgbClr val="9933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4826" name="Text Box 14"/>
          <p:cNvSpPr txBox="1">
            <a:spLocks noChangeArrowheads="1"/>
          </p:cNvSpPr>
          <p:nvPr/>
        </p:nvSpPr>
        <p:spPr bwMode="auto">
          <a:xfrm>
            <a:off x="2133600" y="4430713"/>
            <a:ext cx="1292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/>
              <a:t>KEPUTUSAN</a:t>
            </a:r>
          </a:p>
          <a:p>
            <a:pPr algn="l"/>
            <a:r>
              <a:rPr lang="en-US" b="1"/>
              <a:t>PENARIKAN</a:t>
            </a:r>
          </a:p>
        </p:txBody>
      </p:sp>
      <p:sp>
        <p:nvSpPr>
          <p:cNvPr id="34827" name="AutoShape 15"/>
          <p:cNvSpPr>
            <a:spLocks noChangeArrowheads="1"/>
          </p:cNvSpPr>
          <p:nvPr/>
        </p:nvSpPr>
        <p:spPr bwMode="auto">
          <a:xfrm>
            <a:off x="4876800" y="4343400"/>
            <a:ext cx="3124200" cy="2286000"/>
          </a:xfrm>
          <a:prstGeom prst="flowChartMagneticDisk">
            <a:avLst/>
          </a:prstGeom>
          <a:solidFill>
            <a:srgbClr val="FF66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4828" name="Text Box 16"/>
          <p:cNvSpPr txBox="1">
            <a:spLocks noChangeArrowheads="1"/>
          </p:cNvSpPr>
          <p:nvPr/>
        </p:nvSpPr>
        <p:spPr bwMode="auto">
          <a:xfrm>
            <a:off x="5029200" y="5029200"/>
            <a:ext cx="2895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/>
              <a:t>BERGANTUNG PADA KEUN-TUNGAN DAN KERUGIAN ATAU KELEMAHAN DARI</a:t>
            </a:r>
          </a:p>
          <a:p>
            <a:pPr algn="just"/>
            <a:r>
              <a:rPr lang="en-US" b="1"/>
              <a:t>MASING-MASING SUMBER</a:t>
            </a:r>
          </a:p>
          <a:p>
            <a:pPr algn="just"/>
            <a:r>
              <a:rPr lang="en-US" b="1"/>
              <a:t>PENARIKAN  TENAGA  KERJA         </a:t>
            </a:r>
          </a:p>
          <a:p>
            <a:pPr algn="l"/>
            <a:endParaRPr lang="en-US" b="1"/>
          </a:p>
        </p:txBody>
      </p:sp>
      <p:sp>
        <p:nvSpPr>
          <p:cNvPr id="34829" name="AutoShape 17"/>
          <p:cNvSpPr>
            <a:spLocks noChangeArrowheads="1"/>
          </p:cNvSpPr>
          <p:nvPr/>
        </p:nvSpPr>
        <p:spPr bwMode="auto">
          <a:xfrm>
            <a:off x="4038600" y="5257800"/>
            <a:ext cx="688975" cy="407988"/>
          </a:xfrm>
          <a:prstGeom prst="rightArrow">
            <a:avLst>
              <a:gd name="adj1" fmla="val 50000"/>
              <a:gd name="adj2" fmla="val 42218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1A8626-36A3-447A-9AF0-6C4A97ED371E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1676400" y="381000"/>
            <a:ext cx="5334000" cy="2971800"/>
          </a:xfrm>
          <a:prstGeom prst="bevel">
            <a:avLst>
              <a:gd name="adj" fmla="val 12500"/>
            </a:avLst>
          </a:prstGeom>
          <a:solidFill>
            <a:srgbClr val="0000FF"/>
          </a:solidFill>
          <a:ln w="38100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13500000">
              <a:srgbClr val="990000"/>
            </a:prstShdw>
          </a:effectLst>
        </p:spPr>
        <p:txBody>
          <a:bodyPr wrap="none" anchor="ctr"/>
          <a:lstStyle/>
          <a:p>
            <a:pPr marL="342900" indent="-342900" algn="just"/>
            <a:r>
              <a:rPr lang="en-US" b="1"/>
              <a:t>        FAKTOR – FAKTOR YANG MEMPENGARUHI</a:t>
            </a:r>
          </a:p>
          <a:p>
            <a:pPr marL="342900" indent="-342900" algn="just"/>
            <a:r>
              <a:rPr lang="en-US" b="1"/>
              <a:t>                REKRUTMEN </a:t>
            </a:r>
            <a:r>
              <a:rPr lang="en-US" sz="1200" b="1"/>
              <a:t>(HASIBUAN, 2000)</a:t>
            </a:r>
          </a:p>
          <a:p>
            <a:pPr marL="342900" indent="-342900" algn="just"/>
            <a:endParaRPr lang="en-US" sz="1200" b="1"/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BALAS JASA YANG DIBERIKAN</a:t>
            </a:r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STATUS KARYAWAN TETAP/HONOR</a:t>
            </a:r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KESEMPATAN PROMOSI</a:t>
            </a:r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PERSYARATAN PEKERJAAN</a:t>
            </a:r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METODE PENARIKAN</a:t>
            </a:r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SOLIDITAS PERUSAHAAN</a:t>
            </a:r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PERATURAN PERBURUHAN</a:t>
            </a:r>
          </a:p>
          <a:p>
            <a:pPr marL="342900" indent="-342900" algn="just">
              <a:buFontTx/>
              <a:buAutoNum type="arabicPeriod"/>
            </a:pPr>
            <a:r>
              <a:rPr lang="en-US" sz="1200" b="1"/>
              <a:t>PENAWARAN TENAGA KERJA</a:t>
            </a:r>
          </a:p>
        </p:txBody>
      </p:sp>
      <p:sp>
        <p:nvSpPr>
          <p:cNvPr id="35845" name="AutoShape 18"/>
          <p:cNvSpPr>
            <a:spLocks noChangeArrowheads="1"/>
          </p:cNvSpPr>
          <p:nvPr/>
        </p:nvSpPr>
        <p:spPr bwMode="auto">
          <a:xfrm>
            <a:off x="1752600" y="4191000"/>
            <a:ext cx="5410200" cy="2057400"/>
          </a:xfrm>
          <a:prstGeom prst="flowChartAlternateProcess">
            <a:avLst/>
          </a:prstGeom>
          <a:solidFill>
            <a:srgbClr val="800080"/>
          </a:solidFill>
          <a:ln w="2857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5846" name="Text Box 19"/>
          <p:cNvSpPr txBox="1">
            <a:spLocks noChangeArrowheads="1"/>
          </p:cNvSpPr>
          <p:nvPr/>
        </p:nvSpPr>
        <p:spPr bwMode="auto">
          <a:xfrm>
            <a:off x="1828800" y="4354513"/>
            <a:ext cx="52578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/>
            <a:r>
              <a:rPr lang="en-US"/>
              <a:t>                    </a:t>
            </a:r>
            <a:r>
              <a:rPr lang="en-US" b="1"/>
              <a:t>EVALUASI REKRUTMEN</a:t>
            </a:r>
          </a:p>
          <a:p>
            <a:pPr marL="342900" indent="-342900" algn="l"/>
            <a:endParaRPr lang="en-US" b="1"/>
          </a:p>
          <a:p>
            <a:pPr marL="342900" indent="-342900" algn="l">
              <a:buFontTx/>
              <a:buAutoNum type="arabicPeriod"/>
            </a:pPr>
            <a:r>
              <a:rPr lang="en-US" b="1"/>
              <a:t>JUMLAH PELAMAR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JUMLAH PENAWARAN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JUMLAH TENAGA KERJA YANG DITERIMA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JUMLAH PENEMPATAN TENAGA KERJA YANG TEPAT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F575B-6339-4092-AFC4-BF67FD51DDDA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36868" name="AutoShape 23"/>
          <p:cNvSpPr>
            <a:spLocks noChangeArrowheads="1"/>
          </p:cNvSpPr>
          <p:nvPr/>
        </p:nvSpPr>
        <p:spPr bwMode="auto">
          <a:xfrm>
            <a:off x="4343400" y="2743200"/>
            <a:ext cx="304800" cy="1371600"/>
          </a:xfrm>
          <a:prstGeom prst="downArrow">
            <a:avLst>
              <a:gd name="adj1" fmla="val 50000"/>
              <a:gd name="adj2" fmla="val 112500"/>
            </a:avLst>
          </a:pr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/>
              <a:t>SELEKSI PEGAWAI</a:t>
            </a:r>
          </a:p>
        </p:txBody>
      </p:sp>
      <p:sp>
        <p:nvSpPr>
          <p:cNvPr id="36870" name="AutoShape 5"/>
          <p:cNvSpPr>
            <a:spLocks noChangeArrowheads="1"/>
          </p:cNvSpPr>
          <p:nvPr/>
        </p:nvSpPr>
        <p:spPr bwMode="auto">
          <a:xfrm>
            <a:off x="2971800" y="1219200"/>
            <a:ext cx="3200400" cy="1066800"/>
          </a:xfrm>
          <a:prstGeom prst="irregularSeal1">
            <a:avLst/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b="1"/>
              <a:t>APPLICANTS</a:t>
            </a:r>
          </a:p>
        </p:txBody>
      </p:sp>
      <p:sp>
        <p:nvSpPr>
          <p:cNvPr id="36871" name="Text Box 9"/>
          <p:cNvSpPr txBox="1">
            <a:spLocks noChangeArrowheads="1"/>
          </p:cNvSpPr>
          <p:nvPr/>
        </p:nvSpPr>
        <p:spPr bwMode="auto">
          <a:xfrm>
            <a:off x="4251325" y="1687513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id-ID"/>
          </a:p>
        </p:txBody>
      </p:sp>
      <p:sp>
        <p:nvSpPr>
          <p:cNvPr id="36872" name="Text Box 11"/>
          <p:cNvSpPr txBox="1">
            <a:spLocks noChangeArrowheads="1"/>
          </p:cNvSpPr>
          <p:nvPr/>
        </p:nvSpPr>
        <p:spPr bwMode="auto">
          <a:xfrm>
            <a:off x="3886200" y="3048000"/>
            <a:ext cx="1270000" cy="527050"/>
          </a:xfrm>
          <a:prstGeom prst="rect">
            <a:avLst/>
          </a:prstGeom>
          <a:solidFill>
            <a:srgbClr val="008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TO BE EMPLOYEE</a:t>
            </a:r>
          </a:p>
        </p:txBody>
      </p:sp>
      <p:sp>
        <p:nvSpPr>
          <p:cNvPr id="36873" name="Text Box 10"/>
          <p:cNvSpPr txBox="1">
            <a:spLocks noChangeArrowheads="1"/>
          </p:cNvSpPr>
          <p:nvPr/>
        </p:nvSpPr>
        <p:spPr bwMode="auto">
          <a:xfrm>
            <a:off x="3946525" y="2373313"/>
            <a:ext cx="1279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/>
              <a:t>TREATMENT</a:t>
            </a:r>
          </a:p>
        </p:txBody>
      </p:sp>
      <p:sp>
        <p:nvSpPr>
          <p:cNvPr id="36874" name="AutoShape 12"/>
          <p:cNvSpPr>
            <a:spLocks noChangeArrowheads="1"/>
          </p:cNvSpPr>
          <p:nvPr/>
        </p:nvSpPr>
        <p:spPr bwMode="auto">
          <a:xfrm>
            <a:off x="3657600" y="4114800"/>
            <a:ext cx="1676400" cy="914400"/>
          </a:xfrm>
          <a:prstGeom prst="downArrowCallout">
            <a:avLst>
              <a:gd name="adj1" fmla="val 45833"/>
              <a:gd name="adj2" fmla="val 45833"/>
              <a:gd name="adj3" fmla="val 16667"/>
              <a:gd name="adj4" fmla="val 66667"/>
            </a:avLst>
          </a:prstGeom>
          <a:solidFill>
            <a:schemeClr val="folHlink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6875" name="Text Box 17"/>
          <p:cNvSpPr txBox="1">
            <a:spLocks noChangeArrowheads="1"/>
          </p:cNvSpPr>
          <p:nvPr/>
        </p:nvSpPr>
        <p:spPr bwMode="auto">
          <a:xfrm>
            <a:off x="3984625" y="4191000"/>
            <a:ext cx="12017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SELECTION</a:t>
            </a:r>
          </a:p>
          <a:p>
            <a:r>
              <a:rPr lang="en-US" b="1"/>
              <a:t>PROCESS</a:t>
            </a:r>
          </a:p>
        </p:txBody>
      </p:sp>
      <p:sp>
        <p:nvSpPr>
          <p:cNvPr id="36876" name="Text Box 20"/>
          <p:cNvSpPr txBox="1">
            <a:spLocks noChangeArrowheads="1"/>
          </p:cNvSpPr>
          <p:nvPr/>
        </p:nvSpPr>
        <p:spPr bwMode="auto">
          <a:xfrm>
            <a:off x="1676400" y="5181600"/>
            <a:ext cx="6019800" cy="952500"/>
          </a:xfrm>
          <a:prstGeom prst="rect">
            <a:avLst/>
          </a:prstGeom>
          <a:solidFill>
            <a:srgbClr val="008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…IS THE SERIES OF SPESIFIC  STEPS USED TO DECIDE WHICH RECRUITS SHOULD BE HIRE. THE PROCESS BEGINS WHEN RECRUITS APPLY FOR EMPLOYEMENT ENDS WITH THE HIRING DECISION ( Werther &amp; Davis, 1996)</a:t>
            </a:r>
          </a:p>
        </p:txBody>
      </p:sp>
      <p:sp>
        <p:nvSpPr>
          <p:cNvPr id="36877" name="AutoShape 21"/>
          <p:cNvSpPr>
            <a:spLocks noChangeArrowheads="1"/>
          </p:cNvSpPr>
          <p:nvPr/>
        </p:nvSpPr>
        <p:spPr bwMode="auto">
          <a:xfrm>
            <a:off x="3200400" y="2057400"/>
            <a:ext cx="381000" cy="1371600"/>
          </a:xfrm>
          <a:prstGeom prst="curvedRightArrow">
            <a:avLst>
              <a:gd name="adj1" fmla="val 72000"/>
              <a:gd name="adj2" fmla="val 144000"/>
              <a:gd name="adj3" fmla="val 33333"/>
            </a:avLst>
          </a:prstGeom>
          <a:solidFill>
            <a:srgbClr val="FF66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6878" name="AutoShape 22"/>
          <p:cNvSpPr>
            <a:spLocks noChangeArrowheads="1"/>
          </p:cNvSpPr>
          <p:nvPr/>
        </p:nvSpPr>
        <p:spPr bwMode="auto">
          <a:xfrm>
            <a:off x="5334000" y="2133600"/>
            <a:ext cx="304800" cy="1219200"/>
          </a:xfrm>
          <a:prstGeom prst="curvedLeftArrow">
            <a:avLst>
              <a:gd name="adj1" fmla="val 80000"/>
              <a:gd name="adj2" fmla="val 160000"/>
              <a:gd name="adj3" fmla="val 33333"/>
            </a:avLst>
          </a:prstGeom>
          <a:solidFill>
            <a:srgbClr val="FF6600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A2DE2A-C891-4F76-9D02-8E5DC5645A77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STEPS IN THE SELECTION PROCESS</a:t>
            </a:r>
            <a:br>
              <a:rPr lang="en-US" sz="1800" b="1" smtClean="0"/>
            </a:br>
            <a:r>
              <a:rPr lang="en-US" sz="1800" b="1" smtClean="0"/>
              <a:t>( Werther &amp; Davis, 1996)</a:t>
            </a:r>
          </a:p>
        </p:txBody>
      </p:sp>
      <p:graphicFrame>
        <p:nvGraphicFramePr>
          <p:cNvPr id="62559" name="Group 95"/>
          <p:cNvGraphicFramePr>
            <a:graphicFrameLocks noGrp="1"/>
          </p:cNvGraphicFramePr>
          <p:nvPr>
            <p:ph type="tbl" idx="1"/>
          </p:nvPr>
        </p:nvGraphicFramePr>
        <p:xfrm>
          <a:off x="2667000" y="1371600"/>
          <a:ext cx="3886200" cy="4495800"/>
        </p:xfrm>
        <a:graphic>
          <a:graphicData uri="http://schemas.openxmlformats.org/drawingml/2006/table">
            <a:tbl>
              <a:tblPr/>
              <a:tblGrid>
                <a:gridCol w="2690813"/>
                <a:gridCol w="1195387"/>
              </a:tblGrid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HIRING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DECISION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REALISTIC JOB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PREVIEWS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SUPERVISORY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INTERVIEW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MEDICAL EVALUATION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REFERENCES AND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BACKGROUND CHECK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SELECTION INTERVIEW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EMPLOYEMENT TEST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PRELIMINARY RECEPTION OF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APPLICANT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STEP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EEB0E2-D56E-4542-9D76-B58198BB2BF6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PENDEKATAN SELEKSI</a:t>
            </a:r>
          </a:p>
        </p:txBody>
      </p:sp>
      <p:sp>
        <p:nvSpPr>
          <p:cNvPr id="38917" name="AutoShape 4"/>
          <p:cNvSpPr>
            <a:spLocks noChangeArrowheads="1"/>
          </p:cNvSpPr>
          <p:nvPr/>
        </p:nvSpPr>
        <p:spPr bwMode="auto">
          <a:xfrm>
            <a:off x="2819400" y="1143000"/>
            <a:ext cx="5029200" cy="6096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18" name="Text Box 5"/>
          <p:cNvSpPr txBox="1">
            <a:spLocks noChangeArrowheads="1"/>
          </p:cNvSpPr>
          <p:nvPr/>
        </p:nvSpPr>
        <p:spPr bwMode="auto">
          <a:xfrm>
            <a:off x="3200400" y="1295400"/>
            <a:ext cx="457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/>
              <a:t>SUCCESSIVE HURDLES SELECTION APPROACH</a:t>
            </a:r>
          </a:p>
        </p:txBody>
      </p:sp>
      <p:sp>
        <p:nvSpPr>
          <p:cNvPr id="38919" name="Oval 7"/>
          <p:cNvSpPr>
            <a:spLocks noChangeArrowheads="1"/>
          </p:cNvSpPr>
          <p:nvPr/>
        </p:nvSpPr>
        <p:spPr bwMode="auto">
          <a:xfrm>
            <a:off x="1524000" y="1219200"/>
            <a:ext cx="533400" cy="533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1660525" y="1279525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1"/>
              <a:t>1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1660525" y="2449513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id-ID"/>
          </a:p>
        </p:txBody>
      </p: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914400" y="2514600"/>
            <a:ext cx="609600" cy="1371600"/>
          </a:xfrm>
          <a:prstGeom prst="flowChartProcess">
            <a:avLst/>
          </a:prstGeom>
          <a:solidFill>
            <a:schemeClr val="folHlink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914400" y="2622550"/>
            <a:ext cx="457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/>
              <a:t>B  I</a:t>
            </a:r>
          </a:p>
          <a:p>
            <a:pPr algn="l"/>
            <a:r>
              <a:rPr lang="en-US" sz="1000"/>
              <a:t>L  S</a:t>
            </a:r>
          </a:p>
          <a:p>
            <a:pPr algn="l"/>
            <a:r>
              <a:rPr lang="en-US" sz="1000"/>
              <a:t>A  I</a:t>
            </a:r>
          </a:p>
          <a:p>
            <a:pPr algn="l"/>
            <a:r>
              <a:rPr lang="en-US" sz="1000"/>
              <a:t>N  A</a:t>
            </a:r>
          </a:p>
          <a:p>
            <a:pPr algn="l"/>
            <a:r>
              <a:rPr lang="en-US" sz="1000"/>
              <a:t>K  N</a:t>
            </a:r>
          </a:p>
          <a:p>
            <a:pPr algn="l"/>
            <a:r>
              <a:rPr lang="en-US" sz="1000"/>
              <a:t>O</a:t>
            </a:r>
          </a:p>
        </p:txBody>
      </p:sp>
      <p:sp>
        <p:nvSpPr>
          <p:cNvPr id="38924" name="AutoShape 12"/>
          <p:cNvSpPr>
            <a:spLocks noChangeArrowheads="1"/>
          </p:cNvSpPr>
          <p:nvPr/>
        </p:nvSpPr>
        <p:spPr bwMode="auto">
          <a:xfrm>
            <a:off x="2209800" y="2514600"/>
            <a:ext cx="609600" cy="1219200"/>
          </a:xfrm>
          <a:prstGeom prst="flowChartProcess">
            <a:avLst/>
          </a:prstGeom>
          <a:solidFill>
            <a:srgbClr val="9933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25" name="AutoShape 13"/>
          <p:cNvSpPr>
            <a:spLocks noChangeArrowheads="1"/>
          </p:cNvSpPr>
          <p:nvPr/>
        </p:nvSpPr>
        <p:spPr bwMode="auto">
          <a:xfrm>
            <a:off x="3505200" y="2514600"/>
            <a:ext cx="609600" cy="1219200"/>
          </a:xfrm>
          <a:prstGeom prst="flowChartProcess">
            <a:avLst/>
          </a:prstGeom>
          <a:solidFill>
            <a:srgbClr val="0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26" name="AutoShape 14"/>
          <p:cNvSpPr>
            <a:spLocks noChangeArrowheads="1"/>
          </p:cNvSpPr>
          <p:nvPr/>
        </p:nvSpPr>
        <p:spPr bwMode="auto">
          <a:xfrm>
            <a:off x="4800600" y="2514600"/>
            <a:ext cx="762000" cy="1219200"/>
          </a:xfrm>
          <a:prstGeom prst="flowChartProcess">
            <a:avLst/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27" name="AutoShape 16"/>
          <p:cNvSpPr>
            <a:spLocks noChangeArrowheads="1"/>
          </p:cNvSpPr>
          <p:nvPr/>
        </p:nvSpPr>
        <p:spPr bwMode="auto">
          <a:xfrm>
            <a:off x="7620000" y="2514600"/>
            <a:ext cx="609600" cy="1219200"/>
          </a:xfrm>
          <a:prstGeom prst="flowChartProcess">
            <a:avLst/>
          </a:prstGeom>
          <a:solidFill>
            <a:schemeClr val="folHlink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28" name="Text Box 17"/>
          <p:cNvSpPr txBox="1">
            <a:spLocks noChangeArrowheads="1"/>
          </p:cNvSpPr>
          <p:nvPr/>
        </p:nvSpPr>
        <p:spPr bwMode="auto">
          <a:xfrm>
            <a:off x="2209800" y="2638425"/>
            <a:ext cx="268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/>
              <a:t>T</a:t>
            </a:r>
          </a:p>
          <a:p>
            <a:pPr algn="l"/>
            <a:r>
              <a:rPr lang="en-US" sz="1000"/>
              <a:t>E</a:t>
            </a:r>
          </a:p>
          <a:p>
            <a:pPr algn="l"/>
            <a:r>
              <a:rPr lang="en-US" sz="1000"/>
              <a:t>S</a:t>
            </a:r>
          </a:p>
          <a:p>
            <a:pPr algn="l"/>
            <a:r>
              <a:rPr lang="en-US" sz="1000"/>
              <a:t>T</a:t>
            </a:r>
          </a:p>
        </p:txBody>
      </p:sp>
      <p:sp>
        <p:nvSpPr>
          <p:cNvPr id="38929" name="Text Box 18"/>
          <p:cNvSpPr txBox="1">
            <a:spLocks noChangeArrowheads="1"/>
          </p:cNvSpPr>
          <p:nvPr/>
        </p:nvSpPr>
        <p:spPr bwMode="auto">
          <a:xfrm>
            <a:off x="3581400" y="2651125"/>
            <a:ext cx="533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/>
              <a:t>W C</a:t>
            </a:r>
          </a:p>
          <a:p>
            <a:pPr algn="l"/>
            <a:r>
              <a:rPr lang="en-US" sz="1000"/>
              <a:t>A  A</a:t>
            </a:r>
          </a:p>
          <a:p>
            <a:pPr algn="l"/>
            <a:r>
              <a:rPr lang="en-US" sz="1000"/>
              <a:t>W R</a:t>
            </a:r>
          </a:p>
          <a:p>
            <a:pPr algn="l"/>
            <a:r>
              <a:rPr lang="en-US" sz="1000"/>
              <a:t>A   A</a:t>
            </a:r>
          </a:p>
          <a:p>
            <a:pPr algn="l"/>
            <a:r>
              <a:rPr lang="en-US" sz="1000"/>
              <a:t>N</a:t>
            </a:r>
          </a:p>
        </p:txBody>
      </p:sp>
      <p:sp>
        <p:nvSpPr>
          <p:cNvPr id="38930" name="Text Box 19"/>
          <p:cNvSpPr txBox="1">
            <a:spLocks noChangeArrowheads="1"/>
          </p:cNvSpPr>
          <p:nvPr/>
        </p:nvSpPr>
        <p:spPr bwMode="auto">
          <a:xfrm>
            <a:off x="4800600" y="2514600"/>
            <a:ext cx="6858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/>
              <a:t>U K   A </a:t>
            </a:r>
          </a:p>
          <a:p>
            <a:pPr algn="l"/>
            <a:r>
              <a:rPr lang="en-US" sz="1000"/>
              <a:t>J  E   N</a:t>
            </a:r>
          </a:p>
          <a:p>
            <a:pPr algn="l"/>
            <a:r>
              <a:rPr lang="en-US" sz="1000"/>
              <a:t>I   S</a:t>
            </a:r>
          </a:p>
          <a:p>
            <a:pPr algn="l"/>
            <a:r>
              <a:rPr lang="en-US" sz="1000"/>
              <a:t>A  E</a:t>
            </a:r>
          </a:p>
          <a:p>
            <a:pPr algn="l"/>
            <a:r>
              <a:rPr lang="en-US" sz="1000"/>
              <a:t>N  H</a:t>
            </a:r>
          </a:p>
          <a:p>
            <a:pPr algn="l"/>
            <a:r>
              <a:rPr lang="en-US" sz="1000"/>
              <a:t>    A</a:t>
            </a:r>
          </a:p>
          <a:p>
            <a:pPr algn="l"/>
            <a:r>
              <a:rPr lang="en-US" sz="1000"/>
              <a:t>    T</a:t>
            </a:r>
          </a:p>
        </p:txBody>
      </p:sp>
      <p:sp>
        <p:nvSpPr>
          <p:cNvPr id="38931" name="Text Box 20"/>
          <p:cNvSpPr txBox="1">
            <a:spLocks noChangeArrowheads="1"/>
          </p:cNvSpPr>
          <p:nvPr/>
        </p:nvSpPr>
        <p:spPr bwMode="auto">
          <a:xfrm>
            <a:off x="6248400" y="2514600"/>
            <a:ext cx="685800" cy="1320800"/>
          </a:xfrm>
          <a:prstGeom prst="rect">
            <a:avLst/>
          </a:prstGeom>
          <a:solidFill>
            <a:srgbClr val="800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/>
              <a:t>L  B</a:t>
            </a:r>
          </a:p>
          <a:p>
            <a:pPr algn="l"/>
            <a:r>
              <a:rPr lang="en-US" sz="1000"/>
              <a:t>A  E</a:t>
            </a:r>
          </a:p>
          <a:p>
            <a:pPr algn="l"/>
            <a:r>
              <a:rPr lang="en-US" sz="1000"/>
              <a:t>T  L</a:t>
            </a:r>
          </a:p>
          <a:p>
            <a:pPr algn="l"/>
            <a:r>
              <a:rPr lang="en-US" sz="1000"/>
              <a:t>A  A</a:t>
            </a:r>
          </a:p>
          <a:p>
            <a:pPr algn="l"/>
            <a:r>
              <a:rPr lang="en-US" sz="1000"/>
              <a:t>R  K</a:t>
            </a:r>
          </a:p>
          <a:p>
            <a:pPr algn="l"/>
            <a:r>
              <a:rPr lang="en-US" sz="1000"/>
              <a:t>    A</a:t>
            </a:r>
          </a:p>
          <a:p>
            <a:pPr algn="l"/>
            <a:r>
              <a:rPr lang="en-US" sz="1000"/>
              <a:t>    N</a:t>
            </a:r>
          </a:p>
          <a:p>
            <a:pPr algn="l"/>
            <a:r>
              <a:rPr lang="en-US" sz="1000"/>
              <a:t>    G</a:t>
            </a:r>
          </a:p>
        </p:txBody>
      </p:sp>
      <p:sp>
        <p:nvSpPr>
          <p:cNvPr id="38932" name="Text Box 21"/>
          <p:cNvSpPr txBox="1">
            <a:spLocks noChangeArrowheads="1"/>
          </p:cNvSpPr>
          <p:nvPr/>
        </p:nvSpPr>
        <p:spPr bwMode="auto">
          <a:xfrm>
            <a:off x="7696200" y="2667000"/>
            <a:ext cx="609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/>
              <a:t>D   M  </a:t>
            </a:r>
          </a:p>
          <a:p>
            <a:pPr algn="l"/>
            <a:r>
              <a:rPr lang="en-US" sz="1000"/>
              <a:t>I    A</a:t>
            </a:r>
          </a:p>
          <a:p>
            <a:pPr algn="l"/>
            <a:r>
              <a:rPr lang="en-US" sz="1000"/>
              <a:t>T</a:t>
            </a:r>
          </a:p>
          <a:p>
            <a:pPr algn="l"/>
            <a:r>
              <a:rPr lang="en-US" sz="1000"/>
              <a:t>E</a:t>
            </a:r>
          </a:p>
          <a:p>
            <a:pPr algn="l"/>
            <a:r>
              <a:rPr lang="en-US" sz="1000"/>
              <a:t>R</a:t>
            </a:r>
          </a:p>
          <a:p>
            <a:pPr algn="l"/>
            <a:r>
              <a:rPr lang="en-US" sz="1000"/>
              <a:t>I</a:t>
            </a:r>
          </a:p>
        </p:txBody>
      </p:sp>
      <p:sp>
        <p:nvSpPr>
          <p:cNvPr id="38933" name="AutoShape 22"/>
          <p:cNvSpPr>
            <a:spLocks noChangeArrowheads="1"/>
          </p:cNvSpPr>
          <p:nvPr/>
        </p:nvSpPr>
        <p:spPr bwMode="auto">
          <a:xfrm>
            <a:off x="1676400" y="29718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34" name="AutoShape 23"/>
          <p:cNvSpPr>
            <a:spLocks noChangeArrowheads="1"/>
          </p:cNvSpPr>
          <p:nvPr/>
        </p:nvSpPr>
        <p:spPr bwMode="auto">
          <a:xfrm>
            <a:off x="2971800" y="29718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35" name="AutoShape 24"/>
          <p:cNvSpPr>
            <a:spLocks noChangeArrowheads="1"/>
          </p:cNvSpPr>
          <p:nvPr/>
        </p:nvSpPr>
        <p:spPr bwMode="auto">
          <a:xfrm>
            <a:off x="4267200" y="29718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36" name="AutoShape 25"/>
          <p:cNvSpPr>
            <a:spLocks noChangeArrowheads="1"/>
          </p:cNvSpPr>
          <p:nvPr/>
        </p:nvSpPr>
        <p:spPr bwMode="auto">
          <a:xfrm>
            <a:off x="5715000" y="29718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37" name="AutoShape 26"/>
          <p:cNvSpPr>
            <a:spLocks noChangeArrowheads="1"/>
          </p:cNvSpPr>
          <p:nvPr/>
        </p:nvSpPr>
        <p:spPr bwMode="auto">
          <a:xfrm>
            <a:off x="7086600" y="29718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38" name="Rectangle 27"/>
          <p:cNvSpPr>
            <a:spLocks noChangeArrowheads="1"/>
          </p:cNvSpPr>
          <p:nvPr/>
        </p:nvSpPr>
        <p:spPr bwMode="auto">
          <a:xfrm>
            <a:off x="1219200" y="4495800"/>
            <a:ext cx="1066800" cy="381000"/>
          </a:xfrm>
          <a:prstGeom prst="rect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39" name="Text Box 28"/>
          <p:cNvSpPr txBox="1">
            <a:spLocks noChangeArrowheads="1"/>
          </p:cNvSpPr>
          <p:nvPr/>
        </p:nvSpPr>
        <p:spPr bwMode="auto">
          <a:xfrm>
            <a:off x="1371600" y="4554538"/>
            <a:ext cx="7254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/>
              <a:t>DITOLAK</a:t>
            </a:r>
          </a:p>
        </p:txBody>
      </p:sp>
      <p:sp>
        <p:nvSpPr>
          <p:cNvPr id="38940" name="Rectangle 29"/>
          <p:cNvSpPr>
            <a:spLocks noChangeArrowheads="1"/>
          </p:cNvSpPr>
          <p:nvPr/>
        </p:nvSpPr>
        <p:spPr bwMode="auto">
          <a:xfrm>
            <a:off x="2667000" y="4495800"/>
            <a:ext cx="1066800" cy="381000"/>
          </a:xfrm>
          <a:prstGeom prst="rect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41" name="Rectangle 30"/>
          <p:cNvSpPr>
            <a:spLocks noChangeArrowheads="1"/>
          </p:cNvSpPr>
          <p:nvPr/>
        </p:nvSpPr>
        <p:spPr bwMode="auto">
          <a:xfrm>
            <a:off x="4114800" y="4495800"/>
            <a:ext cx="1066800" cy="381000"/>
          </a:xfrm>
          <a:prstGeom prst="rect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42" name="Rectangle 31"/>
          <p:cNvSpPr>
            <a:spLocks noChangeArrowheads="1"/>
          </p:cNvSpPr>
          <p:nvPr/>
        </p:nvSpPr>
        <p:spPr bwMode="auto">
          <a:xfrm>
            <a:off x="5562600" y="4495800"/>
            <a:ext cx="1066800" cy="381000"/>
          </a:xfrm>
          <a:prstGeom prst="rect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43" name="Rectangle 32"/>
          <p:cNvSpPr>
            <a:spLocks noChangeArrowheads="1"/>
          </p:cNvSpPr>
          <p:nvPr/>
        </p:nvSpPr>
        <p:spPr bwMode="auto">
          <a:xfrm>
            <a:off x="6934200" y="4495800"/>
            <a:ext cx="1066800" cy="381000"/>
          </a:xfrm>
          <a:prstGeom prst="rect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44" name="Text Box 33"/>
          <p:cNvSpPr txBox="1">
            <a:spLocks noChangeArrowheads="1"/>
          </p:cNvSpPr>
          <p:nvPr/>
        </p:nvSpPr>
        <p:spPr bwMode="auto">
          <a:xfrm>
            <a:off x="7123113" y="4572000"/>
            <a:ext cx="7254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/>
              <a:t>DITOLAK</a:t>
            </a:r>
          </a:p>
        </p:txBody>
      </p:sp>
      <p:sp>
        <p:nvSpPr>
          <p:cNvPr id="38945" name="Text Box 34"/>
          <p:cNvSpPr txBox="1">
            <a:spLocks noChangeArrowheads="1"/>
          </p:cNvSpPr>
          <p:nvPr/>
        </p:nvSpPr>
        <p:spPr bwMode="auto">
          <a:xfrm>
            <a:off x="5751513" y="4572000"/>
            <a:ext cx="7254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/>
              <a:t>DITOLAK</a:t>
            </a:r>
          </a:p>
        </p:txBody>
      </p:sp>
      <p:sp>
        <p:nvSpPr>
          <p:cNvPr id="38946" name="Text Box 35"/>
          <p:cNvSpPr txBox="1">
            <a:spLocks noChangeArrowheads="1"/>
          </p:cNvSpPr>
          <p:nvPr/>
        </p:nvSpPr>
        <p:spPr bwMode="auto">
          <a:xfrm>
            <a:off x="4303713" y="4572000"/>
            <a:ext cx="7254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/>
              <a:t>DITOLAK</a:t>
            </a:r>
          </a:p>
        </p:txBody>
      </p:sp>
      <p:sp>
        <p:nvSpPr>
          <p:cNvPr id="38947" name="Text Box 36"/>
          <p:cNvSpPr txBox="1">
            <a:spLocks noChangeArrowheads="1"/>
          </p:cNvSpPr>
          <p:nvPr/>
        </p:nvSpPr>
        <p:spPr bwMode="auto">
          <a:xfrm>
            <a:off x="2855913" y="4572000"/>
            <a:ext cx="7254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/>
              <a:t>DITOLAK</a:t>
            </a:r>
          </a:p>
        </p:txBody>
      </p:sp>
      <p:sp>
        <p:nvSpPr>
          <p:cNvPr id="38948" name="Rectangle 38"/>
          <p:cNvSpPr>
            <a:spLocks noChangeArrowheads="1"/>
          </p:cNvSpPr>
          <p:nvPr/>
        </p:nvSpPr>
        <p:spPr bwMode="auto">
          <a:xfrm>
            <a:off x="1676400" y="34290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49" name="Rectangle 39"/>
          <p:cNvSpPr>
            <a:spLocks noChangeArrowheads="1"/>
          </p:cNvSpPr>
          <p:nvPr/>
        </p:nvSpPr>
        <p:spPr bwMode="auto">
          <a:xfrm>
            <a:off x="1676400" y="36576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0" name="Rectangle 40"/>
          <p:cNvSpPr>
            <a:spLocks noChangeArrowheads="1"/>
          </p:cNvSpPr>
          <p:nvPr/>
        </p:nvSpPr>
        <p:spPr bwMode="auto">
          <a:xfrm>
            <a:off x="1676400" y="38862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1" name="AutoShape 41"/>
          <p:cNvSpPr>
            <a:spLocks noChangeArrowheads="1"/>
          </p:cNvSpPr>
          <p:nvPr/>
        </p:nvSpPr>
        <p:spPr bwMode="auto">
          <a:xfrm>
            <a:off x="1600200" y="4114800"/>
            <a:ext cx="4572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2" name="Rectangle 42"/>
          <p:cNvSpPr>
            <a:spLocks noChangeArrowheads="1"/>
          </p:cNvSpPr>
          <p:nvPr/>
        </p:nvSpPr>
        <p:spPr bwMode="auto">
          <a:xfrm>
            <a:off x="2971800" y="34290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3" name="Rectangle 43"/>
          <p:cNvSpPr>
            <a:spLocks noChangeArrowheads="1"/>
          </p:cNvSpPr>
          <p:nvPr/>
        </p:nvSpPr>
        <p:spPr bwMode="auto">
          <a:xfrm>
            <a:off x="4267200" y="34290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4" name="Rectangle 44"/>
          <p:cNvSpPr>
            <a:spLocks noChangeArrowheads="1"/>
          </p:cNvSpPr>
          <p:nvPr/>
        </p:nvSpPr>
        <p:spPr bwMode="auto">
          <a:xfrm>
            <a:off x="5715000" y="34290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5" name="Rectangle 45"/>
          <p:cNvSpPr>
            <a:spLocks noChangeArrowheads="1"/>
          </p:cNvSpPr>
          <p:nvPr/>
        </p:nvSpPr>
        <p:spPr bwMode="auto">
          <a:xfrm>
            <a:off x="7086600" y="34290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6" name="Rectangle 46"/>
          <p:cNvSpPr>
            <a:spLocks noChangeArrowheads="1"/>
          </p:cNvSpPr>
          <p:nvPr/>
        </p:nvSpPr>
        <p:spPr bwMode="auto">
          <a:xfrm>
            <a:off x="2971800" y="36576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7" name="Rectangle 47"/>
          <p:cNvSpPr>
            <a:spLocks noChangeArrowheads="1"/>
          </p:cNvSpPr>
          <p:nvPr/>
        </p:nvSpPr>
        <p:spPr bwMode="auto">
          <a:xfrm>
            <a:off x="7086600" y="36576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8" name="Rectangle 48"/>
          <p:cNvSpPr>
            <a:spLocks noChangeArrowheads="1"/>
          </p:cNvSpPr>
          <p:nvPr/>
        </p:nvSpPr>
        <p:spPr bwMode="auto">
          <a:xfrm>
            <a:off x="5715000" y="36576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59" name="Rectangle 49"/>
          <p:cNvSpPr>
            <a:spLocks noChangeArrowheads="1"/>
          </p:cNvSpPr>
          <p:nvPr/>
        </p:nvSpPr>
        <p:spPr bwMode="auto">
          <a:xfrm>
            <a:off x="4267200" y="36576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0" name="Rectangle 50"/>
          <p:cNvSpPr>
            <a:spLocks noChangeArrowheads="1"/>
          </p:cNvSpPr>
          <p:nvPr/>
        </p:nvSpPr>
        <p:spPr bwMode="auto">
          <a:xfrm>
            <a:off x="7086600" y="38862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1" name="Rectangle 51"/>
          <p:cNvSpPr>
            <a:spLocks noChangeArrowheads="1"/>
          </p:cNvSpPr>
          <p:nvPr/>
        </p:nvSpPr>
        <p:spPr bwMode="auto">
          <a:xfrm>
            <a:off x="5715000" y="38862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2" name="Rectangle 52"/>
          <p:cNvSpPr>
            <a:spLocks noChangeArrowheads="1"/>
          </p:cNvSpPr>
          <p:nvPr/>
        </p:nvSpPr>
        <p:spPr bwMode="auto">
          <a:xfrm>
            <a:off x="4267200" y="38862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3" name="Rectangle 53"/>
          <p:cNvSpPr>
            <a:spLocks noChangeArrowheads="1"/>
          </p:cNvSpPr>
          <p:nvPr/>
        </p:nvSpPr>
        <p:spPr bwMode="auto">
          <a:xfrm>
            <a:off x="2971800" y="3886200"/>
            <a:ext cx="304800" cy="2286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4" name="AutoShape 54"/>
          <p:cNvSpPr>
            <a:spLocks noChangeArrowheads="1"/>
          </p:cNvSpPr>
          <p:nvPr/>
        </p:nvSpPr>
        <p:spPr bwMode="auto">
          <a:xfrm>
            <a:off x="7010400" y="4114800"/>
            <a:ext cx="4572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5" name="AutoShape 55"/>
          <p:cNvSpPr>
            <a:spLocks noChangeArrowheads="1"/>
          </p:cNvSpPr>
          <p:nvPr/>
        </p:nvSpPr>
        <p:spPr bwMode="auto">
          <a:xfrm>
            <a:off x="5638800" y="4114800"/>
            <a:ext cx="4572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6" name="AutoShape 56"/>
          <p:cNvSpPr>
            <a:spLocks noChangeArrowheads="1"/>
          </p:cNvSpPr>
          <p:nvPr/>
        </p:nvSpPr>
        <p:spPr bwMode="auto">
          <a:xfrm>
            <a:off x="4191000" y="4114800"/>
            <a:ext cx="4572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7" name="AutoShape 57"/>
          <p:cNvSpPr>
            <a:spLocks noChangeArrowheads="1"/>
          </p:cNvSpPr>
          <p:nvPr/>
        </p:nvSpPr>
        <p:spPr bwMode="auto">
          <a:xfrm>
            <a:off x="2895600" y="4114800"/>
            <a:ext cx="4572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8" name="Rectangle 58"/>
          <p:cNvSpPr>
            <a:spLocks noChangeArrowheads="1"/>
          </p:cNvSpPr>
          <p:nvPr/>
        </p:nvSpPr>
        <p:spPr bwMode="auto">
          <a:xfrm>
            <a:off x="381000" y="2286000"/>
            <a:ext cx="8305800" cy="29718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69" name="Rectangle 59"/>
          <p:cNvSpPr>
            <a:spLocks noChangeArrowheads="1"/>
          </p:cNvSpPr>
          <p:nvPr/>
        </p:nvSpPr>
        <p:spPr bwMode="auto">
          <a:xfrm>
            <a:off x="457200" y="5410200"/>
            <a:ext cx="3200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8970" name="Text Box 60"/>
          <p:cNvSpPr txBox="1">
            <a:spLocks noChangeArrowheads="1"/>
          </p:cNvSpPr>
          <p:nvPr/>
        </p:nvSpPr>
        <p:spPr bwMode="auto">
          <a:xfrm>
            <a:off x="609600" y="5461000"/>
            <a:ext cx="290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200"/>
              <a:t>SUMBER : BAMBANG WAHYUDI, 1996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F5E2C7-57F9-4BD9-88A7-4ABB948EF2E6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1143000" y="609600"/>
            <a:ext cx="457200" cy="381000"/>
          </a:xfrm>
          <a:prstGeom prst="ellips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219200" y="609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/>
              <a:t>2</a:t>
            </a: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2057400" y="609600"/>
            <a:ext cx="45720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2362200" y="685800"/>
            <a:ext cx="3841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/>
              <a:t>COMPENSATORY SELECTION APPROACH</a:t>
            </a: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2057400" y="2286000"/>
            <a:ext cx="1905000" cy="1752600"/>
          </a:xfrm>
          <a:prstGeom prst="ellips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2057400" y="2362200"/>
            <a:ext cx="1828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/>
              <a:t>             WAWAN</a:t>
            </a:r>
          </a:p>
          <a:p>
            <a:pPr algn="l"/>
            <a:r>
              <a:rPr lang="en-US" sz="1000"/>
              <a:t>                CARA 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BLANKO                 TEST</a:t>
            </a:r>
          </a:p>
          <a:p>
            <a:pPr algn="l"/>
            <a:r>
              <a:rPr lang="en-US" sz="1000"/>
              <a:t>ISIAN          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    UJIAN             LATAR</a:t>
            </a:r>
          </a:p>
          <a:p>
            <a:pPr algn="l"/>
            <a:r>
              <a:rPr lang="en-US" sz="1000"/>
              <a:t>       KSHTN          BLK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        </a:t>
            </a:r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V="1">
            <a:off x="3048000" y="2362200"/>
            <a:ext cx="381000" cy="8382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3048000" y="3200400"/>
            <a:ext cx="0" cy="8382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2057400" y="3200400"/>
            <a:ext cx="990600" cy="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3048000" y="3200400"/>
            <a:ext cx="914400" cy="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 flipV="1">
            <a:off x="2362200" y="2514600"/>
            <a:ext cx="685800" cy="6858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9951" name="AutoShape 15"/>
          <p:cNvSpPr>
            <a:spLocks noChangeArrowheads="1"/>
          </p:cNvSpPr>
          <p:nvPr/>
        </p:nvSpPr>
        <p:spPr bwMode="auto">
          <a:xfrm>
            <a:off x="4191000" y="2895600"/>
            <a:ext cx="1143000" cy="4572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4343400" y="3352800"/>
            <a:ext cx="609600" cy="152400"/>
          </a:xfrm>
          <a:prstGeom prst="rect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4343400" y="3581400"/>
            <a:ext cx="609600" cy="152400"/>
          </a:xfrm>
          <a:prstGeom prst="rect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54" name="AutoShape 18"/>
          <p:cNvSpPr>
            <a:spLocks noChangeArrowheads="1"/>
          </p:cNvSpPr>
          <p:nvPr/>
        </p:nvSpPr>
        <p:spPr bwMode="auto">
          <a:xfrm>
            <a:off x="4191000" y="3810000"/>
            <a:ext cx="9144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55" name="Rectangle 19"/>
          <p:cNvSpPr>
            <a:spLocks noChangeArrowheads="1"/>
          </p:cNvSpPr>
          <p:nvPr/>
        </p:nvSpPr>
        <p:spPr bwMode="auto">
          <a:xfrm>
            <a:off x="4114800" y="4191000"/>
            <a:ext cx="1295400" cy="3048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5562600" y="2895600"/>
            <a:ext cx="1295400" cy="381000"/>
          </a:xfrm>
          <a:prstGeom prst="rect">
            <a:avLst/>
          </a:prstGeom>
          <a:solidFill>
            <a:srgbClr val="0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5638800" y="2906713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/>
              <a:t>DITERIMA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4114800" y="4202113"/>
            <a:ext cx="1295400" cy="314325"/>
          </a:xfrm>
          <a:prstGeom prst="rect">
            <a:avLst/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/>
              <a:t>   DITOLAK</a:t>
            </a:r>
          </a:p>
        </p:txBody>
      </p:sp>
      <p:sp>
        <p:nvSpPr>
          <p:cNvPr id="39959" name="Rectangle 23"/>
          <p:cNvSpPr>
            <a:spLocks noChangeArrowheads="1"/>
          </p:cNvSpPr>
          <p:nvPr/>
        </p:nvSpPr>
        <p:spPr bwMode="auto">
          <a:xfrm>
            <a:off x="1219200" y="1828800"/>
            <a:ext cx="6781800" cy="3124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4B7F6-D820-4F61-9015-F071A6BC7BAE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2590800" y="76200"/>
            <a:ext cx="4114800" cy="2819400"/>
          </a:xfrm>
          <a:prstGeom prst="horizontalScroll">
            <a:avLst>
              <a:gd name="adj" fmla="val 12500"/>
            </a:avLst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971800" y="533400"/>
            <a:ext cx="3657600" cy="1917700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200"/>
              <a:t>     </a:t>
            </a:r>
            <a:r>
              <a:rPr lang="en-US" sz="1200" b="1"/>
              <a:t>ASUMSI – ASUMSI  SELEKSI PEGAWAI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1. KAPASTIAN JUMLAH PEGAWAI YANG DI</a:t>
            </a:r>
          </a:p>
          <a:p>
            <a:pPr algn="l"/>
            <a:r>
              <a:rPr lang="en-US" sz="1200" b="1"/>
              <a:t>    BUTUHKAN</a:t>
            </a:r>
          </a:p>
          <a:p>
            <a:pPr algn="l"/>
            <a:r>
              <a:rPr lang="en-US" sz="1200" b="1"/>
              <a:t>2. KEJELASAN STANDAR KUALIFIKASI YANG</a:t>
            </a:r>
          </a:p>
          <a:p>
            <a:pPr algn="l"/>
            <a:r>
              <a:rPr lang="en-US" sz="1200" b="1"/>
              <a:t>    DIBUTUHKAN</a:t>
            </a:r>
          </a:p>
          <a:p>
            <a:pPr algn="l"/>
            <a:r>
              <a:rPr lang="en-US" sz="1200" b="1"/>
              <a:t>3. GAMBARAN KUALIFIKASI DARI SEJUMLAH</a:t>
            </a:r>
          </a:p>
          <a:p>
            <a:pPr algn="l"/>
            <a:r>
              <a:rPr lang="en-US" sz="1200" b="1"/>
              <a:t>    PELAMAR YANG ADA</a:t>
            </a:r>
          </a:p>
          <a:p>
            <a:pPr algn="l"/>
            <a:r>
              <a:rPr lang="en-US" sz="1200" b="1"/>
              <a:t>4. KEPASTIAN DARI POLA SELEKSI PEGAWAI</a:t>
            </a:r>
          </a:p>
          <a:p>
            <a:pPr algn="l"/>
            <a:r>
              <a:rPr lang="en-US" sz="1200" b="1"/>
              <a:t>    / SERANGKAIAN ALAT- ALAT SELSKSI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429000" y="2819400"/>
            <a:ext cx="3352800" cy="609600"/>
          </a:xfrm>
          <a:prstGeom prst="flowChartAlternateProcess">
            <a:avLst/>
          </a:prstGeom>
          <a:solidFill>
            <a:srgbClr val="FF6600"/>
          </a:solidFill>
          <a:ln w="381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3581400" y="2940050"/>
            <a:ext cx="2984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/>
              <a:t>    </a:t>
            </a:r>
            <a:r>
              <a:rPr lang="en-US" sz="1600" b="1"/>
              <a:t> ALAT – ALAT PENGUJIAN</a:t>
            </a:r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685800" y="3886200"/>
            <a:ext cx="3352800" cy="914400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SYARAT INSTRUMEN :</a:t>
            </a:r>
          </a:p>
          <a:p>
            <a:endParaRPr lang="en-US" b="1"/>
          </a:p>
          <a:p>
            <a:r>
              <a:rPr lang="en-US" b="1"/>
              <a:t>HARUS VALID DAN RELIABEL</a:t>
            </a:r>
          </a:p>
        </p:txBody>
      </p:sp>
      <p:sp>
        <p:nvSpPr>
          <p:cNvPr id="40969" name="AutoShape 10"/>
          <p:cNvSpPr>
            <a:spLocks noChangeArrowheads="1"/>
          </p:cNvSpPr>
          <p:nvPr/>
        </p:nvSpPr>
        <p:spPr bwMode="auto">
          <a:xfrm>
            <a:off x="4800600" y="3810000"/>
            <a:ext cx="3352800" cy="2743200"/>
          </a:xfrm>
          <a:prstGeom prst="flowChartAlternateProcess">
            <a:avLst/>
          </a:prstGeom>
          <a:solidFill>
            <a:srgbClr val="808000"/>
          </a:solidFill>
          <a:ln w="381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r>
              <a:rPr lang="en-US" b="1"/>
              <a:t>MACAM INSTRUMEN </a:t>
            </a:r>
          </a:p>
          <a:p>
            <a:pPr algn="just"/>
            <a:endParaRPr lang="en-US" b="1"/>
          </a:p>
          <a:p>
            <a:pPr algn="just"/>
            <a:r>
              <a:rPr lang="en-US" b="1"/>
              <a:t> 1. TES PRESTASI :</a:t>
            </a:r>
          </a:p>
          <a:p>
            <a:pPr algn="just"/>
            <a:r>
              <a:rPr lang="en-US" b="1"/>
              <a:t>     A. TES AKADEMIK</a:t>
            </a:r>
          </a:p>
          <a:p>
            <a:pPr algn="just"/>
            <a:r>
              <a:rPr lang="en-US" b="1"/>
              <a:t>     B. TES KETERAMPILAN</a:t>
            </a:r>
          </a:p>
          <a:p>
            <a:pPr algn="just"/>
            <a:r>
              <a:rPr lang="en-US" b="1"/>
              <a:t>2. TES PSIKOLOGI</a:t>
            </a:r>
          </a:p>
          <a:p>
            <a:pPr algn="just"/>
            <a:r>
              <a:rPr lang="en-US" b="1"/>
              <a:t>3. TES BAKAT</a:t>
            </a:r>
          </a:p>
          <a:p>
            <a:pPr algn="just"/>
            <a:r>
              <a:rPr lang="en-US" b="1"/>
              <a:t>4. TES MINAT</a:t>
            </a:r>
          </a:p>
          <a:p>
            <a:pPr algn="just"/>
            <a:r>
              <a:rPr lang="en-US" b="1"/>
              <a:t>5. TES KEPRIBADIAN</a:t>
            </a:r>
          </a:p>
          <a:p>
            <a:pPr algn="just"/>
            <a:r>
              <a:rPr lang="en-US" b="1"/>
              <a:t>6. TES PROYEKTIF</a:t>
            </a:r>
          </a:p>
          <a:p>
            <a:pPr algn="just"/>
            <a:r>
              <a:rPr lang="en-US" b="1"/>
              <a:t>7. TES KECERDASAN</a:t>
            </a:r>
          </a:p>
        </p:txBody>
      </p:sp>
      <p:sp>
        <p:nvSpPr>
          <p:cNvPr id="40970" name="AutoShape 12"/>
          <p:cNvSpPr>
            <a:spLocks noChangeArrowheads="1"/>
          </p:cNvSpPr>
          <p:nvPr/>
        </p:nvSpPr>
        <p:spPr bwMode="auto">
          <a:xfrm flipV="1">
            <a:off x="6858000" y="3276600"/>
            <a:ext cx="533400" cy="457200"/>
          </a:xfrm>
          <a:custGeom>
            <a:avLst/>
            <a:gdLst>
              <a:gd name="T0" fmla="*/ 9408855 w 21600"/>
              <a:gd name="T1" fmla="*/ 0 h 21600"/>
              <a:gd name="T2" fmla="*/ 5645051 w 21600"/>
              <a:gd name="T3" fmla="*/ 3225800 h 21600"/>
              <a:gd name="T4" fmla="*/ 0 w 21600"/>
              <a:gd name="T5" fmla="*/ 8064944 h 21600"/>
              <a:gd name="T6" fmla="*/ 5645051 w 21600"/>
              <a:gd name="T7" fmla="*/ 9677399 h 21600"/>
              <a:gd name="T8" fmla="*/ 11290126 w 21600"/>
              <a:gd name="T9" fmla="*/ 6720417 h 21600"/>
              <a:gd name="T10" fmla="*/ 13172018 w 21600"/>
              <a:gd name="T11" fmla="*/ 32258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0971" name="AutoShape 13"/>
          <p:cNvSpPr>
            <a:spLocks noChangeArrowheads="1"/>
          </p:cNvSpPr>
          <p:nvPr/>
        </p:nvSpPr>
        <p:spPr bwMode="auto">
          <a:xfrm flipH="1" flipV="1">
            <a:off x="2895600" y="3276600"/>
            <a:ext cx="457200" cy="457200"/>
          </a:xfrm>
          <a:custGeom>
            <a:avLst/>
            <a:gdLst>
              <a:gd name="T0" fmla="*/ 6912610 w 21600"/>
              <a:gd name="T1" fmla="*/ 0 h 21600"/>
              <a:gd name="T2" fmla="*/ 4147396 w 21600"/>
              <a:gd name="T3" fmla="*/ 3225800 h 21600"/>
              <a:gd name="T4" fmla="*/ 0 w 21600"/>
              <a:gd name="T5" fmla="*/ 8064944 h 21600"/>
              <a:gd name="T6" fmla="*/ 4147396 w 21600"/>
              <a:gd name="T7" fmla="*/ 9677399 h 21600"/>
              <a:gd name="T8" fmla="*/ 8294793 w 21600"/>
              <a:gd name="T9" fmla="*/ 6720417 h 21600"/>
              <a:gd name="T10" fmla="*/ 9677399 w 21600"/>
              <a:gd name="T11" fmla="*/ 32258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B297F6-3CC9-4AB1-B1A3-D5F62B86B91B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609600" y="152400"/>
            <a:ext cx="6248400" cy="2819400"/>
          </a:xfrm>
          <a:prstGeom prst="irregularSeal2">
            <a:avLst/>
          </a:prstGeom>
          <a:solidFill>
            <a:srgbClr val="800000"/>
          </a:solidFill>
          <a:ln w="381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989" name="Text Box 8"/>
          <p:cNvSpPr txBox="1">
            <a:spLocks noChangeArrowheads="1"/>
          </p:cNvSpPr>
          <p:nvPr/>
        </p:nvSpPr>
        <p:spPr bwMode="auto">
          <a:xfrm>
            <a:off x="1828800" y="1206500"/>
            <a:ext cx="2995613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/>
              <a:t>SUKSES SELEKSI DI INDIKASI-KAN DENGAN DIPEROLEHNYA CALON YANG MEMENUHI KUA-LIFIKASI SESUAI KEBUTUHAN ORGANISASI</a:t>
            </a:r>
          </a:p>
        </p:txBody>
      </p:sp>
      <p:sp>
        <p:nvSpPr>
          <p:cNvPr id="41990" name="AutoShape 9"/>
          <p:cNvSpPr>
            <a:spLocks noChangeArrowheads="1"/>
          </p:cNvSpPr>
          <p:nvPr/>
        </p:nvSpPr>
        <p:spPr bwMode="auto">
          <a:xfrm>
            <a:off x="685800" y="3200400"/>
            <a:ext cx="3886200" cy="2971800"/>
          </a:xfrm>
          <a:prstGeom prst="horizontalScroll">
            <a:avLst>
              <a:gd name="adj" fmla="val 12500"/>
            </a:avLst>
          </a:prstGeom>
          <a:solidFill>
            <a:srgbClr val="008000"/>
          </a:solidFill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991" name="Text Box 10"/>
          <p:cNvSpPr txBox="1">
            <a:spLocks noChangeArrowheads="1"/>
          </p:cNvSpPr>
          <p:nvPr/>
        </p:nvSpPr>
        <p:spPr bwMode="auto">
          <a:xfrm>
            <a:off x="1066800" y="3657600"/>
            <a:ext cx="3438525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200" b="1"/>
              <a:t>RASIO SELEKSI ( SELECTION RATIO) ADA-</a:t>
            </a:r>
          </a:p>
          <a:p>
            <a:pPr algn="l"/>
            <a:r>
              <a:rPr lang="en-US" sz="1200" b="1"/>
              <a:t>LAH HUBUNGAN ANTARA JUMLAH PELA-</a:t>
            </a:r>
          </a:p>
          <a:p>
            <a:pPr algn="l"/>
            <a:r>
              <a:rPr lang="en-US" sz="1200" b="1"/>
              <a:t>MAR YANG DITARIK DENGAN JUMLAH</a:t>
            </a:r>
          </a:p>
          <a:p>
            <a:pPr algn="l"/>
            <a:r>
              <a:rPr lang="en-US" sz="1200" b="1"/>
              <a:t>SELURUH PELAMAR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             NUMBER OF APPLICANT</a:t>
            </a:r>
          </a:p>
          <a:p>
            <a:pPr algn="l"/>
            <a:r>
              <a:rPr lang="en-US" sz="1200" b="1"/>
              <a:t>SR =  -------------------------------------------</a:t>
            </a:r>
          </a:p>
          <a:p>
            <a:pPr algn="l"/>
            <a:r>
              <a:rPr lang="en-US" sz="1200" b="1"/>
              <a:t>              TOTAL SUMBER OF APPLICANT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HIGH RATIO =  1  :   25</a:t>
            </a:r>
          </a:p>
          <a:p>
            <a:pPr algn="l"/>
            <a:r>
              <a:rPr lang="en-US" sz="1200" b="1"/>
              <a:t>LOW RATIO =  1  :   2</a:t>
            </a:r>
          </a:p>
        </p:txBody>
      </p:sp>
      <p:sp>
        <p:nvSpPr>
          <p:cNvPr id="41992" name="AutoShape 11"/>
          <p:cNvSpPr>
            <a:spLocks noChangeArrowheads="1"/>
          </p:cNvSpPr>
          <p:nvPr/>
        </p:nvSpPr>
        <p:spPr bwMode="auto">
          <a:xfrm>
            <a:off x="5257800" y="2895600"/>
            <a:ext cx="3352800" cy="2819400"/>
          </a:xfrm>
          <a:prstGeom prst="star16">
            <a:avLst>
              <a:gd name="adj" fmla="val 37500"/>
            </a:avLst>
          </a:prstGeom>
          <a:solidFill>
            <a:srgbClr val="FF6600"/>
          </a:solidFill>
          <a:ln w="38100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993" name="Text Box 12"/>
          <p:cNvSpPr txBox="1">
            <a:spLocks noChangeArrowheads="1"/>
          </p:cNvSpPr>
          <p:nvPr/>
        </p:nvSpPr>
        <p:spPr bwMode="auto">
          <a:xfrm>
            <a:off x="5891213" y="3711575"/>
            <a:ext cx="1973262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b="1"/>
              <a:t>KENDALA SELEKSI :</a:t>
            </a:r>
          </a:p>
          <a:p>
            <a:pPr marL="342900" indent="-342900"/>
            <a:endParaRPr lang="en-US" b="1"/>
          </a:p>
          <a:p>
            <a:pPr marL="342900" indent="-342900">
              <a:buFontTx/>
              <a:buAutoNum type="arabicPeriod"/>
            </a:pPr>
            <a:r>
              <a:rPr lang="en-US" b="1"/>
              <a:t>TOLOK UKUR</a:t>
            </a:r>
          </a:p>
          <a:p>
            <a:pPr marL="342900" indent="-342900">
              <a:buFontTx/>
              <a:buAutoNum type="arabicPeriod"/>
            </a:pPr>
            <a:endParaRPr lang="en-US" b="1"/>
          </a:p>
          <a:p>
            <a:pPr marL="342900" indent="-342900">
              <a:buFontTx/>
              <a:buAutoNum type="arabicPeriod"/>
            </a:pPr>
            <a:r>
              <a:rPr lang="en-US" b="1"/>
              <a:t>PENYELEKSI</a:t>
            </a:r>
          </a:p>
          <a:p>
            <a:pPr marL="342900" indent="-342900">
              <a:buFontTx/>
              <a:buAutoNum type="arabicPeriod"/>
            </a:pPr>
            <a:endParaRPr lang="en-US" b="1"/>
          </a:p>
          <a:p>
            <a:pPr marL="342900" indent="-342900">
              <a:buFontTx/>
              <a:buAutoNum type="arabicPeriod"/>
            </a:pPr>
            <a:r>
              <a:rPr lang="en-US" b="1"/>
              <a:t>PELAMAR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369FBC-42A3-493A-99DB-4192EF27FF6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>
                <a:latin typeface="Algerian" pitchFamily="82" charset="0"/>
              </a:rPr>
              <a:t>KONSEP DASAR MANAJEMEN SUMBER DAYA MANUSIA</a:t>
            </a:r>
            <a:br>
              <a:rPr lang="en-US" sz="6600" smtClean="0">
                <a:latin typeface="Algerian" pitchFamily="82" charset="0"/>
              </a:rPr>
            </a:br>
            <a:endParaRPr lang="en-US" sz="6600" smtClean="0">
              <a:latin typeface="Algerian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ACEA6-1893-4CDB-B277-9B310ADD1B61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533400" y="152400"/>
            <a:ext cx="8077200" cy="990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808000"/>
          </a:solidFill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048000" y="34925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PENILAIAN KINERJA</a:t>
            </a:r>
          </a:p>
          <a:p>
            <a:r>
              <a:rPr lang="en-US" sz="1600" b="1"/>
              <a:t>( PERFORMANCE APPRAISAL)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3352800" y="1295400"/>
            <a:ext cx="26670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3429000" y="137160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PENGERTIAN</a:t>
            </a:r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>
            <a:off x="1295400" y="1981200"/>
            <a:ext cx="2667000" cy="4572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PEGAWAI</a:t>
            </a:r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>
            <a:off x="5029200" y="1981200"/>
            <a:ext cx="2667000" cy="457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PERUSAHAAN</a:t>
            </a:r>
          </a:p>
        </p:txBody>
      </p:sp>
      <p:sp>
        <p:nvSpPr>
          <p:cNvPr id="43018" name="AutoShape 10"/>
          <p:cNvSpPr>
            <a:spLocks noChangeArrowheads="1"/>
          </p:cNvSpPr>
          <p:nvPr/>
        </p:nvSpPr>
        <p:spPr bwMode="auto">
          <a:xfrm>
            <a:off x="1295400" y="2819400"/>
            <a:ext cx="2667000" cy="4572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BEKERJA</a:t>
            </a:r>
          </a:p>
        </p:txBody>
      </p:sp>
      <p:sp>
        <p:nvSpPr>
          <p:cNvPr id="43019" name="AutoShape 11"/>
          <p:cNvSpPr>
            <a:spLocks noChangeArrowheads="1"/>
          </p:cNvSpPr>
          <p:nvPr/>
        </p:nvSpPr>
        <p:spPr bwMode="auto">
          <a:xfrm>
            <a:off x="5105400" y="2819400"/>
            <a:ext cx="2667000" cy="457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MENILAI</a:t>
            </a:r>
          </a:p>
        </p:txBody>
      </p:sp>
      <p:sp>
        <p:nvSpPr>
          <p:cNvPr id="43020" name="AutoShape 12"/>
          <p:cNvSpPr>
            <a:spLocks noChangeArrowheads="1"/>
          </p:cNvSpPr>
          <p:nvPr/>
        </p:nvSpPr>
        <p:spPr bwMode="auto">
          <a:xfrm>
            <a:off x="1295400" y="3657600"/>
            <a:ext cx="2667000" cy="4572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21" name="AutoShape 13"/>
          <p:cNvSpPr>
            <a:spLocks noChangeArrowheads="1"/>
          </p:cNvSpPr>
          <p:nvPr/>
        </p:nvSpPr>
        <p:spPr bwMode="auto">
          <a:xfrm>
            <a:off x="5105400" y="3657600"/>
            <a:ext cx="2667000" cy="457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STANDAR PRESTASI</a:t>
            </a:r>
          </a:p>
        </p:txBody>
      </p:sp>
      <p:sp>
        <p:nvSpPr>
          <p:cNvPr id="43022" name="AutoShape 14"/>
          <p:cNvSpPr>
            <a:spLocks noChangeArrowheads="1"/>
          </p:cNvSpPr>
          <p:nvPr/>
        </p:nvSpPr>
        <p:spPr bwMode="auto">
          <a:xfrm>
            <a:off x="3505200" y="4572000"/>
            <a:ext cx="2286000" cy="457200"/>
          </a:xfrm>
          <a:prstGeom prst="flowChartAlternateProcess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DIBANDINGKAN</a:t>
            </a:r>
          </a:p>
        </p:txBody>
      </p:sp>
      <p:sp>
        <p:nvSpPr>
          <p:cNvPr id="43023" name="AutoShape 15"/>
          <p:cNvSpPr>
            <a:spLocks noChangeArrowheads="1"/>
          </p:cNvSpPr>
          <p:nvPr/>
        </p:nvSpPr>
        <p:spPr bwMode="auto">
          <a:xfrm>
            <a:off x="3429000" y="5410200"/>
            <a:ext cx="2514600" cy="609600"/>
          </a:xfrm>
          <a:prstGeom prst="downArrowCallout">
            <a:avLst>
              <a:gd name="adj1" fmla="val 103125"/>
              <a:gd name="adj2" fmla="val 103125"/>
              <a:gd name="adj3" fmla="val 16667"/>
              <a:gd name="adj4" fmla="val 66667"/>
            </a:avLst>
          </a:prstGeom>
          <a:solidFill>
            <a:srgbClr val="800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24" name="AutoShape 16"/>
          <p:cNvSpPr>
            <a:spLocks noChangeArrowheads="1"/>
          </p:cNvSpPr>
          <p:nvPr/>
        </p:nvSpPr>
        <p:spPr bwMode="auto">
          <a:xfrm>
            <a:off x="3352800" y="6096000"/>
            <a:ext cx="2667000" cy="457200"/>
          </a:xfrm>
          <a:prstGeom prst="flowChartAlternateProcess">
            <a:avLst/>
          </a:prstGeom>
          <a:solidFill>
            <a:srgbClr val="00008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SESUAI STANDAR</a:t>
            </a:r>
          </a:p>
        </p:txBody>
      </p:sp>
      <p:sp>
        <p:nvSpPr>
          <p:cNvPr id="43025" name="AutoShape 17"/>
          <p:cNvSpPr>
            <a:spLocks noChangeArrowheads="1"/>
          </p:cNvSpPr>
          <p:nvPr/>
        </p:nvSpPr>
        <p:spPr bwMode="auto">
          <a:xfrm>
            <a:off x="6324600" y="6096000"/>
            <a:ext cx="2667000" cy="457200"/>
          </a:xfrm>
          <a:prstGeom prst="flowChartAlternateProcess">
            <a:avLst/>
          </a:prstGeom>
          <a:solidFill>
            <a:srgbClr val="00008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DI ATAS STANDAR</a:t>
            </a:r>
          </a:p>
        </p:txBody>
      </p:sp>
      <p:sp>
        <p:nvSpPr>
          <p:cNvPr id="43026" name="AutoShape 18"/>
          <p:cNvSpPr>
            <a:spLocks noChangeArrowheads="1"/>
          </p:cNvSpPr>
          <p:nvPr/>
        </p:nvSpPr>
        <p:spPr bwMode="auto">
          <a:xfrm>
            <a:off x="457200" y="6096000"/>
            <a:ext cx="2667000" cy="457200"/>
          </a:xfrm>
          <a:prstGeom prst="flowChartAlternateProcess">
            <a:avLst/>
          </a:prstGeom>
          <a:solidFill>
            <a:srgbClr val="00008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DI BAWAH STANDAR</a:t>
            </a:r>
          </a:p>
        </p:txBody>
      </p:sp>
      <p:sp>
        <p:nvSpPr>
          <p:cNvPr id="43027" name="AutoShape 19"/>
          <p:cNvSpPr>
            <a:spLocks noChangeArrowheads="1"/>
          </p:cNvSpPr>
          <p:nvPr/>
        </p:nvSpPr>
        <p:spPr bwMode="auto">
          <a:xfrm flipV="1">
            <a:off x="6019800" y="5562600"/>
            <a:ext cx="838200" cy="533400"/>
          </a:xfrm>
          <a:custGeom>
            <a:avLst/>
            <a:gdLst>
              <a:gd name="T0" fmla="*/ 23234090 w 21600"/>
              <a:gd name="T1" fmla="*/ 0 h 21600"/>
              <a:gd name="T2" fmla="*/ 13939848 w 21600"/>
              <a:gd name="T3" fmla="*/ 4390672 h 21600"/>
              <a:gd name="T4" fmla="*/ 0 w 21600"/>
              <a:gd name="T5" fmla="*/ 10977297 h 21600"/>
              <a:gd name="T6" fmla="*/ 13939848 w 21600"/>
              <a:gd name="T7" fmla="*/ 13172018 h 21600"/>
              <a:gd name="T8" fmla="*/ 27879696 w 21600"/>
              <a:gd name="T9" fmla="*/ 9147242 h 21600"/>
              <a:gd name="T10" fmla="*/ 32526815 w 21600"/>
              <a:gd name="T11" fmla="*/ 4390672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28" name="AutoShape 20"/>
          <p:cNvSpPr>
            <a:spLocks noChangeArrowheads="1"/>
          </p:cNvSpPr>
          <p:nvPr/>
        </p:nvSpPr>
        <p:spPr bwMode="auto">
          <a:xfrm flipH="1" flipV="1">
            <a:off x="2590800" y="5562600"/>
            <a:ext cx="762000" cy="533400"/>
          </a:xfrm>
          <a:custGeom>
            <a:avLst/>
            <a:gdLst>
              <a:gd name="T0" fmla="*/ 19201732 w 21600"/>
              <a:gd name="T1" fmla="*/ 0 h 21600"/>
              <a:gd name="T2" fmla="*/ 11520523 w 21600"/>
              <a:gd name="T3" fmla="*/ 4390672 h 21600"/>
              <a:gd name="T4" fmla="*/ 0 w 21600"/>
              <a:gd name="T5" fmla="*/ 10977297 h 21600"/>
              <a:gd name="T6" fmla="*/ 11520523 w 21600"/>
              <a:gd name="T7" fmla="*/ 13172018 h 21600"/>
              <a:gd name="T8" fmla="*/ 23041081 w 21600"/>
              <a:gd name="T9" fmla="*/ 9147242 h 21600"/>
              <a:gd name="T10" fmla="*/ 26881666 w 21600"/>
              <a:gd name="T11" fmla="*/ 4390672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29" name="AutoShape 21"/>
          <p:cNvSpPr>
            <a:spLocks noChangeArrowheads="1"/>
          </p:cNvSpPr>
          <p:nvPr/>
        </p:nvSpPr>
        <p:spPr bwMode="auto">
          <a:xfrm>
            <a:off x="2362200" y="2514600"/>
            <a:ext cx="7620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CC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30" name="AutoShape 22"/>
          <p:cNvSpPr>
            <a:spLocks noChangeArrowheads="1"/>
          </p:cNvSpPr>
          <p:nvPr/>
        </p:nvSpPr>
        <p:spPr bwMode="auto">
          <a:xfrm>
            <a:off x="5867400" y="2514600"/>
            <a:ext cx="7620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CC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31" name="AutoShape 23"/>
          <p:cNvSpPr>
            <a:spLocks noChangeArrowheads="1"/>
          </p:cNvSpPr>
          <p:nvPr/>
        </p:nvSpPr>
        <p:spPr bwMode="auto">
          <a:xfrm>
            <a:off x="2362200" y="3352800"/>
            <a:ext cx="7620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CC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32" name="AutoShape 24"/>
          <p:cNvSpPr>
            <a:spLocks noChangeArrowheads="1"/>
          </p:cNvSpPr>
          <p:nvPr/>
        </p:nvSpPr>
        <p:spPr bwMode="auto">
          <a:xfrm>
            <a:off x="5943600" y="3352800"/>
            <a:ext cx="7620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CC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33" name="AutoShape 25"/>
          <p:cNvSpPr>
            <a:spLocks noChangeArrowheads="1"/>
          </p:cNvSpPr>
          <p:nvPr/>
        </p:nvSpPr>
        <p:spPr bwMode="auto">
          <a:xfrm>
            <a:off x="4114800" y="5105400"/>
            <a:ext cx="990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34" name="Text Box 33"/>
          <p:cNvSpPr txBox="1">
            <a:spLocks noChangeArrowheads="1"/>
          </p:cNvSpPr>
          <p:nvPr/>
        </p:nvSpPr>
        <p:spPr bwMode="auto">
          <a:xfrm>
            <a:off x="1371600" y="3657600"/>
            <a:ext cx="259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PRESTASI KERJA</a:t>
            </a:r>
          </a:p>
        </p:txBody>
      </p:sp>
      <p:sp>
        <p:nvSpPr>
          <p:cNvPr id="43035" name="Text Box 41"/>
          <p:cNvSpPr txBox="1">
            <a:spLocks noChangeArrowheads="1"/>
          </p:cNvSpPr>
          <p:nvPr/>
        </p:nvSpPr>
        <p:spPr bwMode="auto">
          <a:xfrm>
            <a:off x="3962400" y="54864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HASILNYA</a:t>
            </a:r>
          </a:p>
        </p:txBody>
      </p:sp>
      <p:sp>
        <p:nvSpPr>
          <p:cNvPr id="43036" name="AutoShape 47"/>
          <p:cNvSpPr>
            <a:spLocks noChangeArrowheads="1"/>
          </p:cNvSpPr>
          <p:nvPr/>
        </p:nvSpPr>
        <p:spPr bwMode="auto">
          <a:xfrm>
            <a:off x="5895975" y="4191000"/>
            <a:ext cx="504825" cy="762000"/>
          </a:xfrm>
          <a:prstGeom prst="curvedLeftArrow">
            <a:avLst>
              <a:gd name="adj1" fmla="val 30189"/>
              <a:gd name="adj2" fmla="val 60377"/>
              <a:gd name="adj3" fmla="val 33333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037" name="AutoShape 48"/>
          <p:cNvSpPr>
            <a:spLocks noChangeArrowheads="1"/>
          </p:cNvSpPr>
          <p:nvPr/>
        </p:nvSpPr>
        <p:spPr bwMode="auto">
          <a:xfrm>
            <a:off x="2895600" y="4191000"/>
            <a:ext cx="457200" cy="762000"/>
          </a:xfrm>
          <a:prstGeom prst="curvedRightArrow">
            <a:avLst>
              <a:gd name="adj1" fmla="val 33333"/>
              <a:gd name="adj2" fmla="val 66667"/>
              <a:gd name="adj3" fmla="val 33333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E866AB-1CFE-4AB0-AD5A-E325025C0B31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1371600" y="381000"/>
            <a:ext cx="5867400" cy="11430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895600" y="441325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/>
              <a:t>RUANGLINGKUP</a:t>
            </a:r>
          </a:p>
          <a:p>
            <a:r>
              <a:rPr lang="en-US" sz="1800" b="1"/>
              <a:t>PENILAIAN KINERJA</a:t>
            </a:r>
          </a:p>
        </p:txBody>
      </p:sp>
      <p:sp>
        <p:nvSpPr>
          <p:cNvPr id="44038" name="Oval 10"/>
          <p:cNvSpPr>
            <a:spLocks noChangeArrowheads="1"/>
          </p:cNvSpPr>
          <p:nvPr/>
        </p:nvSpPr>
        <p:spPr bwMode="auto">
          <a:xfrm>
            <a:off x="3505200" y="3048000"/>
            <a:ext cx="1752600" cy="15240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RUANG</a:t>
            </a:r>
          </a:p>
          <a:p>
            <a:r>
              <a:rPr lang="en-US" b="1"/>
              <a:t>LINGKUP</a:t>
            </a:r>
          </a:p>
          <a:p>
            <a:r>
              <a:rPr lang="en-US" b="1"/>
              <a:t>PENILAIAN</a:t>
            </a:r>
          </a:p>
          <a:p>
            <a:r>
              <a:rPr lang="en-US" b="1"/>
              <a:t>KINERJA</a:t>
            </a:r>
          </a:p>
        </p:txBody>
      </p:sp>
      <p:sp>
        <p:nvSpPr>
          <p:cNvPr id="72716" name="Oval 12"/>
          <p:cNvSpPr>
            <a:spLocks noChangeArrowheads="1"/>
          </p:cNvSpPr>
          <p:nvPr/>
        </p:nvSpPr>
        <p:spPr bwMode="auto">
          <a:xfrm>
            <a:off x="4724400" y="1905000"/>
            <a:ext cx="762000" cy="685800"/>
          </a:xfrm>
          <a:prstGeom prst="ellipse">
            <a:avLst/>
          </a:prstGeom>
          <a:solidFill>
            <a:srgbClr val="FF6600">
              <a:alpha val="80000"/>
            </a:srgbClr>
          </a:solidFill>
          <a:ln w="28575">
            <a:solidFill>
              <a:srgbClr val="FF00FF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b="1">
                <a:latin typeface="Arial" charset="0"/>
              </a:rPr>
              <a:t>WHAT</a:t>
            </a:r>
          </a:p>
        </p:txBody>
      </p:sp>
      <p:sp>
        <p:nvSpPr>
          <p:cNvPr id="44040" name="Oval 14"/>
          <p:cNvSpPr>
            <a:spLocks noChangeArrowheads="1"/>
          </p:cNvSpPr>
          <p:nvPr/>
        </p:nvSpPr>
        <p:spPr bwMode="auto">
          <a:xfrm>
            <a:off x="5867400" y="3429000"/>
            <a:ext cx="762000" cy="6858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WHY</a:t>
            </a:r>
          </a:p>
        </p:txBody>
      </p:sp>
      <p:sp>
        <p:nvSpPr>
          <p:cNvPr id="44041" name="Oval 15"/>
          <p:cNvSpPr>
            <a:spLocks noChangeArrowheads="1"/>
          </p:cNvSpPr>
          <p:nvPr/>
        </p:nvSpPr>
        <p:spPr bwMode="auto">
          <a:xfrm>
            <a:off x="2057400" y="3581400"/>
            <a:ext cx="762000" cy="6858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HOW</a:t>
            </a:r>
          </a:p>
        </p:txBody>
      </p:sp>
      <p:sp>
        <p:nvSpPr>
          <p:cNvPr id="44042" name="Oval 16"/>
          <p:cNvSpPr>
            <a:spLocks noChangeArrowheads="1"/>
          </p:cNvSpPr>
          <p:nvPr/>
        </p:nvSpPr>
        <p:spPr bwMode="auto">
          <a:xfrm>
            <a:off x="5029200" y="4876800"/>
            <a:ext cx="762000" cy="6858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WHEN</a:t>
            </a:r>
          </a:p>
        </p:txBody>
      </p:sp>
      <p:sp>
        <p:nvSpPr>
          <p:cNvPr id="44043" name="Oval 17"/>
          <p:cNvSpPr>
            <a:spLocks noChangeArrowheads="1"/>
          </p:cNvSpPr>
          <p:nvPr/>
        </p:nvSpPr>
        <p:spPr bwMode="auto">
          <a:xfrm>
            <a:off x="3048000" y="5105400"/>
            <a:ext cx="762000" cy="6858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WHERE</a:t>
            </a:r>
          </a:p>
        </p:txBody>
      </p:sp>
      <p:sp>
        <p:nvSpPr>
          <p:cNvPr id="44044" name="Oval 18"/>
          <p:cNvSpPr>
            <a:spLocks noChangeArrowheads="1"/>
          </p:cNvSpPr>
          <p:nvPr/>
        </p:nvSpPr>
        <p:spPr bwMode="auto">
          <a:xfrm>
            <a:off x="2895600" y="2057400"/>
            <a:ext cx="762000" cy="6858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WHO</a:t>
            </a:r>
          </a:p>
        </p:txBody>
      </p:sp>
      <p:sp>
        <p:nvSpPr>
          <p:cNvPr id="44045" name="AutoShape 19"/>
          <p:cNvSpPr>
            <a:spLocks noChangeArrowheads="1"/>
          </p:cNvSpPr>
          <p:nvPr/>
        </p:nvSpPr>
        <p:spPr bwMode="auto">
          <a:xfrm rot="-3698319">
            <a:off x="4572000" y="2667000"/>
            <a:ext cx="457200" cy="304800"/>
          </a:xfrm>
          <a:prstGeom prst="notched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4046" name="AutoShape 20"/>
          <p:cNvSpPr>
            <a:spLocks noChangeArrowheads="1"/>
          </p:cNvSpPr>
          <p:nvPr/>
        </p:nvSpPr>
        <p:spPr bwMode="auto">
          <a:xfrm rot="-251670">
            <a:off x="5334000" y="3657600"/>
            <a:ext cx="457200" cy="304800"/>
          </a:xfrm>
          <a:prstGeom prst="notched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4047" name="AutoShape 21"/>
          <p:cNvSpPr>
            <a:spLocks noChangeArrowheads="1"/>
          </p:cNvSpPr>
          <p:nvPr/>
        </p:nvSpPr>
        <p:spPr bwMode="auto">
          <a:xfrm rot="3129835">
            <a:off x="4724400" y="4572000"/>
            <a:ext cx="457200" cy="304800"/>
          </a:xfrm>
          <a:prstGeom prst="notched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4048" name="AutoShape 22"/>
          <p:cNvSpPr>
            <a:spLocks noChangeArrowheads="1"/>
          </p:cNvSpPr>
          <p:nvPr/>
        </p:nvSpPr>
        <p:spPr bwMode="auto">
          <a:xfrm rot="-3706722" flipH="1" flipV="1">
            <a:off x="3498850" y="4641850"/>
            <a:ext cx="577850" cy="349250"/>
          </a:xfrm>
          <a:prstGeom prst="notchedRightArrow">
            <a:avLst>
              <a:gd name="adj1" fmla="val 50000"/>
              <a:gd name="adj2" fmla="val 41364"/>
            </a:avLst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4049" name="AutoShape 23"/>
          <p:cNvSpPr>
            <a:spLocks noChangeArrowheads="1"/>
          </p:cNvSpPr>
          <p:nvPr/>
        </p:nvSpPr>
        <p:spPr bwMode="auto">
          <a:xfrm rot="-210543" flipH="1" flipV="1">
            <a:off x="2892425" y="3733800"/>
            <a:ext cx="533400" cy="304800"/>
          </a:xfrm>
          <a:prstGeom prst="notchedRightArrow">
            <a:avLst>
              <a:gd name="adj1" fmla="val 50000"/>
              <a:gd name="adj2" fmla="val 43750"/>
            </a:avLst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4050" name="AutoShape 24"/>
          <p:cNvSpPr>
            <a:spLocks noChangeArrowheads="1"/>
          </p:cNvSpPr>
          <p:nvPr/>
        </p:nvSpPr>
        <p:spPr bwMode="auto">
          <a:xfrm rot="-7448480">
            <a:off x="3429000" y="2819400"/>
            <a:ext cx="457200" cy="304800"/>
          </a:xfrm>
          <a:prstGeom prst="notched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1B940C-0A79-49B7-8A9C-CDC6E2719451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867400" y="304800"/>
            <a:ext cx="1676400" cy="609600"/>
          </a:xfrm>
          <a:prstGeom prst="wedgeRoundRectCallout">
            <a:avLst>
              <a:gd name="adj1" fmla="val 2273"/>
              <a:gd name="adj2" fmla="val 113023"/>
              <a:gd name="adj3" fmla="val 16667"/>
            </a:avLst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/>
              <a:t>SIAPA</a:t>
            </a:r>
          </a:p>
          <a:p>
            <a:r>
              <a:rPr lang="en-US" b="1"/>
              <a:t>( WHO )</a:t>
            </a:r>
          </a:p>
        </p:txBody>
      </p:sp>
      <p:graphicFrame>
        <p:nvGraphicFramePr>
          <p:cNvPr id="73778" name="Group 50"/>
          <p:cNvGraphicFramePr>
            <a:graphicFrameLocks noGrp="1"/>
          </p:cNvGraphicFramePr>
          <p:nvPr>
            <p:ph sz="half" idx="1"/>
          </p:nvPr>
        </p:nvGraphicFramePr>
        <p:xfrm>
          <a:off x="914400" y="1219200"/>
          <a:ext cx="5410200" cy="2401888"/>
        </p:xfrm>
        <a:graphic>
          <a:graphicData uri="http://schemas.openxmlformats.org/drawingml/2006/table">
            <a:tbl>
              <a:tblPr/>
              <a:tblGrid>
                <a:gridCol w="2427288"/>
                <a:gridCol w="2982912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YANG DINILAI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PENILAI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19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SEMUA PEGAWAI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ATASAN LANGSUNG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ATASAN LAIN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REKAN KERJA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DIRI SENDIRI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BAWAHAN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MANAJER PERSONALIA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KONSULTAN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KOMBINASI DARI SEMUA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72" name="AutoShape 30"/>
          <p:cNvSpPr>
            <a:spLocks noChangeArrowheads="1"/>
          </p:cNvSpPr>
          <p:nvPr/>
        </p:nvSpPr>
        <p:spPr bwMode="auto">
          <a:xfrm>
            <a:off x="6629400" y="3429000"/>
            <a:ext cx="1676400" cy="838200"/>
          </a:xfrm>
          <a:prstGeom prst="wedgeRoundRectCallout">
            <a:avLst>
              <a:gd name="adj1" fmla="val 2273"/>
              <a:gd name="adj2" fmla="val 68560"/>
              <a:gd name="adj3" fmla="val 16667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/>
              <a:t>APA YANG AKAN DINILAI</a:t>
            </a:r>
          </a:p>
          <a:p>
            <a:r>
              <a:rPr lang="en-US" b="1"/>
              <a:t>( WHAT )</a:t>
            </a:r>
          </a:p>
        </p:txBody>
      </p:sp>
      <p:graphicFrame>
        <p:nvGraphicFramePr>
          <p:cNvPr id="73796" name="Group 68"/>
          <p:cNvGraphicFramePr>
            <a:graphicFrameLocks noGrp="1"/>
          </p:cNvGraphicFramePr>
          <p:nvPr>
            <p:ph sz="half" idx="2"/>
          </p:nvPr>
        </p:nvGraphicFramePr>
        <p:xfrm>
          <a:off x="762000" y="4419600"/>
          <a:ext cx="6019800" cy="1971675"/>
        </p:xfrm>
        <a:graphic>
          <a:graphicData uri="http://schemas.openxmlformats.org/drawingml/2006/table">
            <a:tbl>
              <a:tblPr/>
              <a:tblGrid>
                <a:gridCol w="1636713"/>
                <a:gridCol w="1976437"/>
                <a:gridCol w="240665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OBYEK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DIMENSI WAKTU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SPESIFIKASI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MANUSIA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PRESTASI SAAT INI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(CURRENT PERFOR-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MANCE)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POTENSI PENGEM-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BANGAN  ( FUTURE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POTENSIAL 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SIFAT/KARAKTERISTIK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PERANGAI PRIBADI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(PERSONAL TRAITS)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* HASIL YANG DICAPAI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(PERFORMANCE RESULTS)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EFD13C-D406-42C7-A6BB-5859E4367FC1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46084" name="AutoShape 5"/>
          <p:cNvSpPr>
            <a:spLocks noChangeArrowheads="1"/>
          </p:cNvSpPr>
          <p:nvPr/>
        </p:nvSpPr>
        <p:spPr bwMode="auto">
          <a:xfrm>
            <a:off x="1828800" y="1828800"/>
            <a:ext cx="5029200" cy="3733800"/>
          </a:xfrm>
          <a:prstGeom prst="flowChartMagneticDisk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6085" name="Text Box 6"/>
          <p:cNvSpPr txBox="1">
            <a:spLocks noChangeArrowheads="1"/>
          </p:cNvSpPr>
          <p:nvPr/>
        </p:nvSpPr>
        <p:spPr bwMode="auto">
          <a:xfrm>
            <a:off x="1828800" y="3038475"/>
            <a:ext cx="49530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buFontTx/>
              <a:buAutoNum type="arabicPeriod"/>
            </a:pPr>
            <a:r>
              <a:rPr lang="en-US" b="1"/>
              <a:t>MEMELIHARA POTENSI KERJA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MENINGKATKAN PRESTASI KERJA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MENENTUKAN KEBUTUHAN AKAN PELATIHAN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DASAR PENGEMBANGAN KARIR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DASAR PEMBERIAN DAN PENINGKATAN BALAS JASA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MEMBANTU PROGRAM PENGADAAN TENAGA KERJA</a:t>
            </a:r>
          </a:p>
          <a:p>
            <a:pPr marL="342900" indent="-342900" algn="l">
              <a:buFontTx/>
              <a:buAutoNum type="arabicPeriod"/>
            </a:pPr>
            <a:r>
              <a:rPr lang="en-US" b="1"/>
              <a:t>MEMBANTU MEKANISME UMPAN BALIK DAN KOMUNIKASI</a:t>
            </a:r>
          </a:p>
        </p:txBody>
      </p:sp>
      <p:sp>
        <p:nvSpPr>
          <p:cNvPr id="46086" name="AutoShape 4"/>
          <p:cNvSpPr>
            <a:spLocks noChangeArrowheads="1"/>
          </p:cNvSpPr>
          <p:nvPr/>
        </p:nvSpPr>
        <p:spPr bwMode="auto">
          <a:xfrm>
            <a:off x="2667000" y="609600"/>
            <a:ext cx="3810000" cy="1066800"/>
          </a:xfrm>
          <a:prstGeom prst="wedgeEllipseCallout">
            <a:avLst>
              <a:gd name="adj1" fmla="val -3958"/>
              <a:gd name="adj2" fmla="val 105208"/>
            </a:avLst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sz="1600" b="1"/>
              <a:t>MENGAPA MELAKUKAN  </a:t>
            </a:r>
          </a:p>
          <a:p>
            <a:pPr algn="just"/>
            <a:r>
              <a:rPr lang="en-US" sz="1600" b="1"/>
              <a:t>            PENILIAI</a:t>
            </a:r>
          </a:p>
          <a:p>
            <a:pPr algn="just"/>
            <a:r>
              <a:rPr lang="en-US" sz="1600" b="1"/>
              <a:t>             ( WHY )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866B3-7E04-403B-8D33-CC91CF98EA18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533400" y="457200"/>
            <a:ext cx="5257800" cy="2895600"/>
          </a:xfrm>
          <a:prstGeom prst="verticalScroll">
            <a:avLst>
              <a:gd name="adj" fmla="val 12500"/>
            </a:avLst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990600" y="838200"/>
            <a:ext cx="44196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endParaRPr lang="en-US" b="1"/>
          </a:p>
          <a:p>
            <a:pPr marL="342900" indent="-342900" algn="just"/>
            <a:r>
              <a:rPr lang="en-US" b="1"/>
              <a:t>     BILAMANA PENILAIAN DILAKUKAN ( WHEN )</a:t>
            </a:r>
          </a:p>
          <a:p>
            <a:pPr marL="342900" indent="-342900" algn="just"/>
            <a:endParaRPr lang="en-US" b="1"/>
          </a:p>
          <a:p>
            <a:pPr marL="342900" indent="-342900" algn="just"/>
            <a:r>
              <a:rPr lang="en-US" b="1"/>
              <a:t>                                  FORMAL :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SETIAP TAHUN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SETIAP SEMESTER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SETIAP KUARTAL</a:t>
            </a:r>
          </a:p>
          <a:p>
            <a:pPr marL="342900" indent="-342900" algn="just"/>
            <a:r>
              <a:rPr lang="en-US" b="1"/>
              <a:t>                                  INFORMAL :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SETIAP MINGGU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SETIAP HARI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SECARA TERUS MENERUS</a:t>
            </a: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3200400" y="3657600"/>
            <a:ext cx="5257800" cy="2971800"/>
          </a:xfrm>
          <a:prstGeom prst="verticalScroll">
            <a:avLst>
              <a:gd name="adj" fmla="val 12500"/>
            </a:avLst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657600" y="4114800"/>
            <a:ext cx="44196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/>
              <a:t>       DIMANA PENILAIAN DILAKUKAN (WHERE )</a:t>
            </a:r>
          </a:p>
          <a:p>
            <a:pPr algn="l"/>
            <a:endParaRPr lang="en-US" b="1"/>
          </a:p>
          <a:p>
            <a:pPr algn="l"/>
            <a:r>
              <a:rPr lang="en-US" b="1"/>
              <a:t>ON THE JOB APPRAISAL</a:t>
            </a:r>
          </a:p>
          <a:p>
            <a:pPr algn="l"/>
            <a:r>
              <a:rPr lang="en-US" b="1"/>
              <a:t>    1. KANTOR ATASAN</a:t>
            </a:r>
          </a:p>
          <a:p>
            <a:pPr algn="l"/>
            <a:r>
              <a:rPr lang="en-US" b="1"/>
              <a:t>    2. LOKASI KERJA</a:t>
            </a:r>
          </a:p>
          <a:p>
            <a:pPr algn="l"/>
            <a:r>
              <a:rPr lang="en-US" b="1"/>
              <a:t>    3. TEMPAT KHUSUS DALAM ORGANISASI</a:t>
            </a:r>
          </a:p>
          <a:p>
            <a:pPr algn="l"/>
            <a:endParaRPr lang="en-US" b="1"/>
          </a:p>
          <a:p>
            <a:pPr algn="l"/>
            <a:r>
              <a:rPr lang="en-US" b="1"/>
              <a:t>OFF THE JOB APPRAISAL :</a:t>
            </a:r>
          </a:p>
          <a:p>
            <a:pPr algn="l"/>
            <a:r>
              <a:rPr lang="en-US" b="1"/>
              <a:t>     1. KANTOR KONSULTAN</a:t>
            </a:r>
          </a:p>
          <a:p>
            <a:pPr algn="l"/>
            <a:r>
              <a:rPr lang="en-US" b="1"/>
              <a:t>     2. DALAM MASYARAKAT ATAU TEMPAT LAIN</a:t>
            </a:r>
          </a:p>
          <a:p>
            <a:pPr algn="l"/>
            <a:r>
              <a:rPr lang="en-US" b="1"/>
              <a:t>         DI LUAR ORGANISASI  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FE6370-0645-4A5D-AB43-252B2B923DC2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228600" y="381000"/>
            <a:ext cx="5791200" cy="5943600"/>
          </a:xfrm>
          <a:prstGeom prst="verticalScroll">
            <a:avLst>
              <a:gd name="adj" fmla="val 12500"/>
            </a:avLst>
          </a:prstGeom>
          <a:solidFill>
            <a:srgbClr val="339966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90600" y="1219200"/>
            <a:ext cx="4267200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en-US" b="1"/>
              <a:t>  BAGAIMANA PENILAIAN DILAKUKAN ( HOW )</a:t>
            </a:r>
          </a:p>
          <a:p>
            <a:pPr marL="342900" indent="-342900" algn="just"/>
            <a:endParaRPr lang="en-US" b="1"/>
          </a:p>
          <a:p>
            <a:pPr marL="342900" indent="-342900" algn="just"/>
            <a:r>
              <a:rPr lang="en-US" b="1"/>
              <a:t>METODE TRADISIONAL: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RATING SCALE :</a:t>
            </a:r>
          </a:p>
          <a:p>
            <a:pPr marL="342900" indent="-342900" algn="just"/>
            <a:r>
              <a:rPr lang="en-US" b="1"/>
              <a:t>       *  GRAFHIC SCALE</a:t>
            </a:r>
          </a:p>
          <a:p>
            <a:pPr marL="342900" indent="-342900" algn="just"/>
            <a:r>
              <a:rPr lang="en-US" b="1"/>
              <a:t>        * MULTIPLE STEPS</a:t>
            </a:r>
          </a:p>
          <a:p>
            <a:pPr marL="342900" indent="-342900" algn="just"/>
            <a:r>
              <a:rPr lang="en-US" b="1"/>
              <a:t>       * BEHAVIOR SCALE</a:t>
            </a:r>
          </a:p>
          <a:p>
            <a:pPr marL="342900" indent="-342900" algn="just"/>
            <a:r>
              <a:rPr lang="en-US" b="1"/>
              <a:t>2. EMPLOYEE  COMPARISON :</a:t>
            </a:r>
          </a:p>
          <a:p>
            <a:pPr marL="342900" indent="-342900" algn="just"/>
            <a:r>
              <a:rPr lang="en-US" b="1"/>
              <a:t>    * ALTERNATION BANKING</a:t>
            </a:r>
          </a:p>
          <a:p>
            <a:pPr marL="342900" indent="-342900" algn="just"/>
            <a:r>
              <a:rPr lang="en-US" b="1"/>
              <a:t>    * FAIRED COMPARISON</a:t>
            </a:r>
          </a:p>
          <a:p>
            <a:pPr marL="342900" indent="-342900" algn="just"/>
            <a:r>
              <a:rPr lang="en-US" b="1"/>
              <a:t>    * FORCED DISTRIBUTION</a:t>
            </a:r>
          </a:p>
          <a:p>
            <a:pPr marL="342900" indent="-342900" algn="just"/>
            <a:r>
              <a:rPr lang="en-US" b="1"/>
              <a:t>3. CHEKLIST :</a:t>
            </a:r>
          </a:p>
          <a:p>
            <a:pPr marL="342900" indent="-342900" algn="just"/>
            <a:r>
              <a:rPr lang="en-US" b="1"/>
              <a:t>    * WEIGHT CHECKLIST</a:t>
            </a:r>
          </a:p>
          <a:p>
            <a:pPr marL="342900" indent="-342900" algn="just"/>
            <a:r>
              <a:rPr lang="en-US" b="1"/>
              <a:t>    * FORCED CHOISE</a:t>
            </a:r>
          </a:p>
          <a:p>
            <a:pPr marL="342900" indent="-342900" algn="just"/>
            <a:r>
              <a:rPr lang="en-US" b="1"/>
              <a:t>4. FRESSFORM ESSAY</a:t>
            </a:r>
          </a:p>
          <a:p>
            <a:pPr marL="342900" indent="-342900" algn="just"/>
            <a:r>
              <a:rPr lang="en-US" b="1"/>
              <a:t>5. INTERVIEW</a:t>
            </a:r>
          </a:p>
          <a:p>
            <a:pPr marL="342900" indent="-342900" algn="just"/>
            <a:r>
              <a:rPr lang="en-US" b="1"/>
              <a:t>6. CRITICAL INCIDENT</a:t>
            </a:r>
          </a:p>
          <a:p>
            <a:pPr marL="342900" indent="-342900" algn="just"/>
            <a:endParaRPr lang="en-US" b="1"/>
          </a:p>
          <a:p>
            <a:pPr marL="342900" indent="-342900" algn="just"/>
            <a:r>
              <a:rPr lang="en-US" b="1"/>
              <a:t>METODE MODERN :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ASSESSMENT CENTRE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MANAJEMEN BY OBJECTIVE (MBO)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HUMAN ASSET ACCOUNTING</a:t>
            </a: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486400" y="1981200"/>
            <a:ext cx="3276600" cy="3048000"/>
          </a:xfrm>
          <a:prstGeom prst="verticalScroll">
            <a:avLst>
              <a:gd name="adj" fmla="val 12500"/>
            </a:avLst>
          </a:prstGeom>
          <a:solidFill>
            <a:srgbClr val="008000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867400" y="2641600"/>
            <a:ext cx="24384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en-US" b="1"/>
              <a:t> </a:t>
            </a:r>
          </a:p>
          <a:p>
            <a:pPr marL="342900" indent="-342900" algn="just"/>
            <a:r>
              <a:rPr lang="en-US" b="1"/>
              <a:t>MASALAH POTENSIAL</a:t>
            </a:r>
          </a:p>
          <a:p>
            <a:pPr marL="342900" indent="-342900" algn="just"/>
            <a:r>
              <a:rPr lang="en-US" b="1"/>
              <a:t>    DALAM PENILAIAN</a:t>
            </a:r>
          </a:p>
          <a:p>
            <a:pPr marL="342900" indent="-342900" algn="just"/>
            <a:endParaRPr lang="en-US" b="1"/>
          </a:p>
          <a:p>
            <a:pPr marL="342900" indent="-342900" algn="just">
              <a:buFontTx/>
              <a:buAutoNum type="arabicPeriod"/>
            </a:pPr>
            <a:r>
              <a:rPr lang="en-US" b="1"/>
              <a:t>HALLO EFFECT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LINENCY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STRICTNESS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CENTRAL TENDENCY</a:t>
            </a:r>
          </a:p>
          <a:p>
            <a:pPr marL="342900" indent="-342900" algn="just">
              <a:buFontTx/>
              <a:buAutoNum type="arabicPeriod"/>
            </a:pPr>
            <a:r>
              <a:rPr lang="en-US" b="1"/>
              <a:t>PERSONAL BIASE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6D41-7EDE-4D9C-A7C2-BEA8E47C00A3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77813"/>
            <a:ext cx="4343400" cy="914400"/>
          </a:xfrm>
          <a:solidFill>
            <a:srgbClr val="008000"/>
          </a:solidFill>
          <a:ln w="38100">
            <a:solidFill>
              <a:srgbClr val="0000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smtClean="0"/>
              <a:t>KOMPENSASI</a:t>
            </a:r>
          </a:p>
        </p:txBody>
      </p:sp>
      <p:sp>
        <p:nvSpPr>
          <p:cNvPr id="79876" name="AutoShape 4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95800"/>
          </a:xfrm>
          <a:prstGeom prst="roundRect">
            <a:avLst>
              <a:gd name="adj" fmla="val 16667"/>
            </a:avLst>
          </a:prstGeom>
          <a:solidFill>
            <a:srgbClr val="003366"/>
          </a:solidFill>
          <a:ln w="38100">
            <a:solidFill>
              <a:srgbClr val="FF0000"/>
            </a:solidFill>
            <a:rou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hlink"/>
                </a:solidFill>
              </a:rPr>
              <a:t>BATASAN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chemeClr val="hlink"/>
                </a:solidFill>
              </a:rPr>
              <a:t>KOMPENSASI ADALAH SEMUA PENDAPATAN YANG BERBENTUK UANG / BARANG LANGSUNG / TAK LANGSUNG YANG DITERIMA KARYAWAN SEBAGAI IMBALAN ATAS JASA YANG DIBERIKAN KEPADA PERUSAHAAN ( Hasibuan, 1994)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chemeClr val="hlink"/>
                </a:solidFill>
              </a:rPr>
              <a:t>KOMPENSASI ADALAH APA YANG SESEORANG PEKERJA TERIMA SEBAGAI BALASAN DARI PEKERJAAN YANG DIBERIKANNYA. (Keith Davis, 1996 )</a:t>
            </a:r>
          </a:p>
        </p:txBody>
      </p:sp>
    </p:spTree>
  </p:cSld>
  <p:clrMapOvr>
    <a:masterClrMapping/>
  </p:clrMapOvr>
  <p:transition spd="slow">
    <p:wedg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7CB74-2A23-4FB3-8C9E-576D254BCA4F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80900" name="AutoShape 4"/>
          <p:cNvSpPr>
            <a:spLocks noGrp="1" noChangeArrowheads="1"/>
          </p:cNvSpPr>
          <p:nvPr>
            <p:ph type="body" idx="1"/>
          </p:nvPr>
        </p:nvSpPr>
        <p:spPr>
          <a:xfrm>
            <a:off x="2971800" y="228600"/>
            <a:ext cx="2362200" cy="685800"/>
          </a:xfrm>
          <a:prstGeom prst="flowChartAlternateProcess">
            <a:avLst/>
          </a:prstGeom>
          <a:solidFill>
            <a:srgbClr val="993300"/>
          </a:solidFill>
          <a:ln>
            <a:solidFill>
              <a:srgbClr val="00FFFF"/>
            </a:solidFill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smtClean="0">
                <a:latin typeface="Times New Roman" pitchFamily="18" charset="0"/>
              </a:rPr>
              <a:t>KOMPESASI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smtClean="0">
                <a:latin typeface="Times New Roman" pitchFamily="18" charset="0"/>
              </a:rPr>
              <a:t>DIBEDAKAN</a:t>
            </a:r>
          </a:p>
        </p:txBody>
      </p:sp>
      <p:sp>
        <p:nvSpPr>
          <p:cNvPr id="80902" name="AutoShape 6"/>
          <p:cNvSpPr>
            <a:spLocks noChangeArrowheads="1"/>
          </p:cNvSpPr>
          <p:nvPr/>
        </p:nvSpPr>
        <p:spPr bwMode="auto">
          <a:xfrm>
            <a:off x="990600" y="1524000"/>
            <a:ext cx="2209800" cy="571500"/>
          </a:xfrm>
          <a:prstGeom prst="flowChartAlternateProcess">
            <a:avLst/>
          </a:prstGeom>
          <a:solidFill>
            <a:srgbClr val="993300"/>
          </a:solidFill>
          <a:ln w="9525">
            <a:solidFill>
              <a:srgbClr val="FF00FF"/>
            </a:solidFill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b="1">
                <a:latin typeface="Arial" charset="0"/>
              </a:rPr>
              <a:t>DIRECT COMPENSATION</a:t>
            </a:r>
          </a:p>
        </p:txBody>
      </p:sp>
      <p:sp>
        <p:nvSpPr>
          <p:cNvPr id="50182" name="AutoShape 7"/>
          <p:cNvSpPr>
            <a:spLocks noChangeArrowheads="1"/>
          </p:cNvSpPr>
          <p:nvPr/>
        </p:nvSpPr>
        <p:spPr bwMode="auto">
          <a:xfrm>
            <a:off x="990600" y="2286000"/>
            <a:ext cx="2209800" cy="571500"/>
          </a:xfrm>
          <a:prstGeom prst="flowChartAlternateProcess">
            <a:avLst/>
          </a:prstGeom>
          <a:solidFill>
            <a:srgbClr val="9933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/>
              <a:t>GAJI, UPAH, UPAH INSENTIF</a:t>
            </a:r>
          </a:p>
        </p:txBody>
      </p:sp>
      <p:sp>
        <p:nvSpPr>
          <p:cNvPr id="80904" name="AutoShape 8"/>
          <p:cNvSpPr>
            <a:spLocks noChangeArrowheads="1"/>
          </p:cNvSpPr>
          <p:nvPr/>
        </p:nvSpPr>
        <p:spPr bwMode="auto">
          <a:xfrm>
            <a:off x="5105400" y="1600200"/>
            <a:ext cx="2209800" cy="571500"/>
          </a:xfrm>
          <a:prstGeom prst="flowChartAlternateProcess">
            <a:avLst/>
          </a:prstGeom>
          <a:solidFill>
            <a:srgbClr val="993300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b="1">
                <a:latin typeface="Arial" charset="0"/>
              </a:rPr>
              <a:t>INDIRECT COMPENSATION</a:t>
            </a:r>
          </a:p>
        </p:txBody>
      </p:sp>
      <p:sp>
        <p:nvSpPr>
          <p:cNvPr id="50184" name="AutoShape 9"/>
          <p:cNvSpPr>
            <a:spLocks noChangeArrowheads="1"/>
          </p:cNvSpPr>
          <p:nvPr/>
        </p:nvSpPr>
        <p:spPr bwMode="auto">
          <a:xfrm>
            <a:off x="5105400" y="2362200"/>
            <a:ext cx="2209800" cy="571500"/>
          </a:xfrm>
          <a:prstGeom prst="flowChartAlternateProcess">
            <a:avLst/>
          </a:prstGeom>
          <a:solidFill>
            <a:srgbClr val="9933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/>
              <a:t>KESEJAHTERAAN KARYAWAN</a:t>
            </a:r>
          </a:p>
        </p:txBody>
      </p:sp>
      <p:sp>
        <p:nvSpPr>
          <p:cNvPr id="50185" name="AutoShape 10"/>
          <p:cNvSpPr>
            <a:spLocks noChangeArrowheads="1"/>
          </p:cNvSpPr>
          <p:nvPr/>
        </p:nvSpPr>
        <p:spPr bwMode="auto">
          <a:xfrm>
            <a:off x="3657600" y="2057400"/>
            <a:ext cx="1143000" cy="4572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0186" name="AutoShape 11"/>
          <p:cNvSpPr>
            <a:spLocks noChangeArrowheads="1"/>
          </p:cNvSpPr>
          <p:nvPr/>
        </p:nvSpPr>
        <p:spPr bwMode="auto">
          <a:xfrm>
            <a:off x="3962400" y="1143000"/>
            <a:ext cx="457200" cy="800100"/>
          </a:xfrm>
          <a:prstGeom prst="downArrow">
            <a:avLst>
              <a:gd name="adj1" fmla="val 50000"/>
              <a:gd name="adj2" fmla="val 43750"/>
            </a:avLst>
          </a:prstGeom>
          <a:solidFill>
            <a:schemeClr val="hlink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914400" y="3200400"/>
            <a:ext cx="6629400" cy="3200400"/>
          </a:xfrm>
          <a:prstGeom prst="rect">
            <a:avLst/>
          </a:prstGeom>
          <a:solidFill>
            <a:srgbClr val="003300"/>
          </a:solidFill>
          <a:ln w="38100">
            <a:solidFill>
              <a:srgbClr val="FF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just">
              <a:defRPr/>
            </a:pPr>
            <a:r>
              <a:rPr lang="en-US" b="1">
                <a:latin typeface="Arial" charset="0"/>
              </a:rPr>
              <a:t>GAJI</a:t>
            </a:r>
            <a:r>
              <a:rPr lang="en-US">
                <a:latin typeface="Arial" charset="0"/>
              </a:rPr>
              <a:t> ADALAH BALAS JASA YANG DIBAYAR SECARA PERIODIK KEPADA KARYAWAN TETAP SERTA MEMPUNYAI JAMINAN YANG PASTI</a:t>
            </a:r>
          </a:p>
          <a:p>
            <a:pPr algn="just">
              <a:defRPr/>
            </a:pPr>
            <a:endParaRPr lang="en-US">
              <a:latin typeface="Arial" charset="0"/>
            </a:endParaRPr>
          </a:p>
          <a:p>
            <a:pPr algn="just">
              <a:defRPr/>
            </a:pPr>
            <a:r>
              <a:rPr lang="en-US" b="1">
                <a:latin typeface="Arial" charset="0"/>
              </a:rPr>
              <a:t>UPAH </a:t>
            </a:r>
            <a:r>
              <a:rPr lang="en-US">
                <a:latin typeface="Arial" charset="0"/>
              </a:rPr>
              <a:t>ADALAH BALAS JASA YANG DIBAYARKAN KEPADA PEKERJA HARIAN DENGAN BERPEDOMAN ATAS PERJANJIAN YANG DISEPAKATI MEMBAYARNYA.</a:t>
            </a:r>
          </a:p>
          <a:p>
            <a:pPr algn="just">
              <a:defRPr/>
            </a:pPr>
            <a:endParaRPr lang="en-US">
              <a:latin typeface="Arial" charset="0"/>
            </a:endParaRPr>
          </a:p>
          <a:p>
            <a:pPr algn="just">
              <a:defRPr/>
            </a:pPr>
            <a:r>
              <a:rPr lang="en-US" b="1">
                <a:latin typeface="Arial" charset="0"/>
              </a:rPr>
              <a:t>UPAH INSENTIF</a:t>
            </a:r>
            <a:r>
              <a:rPr lang="en-US">
                <a:latin typeface="Arial" charset="0"/>
              </a:rPr>
              <a:t> ADALAH TAMBAHAN BALAS JASA YANG DIBERIKAN KEPADA KARYAWAN TERTENTU YANG PRESTASINYA DI ATAS STANDAR.</a:t>
            </a:r>
          </a:p>
          <a:p>
            <a:pPr algn="just">
              <a:defRPr/>
            </a:pPr>
            <a:endParaRPr lang="en-US">
              <a:latin typeface="Arial" charset="0"/>
            </a:endParaRPr>
          </a:p>
          <a:p>
            <a:pPr algn="just">
              <a:defRPr/>
            </a:pPr>
            <a:r>
              <a:rPr lang="en-US" b="1">
                <a:latin typeface="Arial" charset="0"/>
              </a:rPr>
              <a:t>BENEFIT DAN SERVICE</a:t>
            </a:r>
            <a:r>
              <a:rPr lang="en-US">
                <a:latin typeface="Arial" charset="0"/>
              </a:rPr>
              <a:t> ADALAH KOMPENSASI TAMBAHAN YANG DIBERIKAN BERDASARKAN KEBIJAKSANAAN PERUSAHAAN TERHADAP SEMUA KARYAWAN DALAM USAHA UNTUK MENINGKATKAN KESEJAHTERAAN MEREKA.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1968D5-5C32-44DE-9C42-D8A3EEB98A3B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2743200" y="381000"/>
            <a:ext cx="3200400" cy="4572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 b="1"/>
              <a:t>PROGRAM KOMPENSASI</a:t>
            </a:r>
            <a:endParaRPr lang="en-US"/>
          </a:p>
        </p:txBody>
      </p:sp>
      <p:sp>
        <p:nvSpPr>
          <p:cNvPr id="81925" name="AutoShape 5"/>
          <p:cNvSpPr>
            <a:spLocks noChangeArrowheads="1"/>
          </p:cNvSpPr>
          <p:nvPr/>
        </p:nvSpPr>
        <p:spPr bwMode="auto">
          <a:xfrm>
            <a:off x="609600" y="1295400"/>
            <a:ext cx="2701925" cy="12192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2857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just">
              <a:defRPr/>
            </a:pPr>
            <a:r>
              <a:rPr lang="en-US" sz="1200" b="1">
                <a:latin typeface="Arial" charset="0"/>
              </a:rPr>
              <a:t>BERTUJUAN UNTUK KEPEN-TINGAN PERUSAHAAN, KARYA-WAN, DAN PEMERINTAH ATAU MASYARAKAT.</a:t>
            </a:r>
          </a:p>
        </p:txBody>
      </p:sp>
      <p:sp>
        <p:nvSpPr>
          <p:cNvPr id="81926" name="AutoShape 6"/>
          <p:cNvSpPr>
            <a:spLocks noChangeArrowheads="1"/>
          </p:cNvSpPr>
          <p:nvPr/>
        </p:nvSpPr>
        <p:spPr bwMode="auto">
          <a:xfrm>
            <a:off x="5334000" y="1295400"/>
            <a:ext cx="3429000" cy="12954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2857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just">
              <a:defRPr/>
            </a:pPr>
            <a:r>
              <a:rPr lang="en-US" sz="1200" b="1">
                <a:latin typeface="Arial" charset="0"/>
              </a:rPr>
              <a:t>HARUS DAPAT  MENJAWAB PERTA-NYAAN APA YANG MENDORONG SESE-ORANG ITU BEKERJA DAN MENGAPA ADA ORANG YANG BEKERJA KERAS, SEDANG ORANG LAIN BEKERJANYA SEDANG-SEDANG</a:t>
            </a: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2895600" y="2819400"/>
            <a:ext cx="2895600" cy="6858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2857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sz="1600" b="1">
                <a:latin typeface="Arial" charset="0"/>
              </a:rPr>
              <a:t>MOTIVASI KERJA</a:t>
            </a:r>
          </a:p>
          <a:p>
            <a:pPr>
              <a:defRPr/>
            </a:pPr>
            <a:r>
              <a:rPr lang="en-US" sz="1600" b="1">
                <a:latin typeface="Arial" charset="0"/>
              </a:rPr>
              <a:t>( Peterson dan Plowman)</a:t>
            </a:r>
            <a:endParaRPr lang="en-US">
              <a:latin typeface="Arial" charset="0"/>
            </a:endParaRPr>
          </a:p>
        </p:txBody>
      </p:sp>
      <p:sp>
        <p:nvSpPr>
          <p:cNvPr id="51208" name="AutoShape 9"/>
          <p:cNvSpPr>
            <a:spLocks noChangeArrowheads="1"/>
          </p:cNvSpPr>
          <p:nvPr/>
        </p:nvSpPr>
        <p:spPr bwMode="auto">
          <a:xfrm>
            <a:off x="4648200" y="3505200"/>
            <a:ext cx="457200" cy="1219200"/>
          </a:xfrm>
          <a:prstGeom prst="curvedRightArrow">
            <a:avLst>
              <a:gd name="adj1" fmla="val 53333"/>
              <a:gd name="adj2" fmla="val 106667"/>
              <a:gd name="adj3" fmla="val 33333"/>
            </a:avLst>
          </a:prstGeom>
          <a:solidFill>
            <a:srgbClr val="FF00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209" name="AutoShape 10"/>
          <p:cNvSpPr>
            <a:spLocks noChangeArrowheads="1"/>
          </p:cNvSpPr>
          <p:nvPr/>
        </p:nvSpPr>
        <p:spPr bwMode="auto">
          <a:xfrm>
            <a:off x="3657600" y="3505200"/>
            <a:ext cx="533400" cy="1219200"/>
          </a:xfrm>
          <a:prstGeom prst="curvedLeftArrow">
            <a:avLst>
              <a:gd name="adj1" fmla="val 45714"/>
              <a:gd name="adj2" fmla="val 91429"/>
              <a:gd name="adj3" fmla="val 33333"/>
            </a:avLst>
          </a:prstGeom>
          <a:solidFill>
            <a:srgbClr val="FF00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1931" name="AutoShape 11"/>
          <p:cNvSpPr>
            <a:spLocks noChangeArrowheads="1"/>
          </p:cNvSpPr>
          <p:nvPr/>
        </p:nvSpPr>
        <p:spPr bwMode="auto">
          <a:xfrm>
            <a:off x="2057400" y="4343400"/>
            <a:ext cx="1524000" cy="4572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2857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sz="1600" b="1">
                <a:latin typeface="Arial" charset="0"/>
              </a:rPr>
              <a:t>KEINGINAN</a:t>
            </a:r>
            <a:endParaRPr lang="en-US">
              <a:latin typeface="Arial" charset="0"/>
            </a:endParaRPr>
          </a:p>
        </p:txBody>
      </p:sp>
      <p:sp>
        <p:nvSpPr>
          <p:cNvPr id="81932" name="AutoShape 12"/>
          <p:cNvSpPr>
            <a:spLocks noChangeArrowheads="1"/>
          </p:cNvSpPr>
          <p:nvPr/>
        </p:nvSpPr>
        <p:spPr bwMode="auto">
          <a:xfrm>
            <a:off x="5257800" y="4343400"/>
            <a:ext cx="1676400" cy="4572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2857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sz="1600" b="1">
                <a:latin typeface="Arial" charset="0"/>
              </a:rPr>
              <a:t>KEBUTUHAN</a:t>
            </a:r>
            <a:endParaRPr lang="en-US">
              <a:latin typeface="Arial" charset="0"/>
            </a:endParaRPr>
          </a:p>
        </p:txBody>
      </p:sp>
      <p:sp>
        <p:nvSpPr>
          <p:cNvPr id="81933" name="AutoShape 13"/>
          <p:cNvSpPr>
            <a:spLocks noChangeArrowheads="1"/>
          </p:cNvSpPr>
          <p:nvPr/>
        </p:nvSpPr>
        <p:spPr bwMode="auto">
          <a:xfrm>
            <a:off x="838200" y="4808538"/>
            <a:ext cx="3581400" cy="1135062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2857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lvl="1" algn="just">
              <a:buFont typeface="Times New Roman" pitchFamily="18" charset="0"/>
              <a:buChar char="1"/>
              <a:defRPr/>
            </a:pPr>
            <a:r>
              <a:rPr lang="en-US" b="1">
                <a:latin typeface="Arial" charset="0"/>
              </a:rPr>
              <a:t>. THE DESIRE TO LIVE</a:t>
            </a:r>
          </a:p>
          <a:p>
            <a:pPr algn="l">
              <a:buFont typeface="Times New Roman" pitchFamily="18" charset="0"/>
              <a:buChar char="2"/>
              <a:defRPr/>
            </a:pPr>
            <a:r>
              <a:rPr lang="en-US" b="1">
                <a:latin typeface="Arial" charset="0"/>
              </a:rPr>
              <a:t>. THE DESIRE FOR POSESSION</a:t>
            </a:r>
          </a:p>
          <a:p>
            <a:pPr algn="l">
              <a:buFont typeface="Times New Roman" pitchFamily="18" charset="0"/>
              <a:buChar char="3"/>
              <a:defRPr/>
            </a:pPr>
            <a:r>
              <a:rPr lang="en-US" b="1">
                <a:latin typeface="Arial" charset="0"/>
              </a:rPr>
              <a:t>. THE DESIRE FOR POWER</a:t>
            </a:r>
          </a:p>
          <a:p>
            <a:pPr algn="l">
              <a:buFont typeface="Times New Roman" pitchFamily="18" charset="0"/>
              <a:buChar char="4"/>
              <a:defRPr/>
            </a:pPr>
            <a:r>
              <a:rPr lang="en-US" b="1">
                <a:latin typeface="Arial" charset="0"/>
              </a:rPr>
              <a:t>. THE DESIRE FOR RECOGNATION</a:t>
            </a:r>
            <a:endParaRPr lang="en-US">
              <a:latin typeface="Arial" charset="0"/>
            </a:endParaRPr>
          </a:p>
        </p:txBody>
      </p:sp>
      <p:sp>
        <p:nvSpPr>
          <p:cNvPr id="81934" name="AutoShape 14"/>
          <p:cNvSpPr>
            <a:spLocks noChangeArrowheads="1"/>
          </p:cNvSpPr>
          <p:nvPr/>
        </p:nvSpPr>
        <p:spPr bwMode="auto">
          <a:xfrm>
            <a:off x="4606925" y="4808538"/>
            <a:ext cx="3394075" cy="1135062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lvl="1" algn="just">
              <a:buFont typeface="Times New Roman" pitchFamily="18" charset="0"/>
              <a:buChar char="1"/>
              <a:defRPr/>
            </a:pPr>
            <a:r>
              <a:rPr lang="en-US" b="1">
                <a:latin typeface="Arial" charset="0"/>
              </a:rPr>
              <a:t>. KEBUTUHAN FISIK</a:t>
            </a:r>
          </a:p>
          <a:p>
            <a:pPr algn="l">
              <a:buFont typeface="Times New Roman" pitchFamily="18" charset="0"/>
              <a:buChar char="2"/>
              <a:defRPr/>
            </a:pPr>
            <a:r>
              <a:rPr lang="en-US" b="1">
                <a:latin typeface="Arial" charset="0"/>
              </a:rPr>
              <a:t>. KEBUTUHAN SOSIAL. . </a:t>
            </a:r>
          </a:p>
          <a:p>
            <a:pPr algn="l">
              <a:buFont typeface="Times New Roman" pitchFamily="18" charset="0"/>
              <a:buChar char="3"/>
              <a:defRPr/>
            </a:pPr>
            <a:r>
              <a:rPr lang="en-US" b="1">
                <a:latin typeface="Arial" charset="0"/>
              </a:rPr>
              <a:t>. KEBUTUHAN EGOISTIK</a:t>
            </a:r>
            <a:endParaRPr lang="en-US">
              <a:latin typeface="Arial" charset="0"/>
            </a:endParaRPr>
          </a:p>
        </p:txBody>
      </p:sp>
      <p:sp>
        <p:nvSpPr>
          <p:cNvPr id="81935" name="AutoShape 15"/>
          <p:cNvSpPr>
            <a:spLocks noChangeArrowheads="1"/>
          </p:cNvSpPr>
          <p:nvPr/>
        </p:nvSpPr>
        <p:spPr bwMode="auto">
          <a:xfrm>
            <a:off x="3505200" y="6294438"/>
            <a:ext cx="1981200" cy="5715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38100">
            <a:solidFill>
              <a:srgbClr val="00FF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sz="1600" b="1">
                <a:solidFill>
                  <a:schemeClr val="hlink"/>
                </a:solidFill>
                <a:latin typeface="Arial" charset="0"/>
              </a:rPr>
              <a:t>TERPUASKAN</a:t>
            </a:r>
            <a:endParaRPr lang="en-US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51215" name="AutoShape 16"/>
          <p:cNvSpPr>
            <a:spLocks noChangeArrowheads="1"/>
          </p:cNvSpPr>
          <p:nvPr/>
        </p:nvSpPr>
        <p:spPr bwMode="auto">
          <a:xfrm>
            <a:off x="4038600" y="898525"/>
            <a:ext cx="381000" cy="777875"/>
          </a:xfrm>
          <a:prstGeom prst="downArrow">
            <a:avLst>
              <a:gd name="adj1" fmla="val 50000"/>
              <a:gd name="adj2" fmla="val 51042"/>
            </a:avLst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216" name="AutoShape 17"/>
          <p:cNvSpPr>
            <a:spLocks noChangeArrowheads="1"/>
          </p:cNvSpPr>
          <p:nvPr/>
        </p:nvSpPr>
        <p:spPr bwMode="auto">
          <a:xfrm>
            <a:off x="3387725" y="1752600"/>
            <a:ext cx="1717675" cy="342900"/>
          </a:xfrm>
          <a:prstGeom prst="leftRightArrow">
            <a:avLst>
              <a:gd name="adj1" fmla="val 50000"/>
              <a:gd name="adj2" fmla="val 100185"/>
            </a:avLst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217" name="AutoShape 18"/>
          <p:cNvSpPr>
            <a:spLocks noChangeArrowheads="1"/>
          </p:cNvSpPr>
          <p:nvPr/>
        </p:nvSpPr>
        <p:spPr bwMode="auto">
          <a:xfrm>
            <a:off x="5486400" y="5943600"/>
            <a:ext cx="533400" cy="762000"/>
          </a:xfrm>
          <a:prstGeom prst="curvedLeftArrow">
            <a:avLst>
              <a:gd name="adj1" fmla="val 28571"/>
              <a:gd name="adj2" fmla="val 57143"/>
              <a:gd name="adj3" fmla="val 33333"/>
            </a:avLst>
          </a:prstGeom>
          <a:solidFill>
            <a:srgbClr val="FF00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218" name="AutoShape 19"/>
          <p:cNvSpPr>
            <a:spLocks noChangeArrowheads="1"/>
          </p:cNvSpPr>
          <p:nvPr/>
        </p:nvSpPr>
        <p:spPr bwMode="auto">
          <a:xfrm>
            <a:off x="2970213" y="5940425"/>
            <a:ext cx="457200" cy="758825"/>
          </a:xfrm>
          <a:prstGeom prst="curvedRightArrow">
            <a:avLst>
              <a:gd name="adj1" fmla="val 33194"/>
              <a:gd name="adj2" fmla="val 66389"/>
              <a:gd name="adj3" fmla="val 33333"/>
            </a:avLst>
          </a:prstGeom>
          <a:solidFill>
            <a:srgbClr val="FF00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632FD-742A-4F64-A38D-02A7C05A0B80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/>
              <a:t>HUMAN RESOURCES MANAGEMENT</a:t>
            </a:r>
            <a:br>
              <a:rPr lang="en-US" sz="6600" smtClean="0"/>
            </a:br>
            <a:endParaRPr lang="en-US" sz="6600" smtClean="0"/>
          </a:p>
        </p:txBody>
      </p:sp>
      <p:sp>
        <p:nvSpPr>
          <p:cNvPr id="16389" name="WordArt 4"/>
          <p:cNvSpPr>
            <a:spLocks noChangeArrowheads="1" noChangeShapeType="1" noTextEdit="1"/>
          </p:cNvSpPr>
          <p:nvPr/>
        </p:nvSpPr>
        <p:spPr bwMode="auto">
          <a:xfrm>
            <a:off x="1371600" y="3886200"/>
            <a:ext cx="64008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d-ID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lgerian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947E12B-364A-4B8E-B335-08647D1B0CF4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7411" name="Date Placeholder 7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2008/2009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949325"/>
          </a:xfrm>
        </p:spPr>
        <p:txBody>
          <a:bodyPr/>
          <a:lstStyle/>
          <a:p>
            <a:pPr eaLnBrk="1" hangingPunct="1"/>
            <a:r>
              <a:rPr lang="en-US" sz="3200" b="1" smtClean="0"/>
              <a:t>MANUSIA SEBAGAI SUMBER DAYA ORGANISASI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</p:txBody>
      </p:sp>
      <p:pic>
        <p:nvPicPr>
          <p:cNvPr id="17414" name="Picture 11" descr="j030295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lum bright="-40000"/>
            <a:grayscl/>
          </a:blip>
          <a:srcRect/>
          <a:stretch>
            <a:fillRect/>
          </a:stretch>
        </p:blipFill>
        <p:spPr>
          <a:xfrm>
            <a:off x="2455863" y="2365375"/>
            <a:ext cx="2206625" cy="3346450"/>
          </a:xfrm>
        </p:spPr>
      </p:pic>
      <p:pic>
        <p:nvPicPr>
          <p:cNvPr id="17415" name="Picture 12" descr="j029755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15000" y="1066800"/>
            <a:ext cx="2286000" cy="2378075"/>
          </a:xfrm>
        </p:spPr>
      </p:pic>
      <p:pic>
        <p:nvPicPr>
          <p:cNvPr id="17416" name="Picture 13" descr="j023301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483225" y="3733800"/>
            <a:ext cx="2974975" cy="2400300"/>
          </a:xfr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1CA3A-55A5-4295-8976-0A50C0106111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SUMBER DAYA MANUSIA DAN ORGANISASI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38200" y="2743200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id-ID" sz="1600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228600" y="3048000"/>
            <a:ext cx="1524000" cy="11430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r>
              <a:rPr lang="en-US" sz="1200" b="1"/>
              <a:t>MANUSIA </a:t>
            </a:r>
          </a:p>
          <a:p>
            <a:pPr algn="just"/>
            <a:r>
              <a:rPr lang="en-US" sz="1200" b="1"/>
              <a:t>SEBAGAI :</a:t>
            </a:r>
          </a:p>
          <a:p>
            <a:pPr algn="just">
              <a:buFontTx/>
              <a:buChar char="•"/>
            </a:pPr>
            <a:r>
              <a:rPr lang="en-US" sz="1200" b="1"/>
              <a:t>INDIVIDUALITAS</a:t>
            </a:r>
          </a:p>
          <a:p>
            <a:pPr algn="just">
              <a:buFontTx/>
              <a:buChar char="•"/>
            </a:pPr>
            <a:r>
              <a:rPr lang="en-US" sz="1200" b="1"/>
              <a:t>SOSIALITAS </a:t>
            </a:r>
          </a:p>
          <a:p>
            <a:pPr algn="just">
              <a:buFontTx/>
              <a:buChar char="•"/>
            </a:pPr>
            <a:r>
              <a:rPr lang="en-US" sz="1200" b="1"/>
              <a:t>DAN MORALITAS</a:t>
            </a:r>
          </a:p>
        </p:txBody>
      </p:sp>
      <p:sp>
        <p:nvSpPr>
          <p:cNvPr id="18439" name="AutoShape 8"/>
          <p:cNvSpPr>
            <a:spLocks noChangeArrowheads="1"/>
          </p:cNvSpPr>
          <p:nvPr/>
        </p:nvSpPr>
        <p:spPr bwMode="auto">
          <a:xfrm>
            <a:off x="6248400" y="990600"/>
            <a:ext cx="1219200" cy="6096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LOKAL/</a:t>
            </a:r>
          </a:p>
          <a:p>
            <a:r>
              <a:rPr lang="en-US" sz="1200" b="1"/>
              <a:t>NASIONAL</a:t>
            </a:r>
          </a:p>
        </p:txBody>
      </p:sp>
      <p:sp>
        <p:nvSpPr>
          <p:cNvPr id="18440" name="AutoShape 9"/>
          <p:cNvSpPr>
            <a:spLocks noChangeArrowheads="1"/>
          </p:cNvSpPr>
          <p:nvPr/>
        </p:nvSpPr>
        <p:spPr bwMode="auto">
          <a:xfrm>
            <a:off x="6172200" y="2514600"/>
            <a:ext cx="1219200" cy="609600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GLOBAL</a:t>
            </a:r>
          </a:p>
        </p:txBody>
      </p:sp>
      <p:sp>
        <p:nvSpPr>
          <p:cNvPr id="18441" name="AutoShape 10"/>
          <p:cNvSpPr>
            <a:spLocks noChangeArrowheads="1"/>
          </p:cNvSpPr>
          <p:nvPr/>
        </p:nvSpPr>
        <p:spPr bwMode="auto">
          <a:xfrm>
            <a:off x="6248400" y="4038600"/>
            <a:ext cx="1219200" cy="6096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LOKAL/ </a:t>
            </a:r>
          </a:p>
          <a:p>
            <a:r>
              <a:rPr lang="en-US" sz="1200" b="1"/>
              <a:t>NASIONAL</a:t>
            </a:r>
          </a:p>
        </p:txBody>
      </p:sp>
      <p:sp>
        <p:nvSpPr>
          <p:cNvPr id="18442" name="AutoShape 11"/>
          <p:cNvSpPr>
            <a:spLocks noChangeArrowheads="1"/>
          </p:cNvSpPr>
          <p:nvPr/>
        </p:nvSpPr>
        <p:spPr bwMode="auto">
          <a:xfrm>
            <a:off x="6248400" y="5486400"/>
            <a:ext cx="1219200" cy="609600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GLOBAL</a:t>
            </a:r>
          </a:p>
        </p:txBody>
      </p:sp>
      <p:sp>
        <p:nvSpPr>
          <p:cNvPr id="18443" name="AutoShape 12"/>
          <p:cNvSpPr>
            <a:spLocks noChangeArrowheads="1"/>
          </p:cNvSpPr>
          <p:nvPr/>
        </p:nvSpPr>
        <p:spPr bwMode="auto">
          <a:xfrm>
            <a:off x="4648200" y="3276600"/>
            <a:ext cx="1219200" cy="609600"/>
          </a:xfrm>
          <a:prstGeom prst="flowChartAlternateProcess">
            <a:avLst/>
          </a:prstGeom>
          <a:solidFill>
            <a:srgbClr val="9933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PROFIT</a:t>
            </a:r>
          </a:p>
        </p:txBody>
      </p:sp>
      <p:sp>
        <p:nvSpPr>
          <p:cNvPr id="18444" name="AutoShape 13"/>
          <p:cNvSpPr>
            <a:spLocks noChangeArrowheads="1"/>
          </p:cNvSpPr>
          <p:nvPr/>
        </p:nvSpPr>
        <p:spPr bwMode="auto">
          <a:xfrm>
            <a:off x="4724400" y="4876800"/>
            <a:ext cx="1219200" cy="609600"/>
          </a:xfrm>
          <a:prstGeom prst="flowChartAlternateProcess">
            <a:avLst/>
          </a:prstGeom>
          <a:solidFill>
            <a:srgbClr val="FF99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VOLUNTIR</a:t>
            </a:r>
          </a:p>
        </p:txBody>
      </p:sp>
      <p:sp>
        <p:nvSpPr>
          <p:cNvPr id="18445" name="AutoShape 14"/>
          <p:cNvSpPr>
            <a:spLocks noChangeArrowheads="1"/>
          </p:cNvSpPr>
          <p:nvPr/>
        </p:nvSpPr>
        <p:spPr bwMode="auto">
          <a:xfrm>
            <a:off x="4648200" y="1752600"/>
            <a:ext cx="1143000" cy="6096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r>
              <a:rPr lang="en-US" sz="1200" b="1"/>
              <a:t>NON PROFIT</a:t>
            </a:r>
          </a:p>
        </p:txBody>
      </p:sp>
      <p:sp>
        <p:nvSpPr>
          <p:cNvPr id="18446" name="AutoShape 15"/>
          <p:cNvSpPr>
            <a:spLocks noChangeArrowheads="1"/>
          </p:cNvSpPr>
          <p:nvPr/>
        </p:nvSpPr>
        <p:spPr bwMode="auto">
          <a:xfrm>
            <a:off x="3200400" y="4191000"/>
            <a:ext cx="1219200" cy="609600"/>
          </a:xfrm>
          <a:prstGeom prst="flowChartAlternateProcess">
            <a:avLst/>
          </a:prstGeom>
          <a:solidFill>
            <a:srgbClr val="8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NON NEGARA/</a:t>
            </a:r>
          </a:p>
          <a:p>
            <a:r>
              <a:rPr lang="en-US" sz="1200" b="1"/>
              <a:t>SWASTA</a:t>
            </a:r>
          </a:p>
          <a:p>
            <a:endParaRPr lang="en-US" sz="1200"/>
          </a:p>
        </p:txBody>
      </p:sp>
      <p:sp>
        <p:nvSpPr>
          <p:cNvPr id="18447" name="AutoShape 16"/>
          <p:cNvSpPr>
            <a:spLocks noChangeArrowheads="1"/>
          </p:cNvSpPr>
          <p:nvPr/>
        </p:nvSpPr>
        <p:spPr bwMode="auto">
          <a:xfrm>
            <a:off x="3200400" y="2438400"/>
            <a:ext cx="1219200" cy="609600"/>
          </a:xfrm>
          <a:prstGeom prst="flowChartAlternateProcess">
            <a:avLst/>
          </a:prstGeom>
          <a:solidFill>
            <a:srgbClr val="8000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NEGARA / </a:t>
            </a:r>
          </a:p>
          <a:p>
            <a:r>
              <a:rPr lang="en-US" sz="1200" b="1"/>
              <a:t>PEMERINTAH</a:t>
            </a:r>
            <a:r>
              <a:rPr lang="en-US" sz="1200"/>
              <a:t> </a:t>
            </a:r>
          </a:p>
          <a:p>
            <a:endParaRPr lang="en-US" sz="1200"/>
          </a:p>
        </p:txBody>
      </p:sp>
      <p:sp>
        <p:nvSpPr>
          <p:cNvPr id="18448" name="Oval 17"/>
          <p:cNvSpPr>
            <a:spLocks noChangeArrowheads="1"/>
          </p:cNvSpPr>
          <p:nvPr/>
        </p:nvSpPr>
        <p:spPr bwMode="auto">
          <a:xfrm>
            <a:off x="2133600" y="3276600"/>
            <a:ext cx="1066800" cy="7620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ORGANISASI</a:t>
            </a:r>
          </a:p>
        </p:txBody>
      </p:sp>
      <p:sp>
        <p:nvSpPr>
          <p:cNvPr id="18449" name="Oval 19"/>
          <p:cNvSpPr>
            <a:spLocks noChangeArrowheads="1"/>
          </p:cNvSpPr>
          <p:nvPr/>
        </p:nvSpPr>
        <p:spPr bwMode="auto">
          <a:xfrm>
            <a:off x="7696200" y="3200400"/>
            <a:ext cx="1143000" cy="762000"/>
          </a:xfrm>
          <a:prstGeom prst="ellipse">
            <a:avLst/>
          </a:prstGeom>
          <a:solidFill>
            <a:srgbClr val="008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200" b="1"/>
              <a:t>KEBUTUHAN</a:t>
            </a:r>
          </a:p>
        </p:txBody>
      </p:sp>
      <p:sp>
        <p:nvSpPr>
          <p:cNvPr id="18450" name="AutoShape 20"/>
          <p:cNvSpPr>
            <a:spLocks noChangeArrowheads="1"/>
          </p:cNvSpPr>
          <p:nvPr/>
        </p:nvSpPr>
        <p:spPr bwMode="auto">
          <a:xfrm>
            <a:off x="1828800" y="3505200"/>
            <a:ext cx="2286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51" name="AutoShape 21"/>
          <p:cNvSpPr>
            <a:spLocks noChangeArrowheads="1"/>
          </p:cNvSpPr>
          <p:nvPr/>
        </p:nvSpPr>
        <p:spPr bwMode="auto">
          <a:xfrm>
            <a:off x="3810000" y="3124200"/>
            <a:ext cx="152400" cy="990600"/>
          </a:xfrm>
          <a:prstGeom prst="upDownArrow">
            <a:avLst>
              <a:gd name="adj1" fmla="val 50000"/>
              <a:gd name="adj2" fmla="val 13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8452" name="AutoShape 22"/>
          <p:cNvSpPr>
            <a:spLocks noChangeArrowheads="1"/>
          </p:cNvSpPr>
          <p:nvPr/>
        </p:nvSpPr>
        <p:spPr bwMode="auto">
          <a:xfrm>
            <a:off x="5181600" y="4038600"/>
            <a:ext cx="152400" cy="762000"/>
          </a:xfrm>
          <a:prstGeom prst="upDown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8453" name="AutoShape 23"/>
          <p:cNvSpPr>
            <a:spLocks noChangeArrowheads="1"/>
          </p:cNvSpPr>
          <p:nvPr/>
        </p:nvSpPr>
        <p:spPr bwMode="auto">
          <a:xfrm>
            <a:off x="5181600" y="2438400"/>
            <a:ext cx="152400" cy="762000"/>
          </a:xfrm>
          <a:prstGeom prst="upDown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8454" name="AutoShape 24"/>
          <p:cNvSpPr>
            <a:spLocks noChangeArrowheads="1"/>
          </p:cNvSpPr>
          <p:nvPr/>
        </p:nvSpPr>
        <p:spPr bwMode="auto">
          <a:xfrm>
            <a:off x="6781800" y="4724400"/>
            <a:ext cx="152400" cy="762000"/>
          </a:xfrm>
          <a:prstGeom prst="upDown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8455" name="AutoShape 25"/>
          <p:cNvSpPr>
            <a:spLocks noChangeArrowheads="1"/>
          </p:cNvSpPr>
          <p:nvPr/>
        </p:nvSpPr>
        <p:spPr bwMode="auto">
          <a:xfrm>
            <a:off x="6705600" y="3200400"/>
            <a:ext cx="152400" cy="762000"/>
          </a:xfrm>
          <a:prstGeom prst="upDown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8456" name="AutoShape 26"/>
          <p:cNvSpPr>
            <a:spLocks noChangeArrowheads="1"/>
          </p:cNvSpPr>
          <p:nvPr/>
        </p:nvSpPr>
        <p:spPr bwMode="auto">
          <a:xfrm>
            <a:off x="6705600" y="1676400"/>
            <a:ext cx="152400" cy="762000"/>
          </a:xfrm>
          <a:prstGeom prst="upDown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8457" name="AutoShape 27"/>
          <p:cNvSpPr>
            <a:spLocks noChangeArrowheads="1"/>
          </p:cNvSpPr>
          <p:nvPr/>
        </p:nvSpPr>
        <p:spPr bwMode="auto">
          <a:xfrm>
            <a:off x="7543800" y="4038600"/>
            <a:ext cx="609600" cy="228600"/>
          </a:xfrm>
          <a:custGeom>
            <a:avLst/>
            <a:gdLst>
              <a:gd name="T0" fmla="*/ 12289112 w 21600"/>
              <a:gd name="T1" fmla="*/ 0 h 21600"/>
              <a:gd name="T2" fmla="*/ 7373139 w 21600"/>
              <a:gd name="T3" fmla="*/ 806450 h 21600"/>
              <a:gd name="T4" fmla="*/ 0 w 21600"/>
              <a:gd name="T5" fmla="*/ 2016241 h 21600"/>
              <a:gd name="T6" fmla="*/ 7373139 w 21600"/>
              <a:gd name="T7" fmla="*/ 2419350 h 21600"/>
              <a:gd name="T8" fmla="*/ 14746279 w 21600"/>
              <a:gd name="T9" fmla="*/ 1680104 h 21600"/>
              <a:gd name="T10" fmla="*/ 17204267 w 21600"/>
              <a:gd name="T11" fmla="*/ 80645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58" name="AutoShape 28"/>
          <p:cNvSpPr>
            <a:spLocks noChangeArrowheads="1"/>
          </p:cNvSpPr>
          <p:nvPr/>
        </p:nvSpPr>
        <p:spPr bwMode="auto">
          <a:xfrm>
            <a:off x="7620000" y="4038600"/>
            <a:ext cx="1143000" cy="2057400"/>
          </a:xfrm>
          <a:custGeom>
            <a:avLst/>
            <a:gdLst>
              <a:gd name="T0" fmla="*/ 43203863 w 21600"/>
              <a:gd name="T1" fmla="*/ 0 h 21600"/>
              <a:gd name="T2" fmla="*/ 25921226 w 21600"/>
              <a:gd name="T3" fmla="*/ 65322450 h 21600"/>
              <a:gd name="T4" fmla="*/ 0 w 21600"/>
              <a:gd name="T5" fmla="*/ 163315162 h 21600"/>
              <a:gd name="T6" fmla="*/ 25921226 w 21600"/>
              <a:gd name="T7" fmla="*/ 195967327 h 21600"/>
              <a:gd name="T8" fmla="*/ 51842400 w 21600"/>
              <a:gd name="T9" fmla="*/ 136088436 h 21600"/>
              <a:gd name="T10" fmla="*/ 60483755 w 21600"/>
              <a:gd name="T11" fmla="*/ 6532245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59" name="AutoShape 29"/>
          <p:cNvSpPr>
            <a:spLocks noChangeArrowheads="1"/>
          </p:cNvSpPr>
          <p:nvPr/>
        </p:nvSpPr>
        <p:spPr bwMode="auto">
          <a:xfrm flipV="1">
            <a:off x="7467600" y="2819400"/>
            <a:ext cx="609600" cy="228600"/>
          </a:xfrm>
          <a:custGeom>
            <a:avLst/>
            <a:gdLst>
              <a:gd name="T0" fmla="*/ 12298651 w 21600"/>
              <a:gd name="T1" fmla="*/ 0 h 21600"/>
              <a:gd name="T2" fmla="*/ 7392246 w 21600"/>
              <a:gd name="T3" fmla="*/ 806450 h 21600"/>
              <a:gd name="T4" fmla="*/ 0 w 21600"/>
              <a:gd name="T5" fmla="*/ 2017808 h 21600"/>
              <a:gd name="T6" fmla="*/ 7373139 w 21600"/>
              <a:gd name="T7" fmla="*/ 2419350 h 21600"/>
              <a:gd name="T8" fmla="*/ 14746279 w 21600"/>
              <a:gd name="T9" fmla="*/ 1680104 h 21600"/>
              <a:gd name="T10" fmla="*/ 17204267 w 21600"/>
              <a:gd name="T11" fmla="*/ 80645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28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41" y="0"/>
                </a:moveTo>
                <a:lnTo>
                  <a:pt x="9281" y="7200"/>
                </a:lnTo>
                <a:lnTo>
                  <a:pt x="12367" y="7200"/>
                </a:lnTo>
                <a:lnTo>
                  <a:pt x="12367" y="14428"/>
                </a:lnTo>
                <a:lnTo>
                  <a:pt x="0" y="14428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60" name="AutoShape 30"/>
          <p:cNvSpPr>
            <a:spLocks noChangeArrowheads="1"/>
          </p:cNvSpPr>
          <p:nvPr/>
        </p:nvSpPr>
        <p:spPr bwMode="auto">
          <a:xfrm flipV="1">
            <a:off x="7620000" y="1066800"/>
            <a:ext cx="990600" cy="2057400"/>
          </a:xfrm>
          <a:custGeom>
            <a:avLst/>
            <a:gdLst>
              <a:gd name="T0" fmla="*/ 32476133 w 21600"/>
              <a:gd name="T1" fmla="*/ 0 h 21600"/>
              <a:gd name="T2" fmla="*/ 19520184 w 21600"/>
              <a:gd name="T3" fmla="*/ 65322450 h 21600"/>
              <a:gd name="T4" fmla="*/ 0 w 21600"/>
              <a:gd name="T5" fmla="*/ 163442226 h 21600"/>
              <a:gd name="T6" fmla="*/ 19469691 w 21600"/>
              <a:gd name="T7" fmla="*/ 195967327 h 21600"/>
              <a:gd name="T8" fmla="*/ 38939429 w 21600"/>
              <a:gd name="T9" fmla="*/ 136088436 h 21600"/>
              <a:gd name="T10" fmla="*/ 45430012 w 21600"/>
              <a:gd name="T11" fmla="*/ 6532245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28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41" y="0"/>
                </a:moveTo>
                <a:lnTo>
                  <a:pt x="9281" y="7200"/>
                </a:lnTo>
                <a:lnTo>
                  <a:pt x="12367" y="7200"/>
                </a:lnTo>
                <a:lnTo>
                  <a:pt x="12367" y="14428"/>
                </a:lnTo>
                <a:lnTo>
                  <a:pt x="0" y="14428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61" name="AutoShape 34"/>
          <p:cNvSpPr>
            <a:spLocks noChangeArrowheads="1"/>
          </p:cNvSpPr>
          <p:nvPr/>
        </p:nvSpPr>
        <p:spPr bwMode="auto">
          <a:xfrm>
            <a:off x="5943600" y="342900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62" name="AutoShape 35"/>
          <p:cNvSpPr>
            <a:spLocks noChangeArrowheads="1"/>
          </p:cNvSpPr>
          <p:nvPr/>
        </p:nvSpPr>
        <p:spPr bwMode="auto">
          <a:xfrm>
            <a:off x="3352800" y="3505200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63" name="AutoShape 36"/>
          <p:cNvSpPr>
            <a:spLocks noChangeArrowheads="1"/>
          </p:cNvSpPr>
          <p:nvPr/>
        </p:nvSpPr>
        <p:spPr bwMode="auto">
          <a:xfrm>
            <a:off x="5867400" y="19050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64" name="AutoShape 37"/>
          <p:cNvSpPr>
            <a:spLocks noChangeArrowheads="1"/>
          </p:cNvSpPr>
          <p:nvPr/>
        </p:nvSpPr>
        <p:spPr bwMode="auto">
          <a:xfrm>
            <a:off x="4495800" y="26670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65" name="AutoShape 38"/>
          <p:cNvSpPr>
            <a:spLocks noChangeArrowheads="1"/>
          </p:cNvSpPr>
          <p:nvPr/>
        </p:nvSpPr>
        <p:spPr bwMode="auto">
          <a:xfrm>
            <a:off x="6019800" y="495300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66" name="AutoShape 39"/>
          <p:cNvSpPr>
            <a:spLocks noChangeArrowheads="1"/>
          </p:cNvSpPr>
          <p:nvPr/>
        </p:nvSpPr>
        <p:spPr bwMode="auto">
          <a:xfrm>
            <a:off x="4495800" y="43434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5C55A7-131F-4182-9CE6-0DB5137D92A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smtClean="0"/>
              <a:t>PENGERTIAN </a:t>
            </a:r>
            <a:br>
              <a:rPr lang="en-US" sz="1800" b="1" smtClean="0"/>
            </a:br>
            <a:r>
              <a:rPr lang="en-US" sz="1800" b="1" smtClean="0"/>
              <a:t>MANAJEMEN SUMBER DAYA MANUSIA (MSDM)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1. SECARA ETIMOLOGIS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                     MANAJEMEN                                             PENERAPAN MANAJEMEN DALAM MENGELOLA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MSDM                                                                              SUMBER DAYA MANUSIA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                    SUMBER DAYA MANUSIA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2.  DEFINISI 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MANAJEMEN SUMBER DAYA MANUSIA ADALAH ILMU DAN SENI TENTANG PERENCANAAN, PENGORGANI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SASIAN, PENGARAHAN DAN PENGENDALIAN SUMBER DAYA MANUSIA UNTUK MENCAPAI TUJUAN YANG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YANG TELAH DITENTUKAN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MANAJEMEN SUMBER DAYA MANUSIA ADALAH PENDAYAGUNAAN, PENGEMBANGAN, PENILAIAN, PEMBE-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RIAN BALAS JASA DAN PENGELOLAAN TERHADAP INDIVIDU ANGGOTA ORGANISASI / KELOMPOK PEKER-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JA MENYENGKUT PULA DESAIN DAN IMPLEMENTASI SISTEM PERENCANAAN, PENYUSUNAN PERSONALIA,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PENGEMBANGAN KARYAWAN, PENGELOLAAN KARIER, EVALUASI KINERJA, KOMPENSASI KARYAWAN,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 DAM HUBUNGAN PERBURUHAN YANG MULUS ( HENRI SIMAMORA 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HRM CONCERNS THE RECRUITMENT, SELECTION, DEVELOPMENT, CONPENSATION, RETENSION,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 EVALUATION AND PROMOTION OF PERSONNEL WITHIN AN ORGANIZATION ( BERNARDIN &amp; RUSSEL 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PERSONNEL MANAGEMENT IS THE PLANNING, ORGANIZING, DIRECTING AND CONTROLLING OF THE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PROCUREMENT, DEVELOPMENT, CONPENSATION, INTERGATION OF HUMAN RESOURCES TO THE END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smtClean="0"/>
              <a:t>   THE INDIVIDUAL ORGANIZATIONAL, AND SOCIETAL OBJECTIVE ARE ACCOMPLISHED ( FLIPPO)   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200" b="1" smtClean="0"/>
          </a:p>
          <a:p>
            <a:pPr eaLnBrk="1" hangingPunct="1">
              <a:lnSpc>
                <a:spcPct val="80000"/>
              </a:lnSpc>
              <a:defRPr/>
            </a:pPr>
            <a:endParaRPr lang="en-US" sz="1200" b="1" smtClean="0"/>
          </a:p>
        </p:txBody>
      </p:sp>
      <p:sp>
        <p:nvSpPr>
          <p:cNvPr id="19462" name="AutoShape 4"/>
          <p:cNvSpPr>
            <a:spLocks/>
          </p:cNvSpPr>
          <p:nvPr/>
        </p:nvSpPr>
        <p:spPr bwMode="auto">
          <a:xfrm>
            <a:off x="1143000" y="1524000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9463" name="AutoShape 17"/>
          <p:cNvSpPr>
            <a:spLocks/>
          </p:cNvSpPr>
          <p:nvPr/>
        </p:nvSpPr>
        <p:spPr bwMode="auto">
          <a:xfrm>
            <a:off x="4038600" y="1447800"/>
            <a:ext cx="152400" cy="533400"/>
          </a:xfrm>
          <a:prstGeom prst="righ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9CD5B5-EF56-4200-8D3B-83767B89CC7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/>
              <a:t>FUNGSI – FUNGSI MANAJEMEN SUMBER DAYA MANUSIA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6019800"/>
          </a:xfrm>
        </p:spPr>
        <p:txBody>
          <a:bodyPr/>
          <a:lstStyle/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lang="en-US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  <a:p>
            <a:pPr eaLnBrk="1" hangingPunct="1">
              <a:defRPr/>
            </a:pPr>
            <a:endParaRPr lang="en-US" sz="1400" smtClean="0"/>
          </a:p>
        </p:txBody>
      </p:sp>
      <p:sp>
        <p:nvSpPr>
          <p:cNvPr id="20486" name="AutoShape 4"/>
          <p:cNvSpPr>
            <a:spLocks noChangeArrowheads="1"/>
          </p:cNvSpPr>
          <p:nvPr/>
        </p:nvSpPr>
        <p:spPr bwMode="auto">
          <a:xfrm>
            <a:off x="3276600" y="1066800"/>
            <a:ext cx="2743200" cy="762000"/>
          </a:xfrm>
          <a:prstGeom prst="downArrowCallout">
            <a:avLst>
              <a:gd name="adj1" fmla="val 90000"/>
              <a:gd name="adj2" fmla="val 90000"/>
              <a:gd name="adj3" fmla="val 16667"/>
              <a:gd name="adj4" fmla="val 66667"/>
            </a:avLst>
          </a:prstGeom>
          <a:solidFill>
            <a:srgbClr val="99330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FUNGSI – FUNGSI MSDM</a:t>
            </a:r>
          </a:p>
        </p:txBody>
      </p:sp>
      <p:sp>
        <p:nvSpPr>
          <p:cNvPr id="20487" name="AutoShape 7"/>
          <p:cNvSpPr>
            <a:spLocks noChangeArrowheads="1"/>
          </p:cNvSpPr>
          <p:nvPr/>
        </p:nvSpPr>
        <p:spPr bwMode="auto">
          <a:xfrm>
            <a:off x="1827213" y="2055813"/>
            <a:ext cx="2359025" cy="685800"/>
          </a:xfrm>
          <a:prstGeom prst="downArrowCallout">
            <a:avLst>
              <a:gd name="adj1" fmla="val 85995"/>
              <a:gd name="adj2" fmla="val 85995"/>
              <a:gd name="adj3" fmla="val 16667"/>
              <a:gd name="adj4" fmla="val 66667"/>
            </a:avLst>
          </a:prstGeom>
          <a:solidFill>
            <a:srgbClr val="0080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FUNGSI MANAJERIAL</a:t>
            </a:r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5105400" y="2057400"/>
            <a:ext cx="2362200" cy="685800"/>
          </a:xfrm>
          <a:prstGeom prst="downArrowCallout">
            <a:avLst>
              <a:gd name="adj1" fmla="val 86111"/>
              <a:gd name="adj2" fmla="val 86111"/>
              <a:gd name="adj3" fmla="val 16667"/>
              <a:gd name="adj4" fmla="val 66667"/>
            </a:avLst>
          </a:prstGeom>
          <a:solidFill>
            <a:srgbClr val="008000">
              <a:alpha val="89803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FUNGSI OPERASIONAL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1905000" y="2971800"/>
            <a:ext cx="2209800" cy="21796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endParaRPr lang="en-US" sz="1600" b="1"/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PLANNING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ORGANIZING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DIRECTING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CONTROLLING</a:t>
            </a:r>
          </a:p>
          <a:p>
            <a:pPr marL="342900" indent="-342900" algn="l">
              <a:spcBef>
                <a:spcPct val="50000"/>
              </a:spcBef>
            </a:pPr>
            <a:endParaRPr lang="en-US" sz="1600" b="1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105400" y="2971800"/>
            <a:ext cx="2209800" cy="21796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PROCUREMENT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DEVELOPMENT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CONPENSATION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INTERGRATION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MAINTENANCE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1600" b="1"/>
              <a:t>SEPARATION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048000" y="5867400"/>
            <a:ext cx="2971800" cy="71278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600" b="1"/>
              <a:t>BAGIAN</a:t>
            </a:r>
          </a:p>
          <a:p>
            <a:pPr marL="342900" indent="-342900">
              <a:spcBef>
                <a:spcPct val="50000"/>
              </a:spcBef>
            </a:pPr>
            <a:r>
              <a:rPr lang="en-US" sz="1600" b="1"/>
              <a:t>RUANG LINGKUP MSDM</a:t>
            </a:r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6096000" y="5181600"/>
            <a:ext cx="457200" cy="909638"/>
          </a:xfrm>
          <a:prstGeom prst="curvedLeftArrow">
            <a:avLst>
              <a:gd name="adj1" fmla="val 39792"/>
              <a:gd name="adj2" fmla="val 79583"/>
              <a:gd name="adj3" fmla="val 33333"/>
            </a:avLst>
          </a:prstGeom>
          <a:solidFill>
            <a:srgbClr val="FF66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2514600" y="5181600"/>
            <a:ext cx="457200" cy="914400"/>
          </a:xfrm>
          <a:prstGeom prst="curvedRightArrow">
            <a:avLst>
              <a:gd name="adj1" fmla="val 40000"/>
              <a:gd name="adj2" fmla="val 80000"/>
              <a:gd name="adj3" fmla="val 33333"/>
            </a:avLst>
          </a:prstGeom>
          <a:solidFill>
            <a:srgbClr val="FF66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2008/2009</a:t>
            </a: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1AA1A-A34C-4A0A-B0F0-8EA5534E9A78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671513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/>
              <a:t>RUANG LINGKUP MANAJEMEN SUMBER DAYA MANUSIA </a:t>
            </a:r>
            <a:br>
              <a:rPr lang="en-US" sz="1600" b="1" smtClean="0"/>
            </a:br>
            <a:r>
              <a:rPr lang="en-US" sz="1600" b="1" smtClean="0"/>
              <a:t>SECARA HOLISTIK</a:t>
            </a:r>
          </a:p>
        </p:txBody>
      </p:sp>
      <p:graphicFrame>
        <p:nvGraphicFramePr>
          <p:cNvPr id="33891" name="Group 99"/>
          <p:cNvGraphicFramePr>
            <a:graphicFrameLocks noGrp="1"/>
          </p:cNvGraphicFramePr>
          <p:nvPr>
            <p:ph type="tbl" idx="1"/>
          </p:nvPr>
        </p:nvGraphicFramePr>
        <p:xfrm>
          <a:off x="457200" y="1066800"/>
          <a:ext cx="8223250" cy="5644579"/>
        </p:xfrm>
        <a:graphic>
          <a:graphicData uri="http://schemas.openxmlformats.org/drawingml/2006/table">
            <a:tbl>
              <a:tblPr/>
              <a:tblGrid>
                <a:gridCol w="2514600"/>
                <a:gridCol w="2736850"/>
                <a:gridCol w="2971800"/>
              </a:tblGrid>
              <a:tr h="3254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1. FUNGSI – FUNGSI MSDM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SKUP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FUNGSI OPERASIONAL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SUB FUNGSI OPERASIONAL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521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PENGADAAN SDM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PENGEMBANGAN SDM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PEMELIHARAAN SDM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= PENGADAAN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= PENGEMBANGAN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= KONPENSASI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= INTEGRASI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= HUBUNGAN PERBURUH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 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= PHK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PERENCANAAN SDM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PENARIKAN SDM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SELEKSI SDM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PENEMPATAN SDM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PEMBEKALAN SDM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PENDIDIKAN DAN PELA-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TIHAN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PENGEMBANGAN KARIR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20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2. INSTRUMEN MSDM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a.  ANALISIS JABATAN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                                              b.  PENILAIAN PRESTASI KERJA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c.  EVALUASI JABATAN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1828</TotalTime>
  <Words>2256</Words>
  <Application>Microsoft Office PowerPoint</Application>
  <PresentationFormat>On-screen Show (4:3)</PresentationFormat>
  <Paragraphs>831</Paragraphs>
  <Slides>38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38</vt:i4>
      </vt:variant>
    </vt:vector>
  </HeadingPairs>
  <TitlesOfParts>
    <vt:vector size="51" baseType="lpstr">
      <vt:lpstr>Arial</vt:lpstr>
      <vt:lpstr>Wingdings</vt:lpstr>
      <vt:lpstr>Verdana</vt:lpstr>
      <vt:lpstr>Tahoma</vt:lpstr>
      <vt:lpstr>Garamond</vt:lpstr>
      <vt:lpstr>Algerian</vt:lpstr>
      <vt:lpstr>Times New Roman</vt:lpstr>
      <vt:lpstr>Beam</vt:lpstr>
      <vt:lpstr>Cascade</vt:lpstr>
      <vt:lpstr>Competition</vt:lpstr>
      <vt:lpstr>Shimmer</vt:lpstr>
      <vt:lpstr>Teamwork</vt:lpstr>
      <vt:lpstr>Curtain Call</vt:lpstr>
      <vt:lpstr>Sesi 7: MANAJEMEN SUMBER DAYA MANUSIA </vt:lpstr>
      <vt:lpstr>ATURAN PERKULIAHAN</vt:lpstr>
      <vt:lpstr>KONSEP DASAR MANAJEMEN SUMBER DAYA MANUSIA </vt:lpstr>
      <vt:lpstr>HUMAN RESOURCES MANAGEMENT </vt:lpstr>
      <vt:lpstr>MANUSIA SEBAGAI SUMBER DAYA ORGANISASI</vt:lpstr>
      <vt:lpstr>SUMBER DAYA MANUSIA DAN ORGANISASI</vt:lpstr>
      <vt:lpstr>PENGERTIAN  MANAJEMEN SUMBER DAYA MANUSIA (MSDM)</vt:lpstr>
      <vt:lpstr>FUNGSI – FUNGSI MANAJEMEN SUMBER DAYA MANUSIA</vt:lpstr>
      <vt:lpstr>RUANG LINGKUP MANAJEMEN SUMBER DAYA MANUSIA  SECARA HOLISTIK</vt:lpstr>
      <vt:lpstr>Slide 10</vt:lpstr>
      <vt:lpstr>EVOLUSI MANAJEMEN SUMBER  DAYA MANUSIA (HADARI NAWAWI, 1996)</vt:lpstr>
      <vt:lpstr>TANTANGAN MANAJEMEN SUMBER DAYA MANUSIA ( HADARI NAWAWI, 2000)</vt:lpstr>
      <vt:lpstr>THE CENTRAL CHALLANGE TO ORGANIZATION (Werther &amp; Davis, 1996)</vt:lpstr>
      <vt:lpstr>PROCUREMENT/ PENGADAAN TENAGA KERJA</vt:lpstr>
      <vt:lpstr>ANALISIS JABATAN ( Job Analysis )</vt:lpstr>
      <vt:lpstr>DESKRIPSI DAN SPESIFIKASI/PERSYARATAN JABATAN ( BAMBANG WAHYUDI, 1996)</vt:lpstr>
      <vt:lpstr>PRINSIP DAN PROSEDUR ANALISIS JABATAN</vt:lpstr>
      <vt:lpstr>HUBUNGAN ANALISIS JABATAN DENGAN FUNGSI OPERASIONAL MSDM</vt:lpstr>
      <vt:lpstr>PERBEDAAN JOB ANALISIS DAN MOTION STUDY ( HASIBUAN, 2000)</vt:lpstr>
      <vt:lpstr>RECRUITMENT / PENARIKAN</vt:lpstr>
      <vt:lpstr>KONSEP REKRUTMEN</vt:lpstr>
      <vt:lpstr>SUMBER-SUMBER TENAGA KERJA</vt:lpstr>
      <vt:lpstr>Slide 23</vt:lpstr>
      <vt:lpstr>SELEKSI PEGAWAI</vt:lpstr>
      <vt:lpstr>STEPS IN THE SELECTION PROCESS ( Werther &amp; Davis, 1996)</vt:lpstr>
      <vt:lpstr>PENDEKATAN SELEKSI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KOMPENSASI</vt:lpstr>
      <vt:lpstr>Slide 37</vt:lpstr>
      <vt:lpstr>Slide 38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SUMBER DAYA MANUSIA</dc:title>
  <dc:creator>Iman Muhammad</dc:creator>
  <cp:lastModifiedBy>Iman Muhammad</cp:lastModifiedBy>
  <cp:revision>31</cp:revision>
  <dcterms:created xsi:type="dcterms:W3CDTF">2005-09-19T10:43:17Z</dcterms:created>
  <dcterms:modified xsi:type="dcterms:W3CDTF">2016-11-14T17:44:24Z</dcterms:modified>
</cp:coreProperties>
</file>