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272" r:id="rId3"/>
    <p:sldId id="273" r:id="rId4"/>
    <p:sldId id="304" r:id="rId5"/>
    <p:sldId id="274" r:id="rId6"/>
    <p:sldId id="275" r:id="rId7"/>
    <p:sldId id="276" r:id="rId8"/>
    <p:sldId id="277" r:id="rId9"/>
    <p:sldId id="278" r:id="rId10"/>
    <p:sldId id="282" r:id="rId11"/>
    <p:sldId id="283" r:id="rId12"/>
    <p:sldId id="284" r:id="rId13"/>
    <p:sldId id="281" r:id="rId14"/>
    <p:sldId id="295" r:id="rId15"/>
    <p:sldId id="285" r:id="rId16"/>
    <p:sldId id="299" r:id="rId17"/>
    <p:sldId id="300" r:id="rId18"/>
    <p:sldId id="301" r:id="rId19"/>
    <p:sldId id="302" r:id="rId20"/>
    <p:sldId id="303" r:id="rId21"/>
    <p:sldId id="296" r:id="rId22"/>
    <p:sldId id="297" r:id="rId23"/>
    <p:sldId id="298" r:id="rId24"/>
    <p:sldId id="288" r:id="rId25"/>
    <p:sldId id="289" r:id="rId26"/>
    <p:sldId id="280" r:id="rId27"/>
    <p:sldId id="307" r:id="rId28"/>
    <p:sldId id="308" r:id="rId29"/>
    <p:sldId id="309" r:id="rId30"/>
    <p:sldId id="310" r:id="rId31"/>
    <p:sldId id="311" r:id="rId32"/>
    <p:sldId id="312" r:id="rId33"/>
    <p:sldId id="313" r:id="rId34"/>
    <p:sldId id="305" r:id="rId35"/>
    <p:sldId id="306" r:id="rId36"/>
    <p:sldId id="291" r:id="rId37"/>
    <p:sldId id="292" r:id="rId38"/>
    <p:sldId id="293" r:id="rId39"/>
    <p:sldId id="314" r:id="rId40"/>
    <p:sldId id="258" r:id="rId41"/>
    <p:sldId id="259" r:id="rId42"/>
    <p:sldId id="260" r:id="rId43"/>
    <p:sldId id="261" r:id="rId44"/>
    <p:sldId id="262" r:id="rId45"/>
    <p:sldId id="263" r:id="rId46"/>
    <p:sldId id="264" r:id="rId47"/>
    <p:sldId id="265" r:id="rId48"/>
    <p:sldId id="266" r:id="rId49"/>
    <p:sldId id="267" r:id="rId50"/>
    <p:sldId id="268" r:id="rId51"/>
    <p:sldId id="269" r:id="rId52"/>
    <p:sldId id="270" r:id="rId53"/>
    <p:sldId id="271" r:id="rId54"/>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570"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173272D-89AC-4D7D-96DB-80A6DB8AE300}" type="datetimeFigureOut">
              <a:rPr lang="id-ID"/>
              <a:pPr>
                <a:defRPr/>
              </a:pPr>
              <a:t>15/11/2016</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D7A338E-BD5B-46ED-90B7-CC07D0C25F66}" type="slidenum">
              <a:rPr lang="id-ID"/>
              <a:pPr>
                <a:defRPr/>
              </a:pPr>
              <a:t>‹#›</a:t>
            </a:fld>
            <a:endParaRPr lang="id-ID"/>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d-ID" smtClean="0"/>
          </a:p>
        </p:txBody>
      </p:sp>
      <p:sp>
        <p:nvSpPr>
          <p:cNvPr id="4" name="Slide Number Placeholder 3"/>
          <p:cNvSpPr>
            <a:spLocks noGrp="1"/>
          </p:cNvSpPr>
          <p:nvPr>
            <p:ph type="sldNum" sz="quarter" idx="5"/>
          </p:nvPr>
        </p:nvSpPr>
        <p:spPr/>
        <p:txBody>
          <a:bodyPr/>
          <a:lstStyle/>
          <a:p>
            <a:pPr>
              <a:defRPr/>
            </a:pPr>
            <a:fld id="{75741B98-E8FD-4454-8A4F-84196551412B}" type="slidenum">
              <a:rPr lang="id-ID" smtClean="0"/>
              <a:pPr>
                <a:defRPr/>
              </a:pPr>
              <a:t>1</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CEF837-B8F6-4378-9D6C-C5496571C589}" type="slidenum">
              <a:rPr lang="id-ID" smtClean="0"/>
              <a:pPr fontAlgn="base">
                <a:spcBef>
                  <a:spcPct val="0"/>
                </a:spcBef>
                <a:spcAft>
                  <a:spcPct val="0"/>
                </a:spcAft>
                <a:defRPr/>
              </a:pPr>
              <a:t>15</a:t>
            </a:fld>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d-ID" smtClean="0"/>
          </a:p>
        </p:txBody>
      </p:sp>
      <p:sp>
        <p:nvSpPr>
          <p:cNvPr id="4" name="Slide Number Placeholder 3"/>
          <p:cNvSpPr>
            <a:spLocks noGrp="1"/>
          </p:cNvSpPr>
          <p:nvPr>
            <p:ph type="sldNum" sz="quarter" idx="5"/>
          </p:nvPr>
        </p:nvSpPr>
        <p:spPr/>
        <p:txBody>
          <a:bodyPr/>
          <a:lstStyle/>
          <a:p>
            <a:pPr>
              <a:defRPr/>
            </a:pPr>
            <a:fld id="{DF35D142-D253-47E5-870E-D3C118D75944}" type="slidenum">
              <a:rPr lang="id-ID" smtClean="0"/>
              <a:pPr>
                <a:defRPr/>
              </a:pPr>
              <a:t>47</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CB5CE9E6-C408-4C05-AE32-2887606BC370}" type="datetimeFigureOut">
              <a:rPr lang="id-ID"/>
              <a:pPr>
                <a:defRPr/>
              </a:pPr>
              <a:t>15/11/2016</a:t>
            </a:fld>
            <a:endParaRPr lang="id-ID"/>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id-ID"/>
          </a:p>
        </p:txBody>
      </p:sp>
      <p:sp>
        <p:nvSpPr>
          <p:cNvPr id="11" name="Slide Number Placeholder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5DA780E7-A3E9-48F4-BF64-9D9847A19E7F}" type="slidenum">
              <a:rPr lang="id-ID"/>
              <a:pPr>
                <a:defRPr/>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6C16968-2C04-4817-B5B0-4613F38CFDAF}" type="datetimeFigureOut">
              <a:rPr lang="id-ID"/>
              <a:pPr>
                <a:defRPr/>
              </a:pPr>
              <a:t>15/11/2016</a:t>
            </a:fld>
            <a:endParaRPr lang="id-ID"/>
          </a:p>
        </p:txBody>
      </p:sp>
      <p:sp>
        <p:nvSpPr>
          <p:cNvPr id="5" name="Footer Placeholder 2"/>
          <p:cNvSpPr>
            <a:spLocks noGrp="1"/>
          </p:cNvSpPr>
          <p:nvPr>
            <p:ph type="ftr" sz="quarter" idx="11"/>
          </p:nvPr>
        </p:nvSpPr>
        <p:spPr/>
        <p:txBody>
          <a:bodyPr/>
          <a:lstStyle>
            <a:lvl1pPr>
              <a:defRPr/>
            </a:lvl1pPr>
          </a:lstStyle>
          <a:p>
            <a:pPr>
              <a:defRPr/>
            </a:pPr>
            <a:endParaRPr lang="id-ID"/>
          </a:p>
        </p:txBody>
      </p:sp>
      <p:sp>
        <p:nvSpPr>
          <p:cNvPr id="6" name="Slide Number Placeholder 22"/>
          <p:cNvSpPr>
            <a:spLocks noGrp="1"/>
          </p:cNvSpPr>
          <p:nvPr>
            <p:ph type="sldNum" sz="quarter" idx="12"/>
          </p:nvPr>
        </p:nvSpPr>
        <p:spPr/>
        <p:txBody>
          <a:bodyPr/>
          <a:lstStyle>
            <a:lvl1pPr>
              <a:defRPr/>
            </a:lvl1pPr>
          </a:lstStyle>
          <a:p>
            <a:pPr>
              <a:defRPr/>
            </a:pPr>
            <a:fld id="{893F5D94-C806-47DE-B28A-21036B1030CC}" type="slidenum">
              <a:rPr lang="id-ID"/>
              <a:pPr>
                <a:defRPr/>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7E134B25-B4D6-4188-ADE5-560B325AD002}" type="datetimeFigureOut">
              <a:rPr lang="id-ID"/>
              <a:pPr>
                <a:defRPr/>
              </a:pPr>
              <a:t>15/11/2016</a:t>
            </a:fld>
            <a:endParaRPr lang="id-ID"/>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id-ID"/>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997353AF-7CAB-4CD1-8FAC-8F7232BAA412}" type="slidenum">
              <a:rPr lang="id-ID"/>
              <a:pPr>
                <a:defRPr/>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47A126B-FBEE-4368-845A-F57838D2E337}" type="datetimeFigureOut">
              <a:rPr lang="id-ID"/>
              <a:pPr>
                <a:defRPr/>
              </a:pPr>
              <a:t>15/11/2016</a:t>
            </a:fld>
            <a:endParaRPr lang="id-ID"/>
          </a:p>
        </p:txBody>
      </p:sp>
      <p:sp>
        <p:nvSpPr>
          <p:cNvPr id="5" name="Footer Placeholder 2"/>
          <p:cNvSpPr>
            <a:spLocks noGrp="1"/>
          </p:cNvSpPr>
          <p:nvPr>
            <p:ph type="ftr" sz="quarter" idx="11"/>
          </p:nvPr>
        </p:nvSpPr>
        <p:spPr/>
        <p:txBody>
          <a:bodyPr/>
          <a:lstStyle>
            <a:lvl1pPr>
              <a:defRPr/>
            </a:lvl1pPr>
          </a:lstStyle>
          <a:p>
            <a:pPr>
              <a:defRPr/>
            </a:pPr>
            <a:endParaRPr lang="id-ID"/>
          </a:p>
        </p:txBody>
      </p:sp>
      <p:sp>
        <p:nvSpPr>
          <p:cNvPr id="6" name="Slide Number Placeholder 22"/>
          <p:cNvSpPr>
            <a:spLocks noGrp="1"/>
          </p:cNvSpPr>
          <p:nvPr>
            <p:ph type="sldNum" sz="quarter" idx="12"/>
          </p:nvPr>
        </p:nvSpPr>
        <p:spPr/>
        <p:txBody>
          <a:bodyPr/>
          <a:lstStyle>
            <a:lvl1pPr>
              <a:defRPr/>
            </a:lvl1pPr>
          </a:lstStyle>
          <a:p>
            <a:pPr>
              <a:defRPr/>
            </a:pPr>
            <a:fld id="{0BCEF7E7-57F4-482F-AFF3-5758F52968F1}" type="slidenum">
              <a:rPr lang="id-ID"/>
              <a:pPr>
                <a:defRPr/>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C153288B-75EC-4542-9EC2-E5A3E9987F05}" type="datetimeFigureOut">
              <a:rPr lang="id-ID"/>
              <a:pPr>
                <a:defRPr/>
              </a:pPr>
              <a:t>15/11/2016</a:t>
            </a:fld>
            <a:endParaRPr lang="id-ID"/>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2C909D5E-C6A3-4EF1-A31F-59D4188F011A}" type="slidenum">
              <a:rPr lang="id-ID"/>
              <a:pPr>
                <a:defRPr/>
              </a:pPr>
              <a:t>‹#›</a:t>
            </a:fld>
            <a:endParaRPr lang="id-ID"/>
          </a:p>
        </p:txBody>
      </p:sp>
      <p:sp>
        <p:nvSpPr>
          <p:cNvPr id="9" name="Footer Placeholder 13"/>
          <p:cNvSpPr>
            <a:spLocks noGrp="1"/>
          </p:cNvSpPr>
          <p:nvPr>
            <p:ph type="ftr" sz="quarter" idx="12"/>
          </p:nvPr>
        </p:nvSpPr>
        <p:spPr/>
        <p:txBody>
          <a:bodyPr/>
          <a:lstStyle>
            <a:lvl1pPr>
              <a:defRPr/>
            </a:lvl1pPr>
          </a:lstStyle>
          <a:p>
            <a:pPr>
              <a:defRPr/>
            </a:pPr>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7DD82142-0E3A-474D-88B3-3BC5040C9281}" type="datetimeFigureOut">
              <a:rPr lang="id-ID"/>
              <a:pPr>
                <a:defRPr/>
              </a:pPr>
              <a:t>15/11/2016</a:t>
            </a:fld>
            <a:endParaRPr lang="id-ID"/>
          </a:p>
        </p:txBody>
      </p:sp>
      <p:sp>
        <p:nvSpPr>
          <p:cNvPr id="6" name="Slide Number Placeholder 9"/>
          <p:cNvSpPr>
            <a:spLocks noGrp="1"/>
          </p:cNvSpPr>
          <p:nvPr>
            <p:ph type="sldNum" sz="quarter" idx="11"/>
          </p:nvPr>
        </p:nvSpPr>
        <p:spPr/>
        <p:txBody>
          <a:bodyPr rtlCol="0"/>
          <a:lstStyle>
            <a:lvl1pPr>
              <a:defRPr/>
            </a:lvl1pPr>
          </a:lstStyle>
          <a:p>
            <a:pPr>
              <a:defRPr/>
            </a:pPr>
            <a:fld id="{9D29F80F-7C72-4033-916A-AFC3794CEAA4}" type="slidenum">
              <a:rPr lang="id-ID"/>
              <a:pPr>
                <a:defRPr/>
              </a:pPr>
              <a:t>‹#›</a:t>
            </a:fld>
            <a:endParaRPr lang="id-ID"/>
          </a:p>
        </p:txBody>
      </p:sp>
      <p:sp>
        <p:nvSpPr>
          <p:cNvPr id="7" name="Footer Placeholder 11"/>
          <p:cNvSpPr>
            <a:spLocks noGrp="1"/>
          </p:cNvSpPr>
          <p:nvPr>
            <p:ph type="ftr" sz="quarter" idx="12"/>
          </p:nvPr>
        </p:nvSpPr>
        <p:spPr/>
        <p:txBody>
          <a:bodyPr rtlCol="0"/>
          <a:lstStyle>
            <a:lvl1pPr>
              <a:defRPr/>
            </a:lvl1pPr>
          </a:lstStyle>
          <a:p>
            <a:pPr>
              <a:defRPr/>
            </a:pPr>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3E7113BF-5373-4F51-BC36-58D1881EF0BE}" type="datetimeFigureOut">
              <a:rPr lang="id-ID"/>
              <a:pPr>
                <a:defRPr/>
              </a:pPr>
              <a:t>15/11/2016</a:t>
            </a:fld>
            <a:endParaRPr lang="id-ID"/>
          </a:p>
        </p:txBody>
      </p:sp>
      <p:sp>
        <p:nvSpPr>
          <p:cNvPr id="8" name="Slide Number Placeholder 11"/>
          <p:cNvSpPr>
            <a:spLocks noGrp="1"/>
          </p:cNvSpPr>
          <p:nvPr>
            <p:ph type="sldNum" sz="quarter" idx="11"/>
          </p:nvPr>
        </p:nvSpPr>
        <p:spPr/>
        <p:txBody>
          <a:bodyPr rtlCol="0"/>
          <a:lstStyle>
            <a:lvl1pPr>
              <a:defRPr/>
            </a:lvl1pPr>
          </a:lstStyle>
          <a:p>
            <a:pPr>
              <a:defRPr/>
            </a:pPr>
            <a:fld id="{73B78F89-636B-400B-A890-51AE674E17DE}" type="slidenum">
              <a:rPr lang="id-ID"/>
              <a:pPr>
                <a:defRPr/>
              </a:pPr>
              <a:t>‹#›</a:t>
            </a:fld>
            <a:endParaRPr lang="id-ID"/>
          </a:p>
        </p:txBody>
      </p:sp>
      <p:sp>
        <p:nvSpPr>
          <p:cNvPr id="9" name="Footer Placeholder 13"/>
          <p:cNvSpPr>
            <a:spLocks noGrp="1"/>
          </p:cNvSpPr>
          <p:nvPr>
            <p:ph type="ftr" sz="quarter" idx="12"/>
          </p:nvPr>
        </p:nvSpPr>
        <p:spPr/>
        <p:txBody>
          <a:bodyPr rtlCol="0"/>
          <a:lstStyle>
            <a:lvl1pPr>
              <a:defRPr/>
            </a:lvl1pPr>
          </a:lstStyle>
          <a:p>
            <a:pPr>
              <a:defRPr/>
            </a:pPr>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E85F17CB-FC4F-42FB-8855-CCFE808B203D}" type="datetimeFigureOut">
              <a:rPr lang="id-ID"/>
              <a:pPr>
                <a:defRPr/>
              </a:pPr>
              <a:t>15/11/2016</a:t>
            </a:fld>
            <a:endParaRPr lang="id-ID"/>
          </a:p>
        </p:txBody>
      </p:sp>
      <p:sp>
        <p:nvSpPr>
          <p:cNvPr id="4" name="Footer Placeholder 2"/>
          <p:cNvSpPr>
            <a:spLocks noGrp="1"/>
          </p:cNvSpPr>
          <p:nvPr>
            <p:ph type="ftr" sz="quarter" idx="11"/>
          </p:nvPr>
        </p:nvSpPr>
        <p:spPr/>
        <p:txBody>
          <a:bodyPr/>
          <a:lstStyle>
            <a:lvl1pPr>
              <a:defRPr/>
            </a:lvl1pPr>
          </a:lstStyle>
          <a:p>
            <a:pPr>
              <a:defRPr/>
            </a:pPr>
            <a:endParaRPr lang="id-ID"/>
          </a:p>
        </p:txBody>
      </p:sp>
      <p:sp>
        <p:nvSpPr>
          <p:cNvPr id="5" name="Slide Number Placeholder 22"/>
          <p:cNvSpPr>
            <a:spLocks noGrp="1"/>
          </p:cNvSpPr>
          <p:nvPr>
            <p:ph type="sldNum" sz="quarter" idx="12"/>
          </p:nvPr>
        </p:nvSpPr>
        <p:spPr/>
        <p:txBody>
          <a:bodyPr/>
          <a:lstStyle>
            <a:lvl1pPr>
              <a:defRPr/>
            </a:lvl1pPr>
          </a:lstStyle>
          <a:p>
            <a:pPr>
              <a:defRPr/>
            </a:pPr>
            <a:fld id="{F31F2018-B354-4D61-B664-3C1DBEE95ECE}" type="slidenum">
              <a:rPr lang="id-ID"/>
              <a:pPr>
                <a:defRPr/>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38EEF70F-46FC-404C-91F7-6D091BA2C46C}" type="datetimeFigureOut">
              <a:rPr lang="id-ID"/>
              <a:pPr>
                <a:defRPr/>
              </a:pPr>
              <a:t>15/11/2016</a:t>
            </a:fld>
            <a:endParaRPr lang="id-ID"/>
          </a:p>
        </p:txBody>
      </p:sp>
      <p:sp>
        <p:nvSpPr>
          <p:cNvPr id="3" name="Footer Placeholder 2"/>
          <p:cNvSpPr>
            <a:spLocks noGrp="1"/>
          </p:cNvSpPr>
          <p:nvPr>
            <p:ph type="ftr" sz="quarter" idx="11"/>
          </p:nvPr>
        </p:nvSpPr>
        <p:spPr/>
        <p:txBody>
          <a:bodyPr/>
          <a:lstStyle>
            <a:lvl1pPr>
              <a:defRPr/>
            </a:lvl1pPr>
          </a:lstStyle>
          <a:p>
            <a:pPr>
              <a:defRPr/>
            </a:pPr>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AA59A379-4D2A-4096-992F-ED585FDAAD35}" type="slidenum">
              <a:rPr lang="id-ID"/>
              <a:pPr>
                <a:defRPr/>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38C54D1D-B048-4C10-BA7E-6193BFC109F6}" type="datetimeFigureOut">
              <a:rPr lang="id-ID"/>
              <a:pPr>
                <a:defRPr/>
              </a:pPr>
              <a:t>15/11/2016</a:t>
            </a:fld>
            <a:endParaRPr lang="id-ID"/>
          </a:p>
        </p:txBody>
      </p:sp>
      <p:sp>
        <p:nvSpPr>
          <p:cNvPr id="6" name="Footer Placeholder 2"/>
          <p:cNvSpPr>
            <a:spLocks noGrp="1"/>
          </p:cNvSpPr>
          <p:nvPr>
            <p:ph type="ftr" sz="quarter" idx="11"/>
          </p:nvPr>
        </p:nvSpPr>
        <p:spPr/>
        <p:txBody>
          <a:bodyPr/>
          <a:lstStyle>
            <a:lvl1pPr>
              <a:defRPr/>
            </a:lvl1pPr>
          </a:lstStyle>
          <a:p>
            <a:pPr>
              <a:defRPr/>
            </a:pPr>
            <a:endParaRPr lang="id-ID"/>
          </a:p>
        </p:txBody>
      </p:sp>
      <p:sp>
        <p:nvSpPr>
          <p:cNvPr id="7" name="Slide Number Placeholder 22"/>
          <p:cNvSpPr>
            <a:spLocks noGrp="1"/>
          </p:cNvSpPr>
          <p:nvPr>
            <p:ph type="sldNum" sz="quarter" idx="12"/>
          </p:nvPr>
        </p:nvSpPr>
        <p:spPr/>
        <p:txBody>
          <a:bodyPr/>
          <a:lstStyle>
            <a:lvl1pPr>
              <a:defRPr/>
            </a:lvl1pPr>
          </a:lstStyle>
          <a:p>
            <a:pPr>
              <a:defRPr/>
            </a:pPr>
            <a:fld id="{633FD4CA-974E-4780-81A4-106B8154895E}" type="slidenum">
              <a:rPr lang="id-ID"/>
              <a:pPr>
                <a:defRPr/>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D9F563A1-6646-4B06-9894-D73335FE3298}" type="datetimeFigureOut">
              <a:rPr lang="id-ID"/>
              <a:pPr>
                <a:defRPr/>
              </a:pPr>
              <a:t>15/11/2016</a:t>
            </a:fld>
            <a:endParaRPr lang="id-ID"/>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smtClean="0"/>
            </a:lvl1pPr>
          </a:lstStyle>
          <a:p>
            <a:pPr>
              <a:defRPr/>
            </a:pPr>
            <a:fld id="{34DA5FD6-9A4C-438E-816E-9459C907770D}" type="slidenum">
              <a:rPr lang="id-ID"/>
              <a:pPr>
                <a:defRPr/>
              </a:pPr>
              <a:t>‹#›</a:t>
            </a:fld>
            <a:endParaRPr lang="id-ID"/>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id-ID"/>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smtClean="0">
                <a:solidFill>
                  <a:schemeClr val="tx2"/>
                </a:solidFill>
                <a:latin typeface="Arial" charset="0"/>
                <a:cs typeface="Arial" charset="0"/>
              </a:defRPr>
            </a:lvl1pPr>
          </a:lstStyle>
          <a:p>
            <a:pPr>
              <a:defRPr/>
            </a:pPr>
            <a:fld id="{EB352BE2-2A13-40B5-AD70-2C841D0CFC98}" type="datetimeFigureOut">
              <a:rPr lang="id-ID"/>
              <a:pPr>
                <a:defRPr/>
              </a:pPr>
              <a:t>15/11/2016</a:t>
            </a:fld>
            <a:endParaRPr lang="id-ID"/>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Arial" charset="0"/>
                <a:cs typeface="Arial" charset="0"/>
              </a:defRPr>
            </a:lvl1pPr>
          </a:lstStyle>
          <a:p>
            <a:pPr>
              <a:defRPr/>
            </a:pPr>
            <a:endParaRPr lang="id-ID"/>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smtClean="0">
                <a:solidFill>
                  <a:srgbClr val="FFFFFF"/>
                </a:solidFill>
                <a:latin typeface="Arial" charset="0"/>
                <a:cs typeface="Arial" charset="0"/>
              </a:defRPr>
            </a:lvl1pPr>
          </a:lstStyle>
          <a:p>
            <a:pPr>
              <a:defRPr/>
            </a:pPr>
            <a:fld id="{5F2615AF-3BE2-40EB-A42B-97D03C653FDE}" type="slidenum">
              <a:rPr lang="id-ID"/>
              <a:pPr>
                <a:defRPr/>
              </a:pPr>
              <a:t>‹#›</a:t>
            </a:fld>
            <a:endParaRPr lang="id-ID"/>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0" r:id="rId6"/>
    <p:sldLayoutId id="2147483687" r:id="rId7"/>
    <p:sldLayoutId id="2147483681" r:id="rId8"/>
    <p:sldLayoutId id="2147483688" r:id="rId9"/>
    <p:sldLayoutId id="2147483682" r:id="rId10"/>
    <p:sldLayoutId id="2147483689"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w Cen MT" pitchFamily="34" charset="0"/>
        </a:defRPr>
      </a:lvl2pPr>
      <a:lvl3pPr algn="l" rtl="0" fontAlgn="base">
        <a:spcBef>
          <a:spcPct val="0"/>
        </a:spcBef>
        <a:spcAft>
          <a:spcPct val="0"/>
        </a:spcAft>
        <a:defRPr sz="4400">
          <a:solidFill>
            <a:schemeClr val="tx2"/>
          </a:solidFill>
          <a:latin typeface="Tw Cen MT" pitchFamily="34" charset="0"/>
        </a:defRPr>
      </a:lvl3pPr>
      <a:lvl4pPr algn="l" rtl="0" fontAlgn="base">
        <a:spcBef>
          <a:spcPct val="0"/>
        </a:spcBef>
        <a:spcAft>
          <a:spcPct val="0"/>
        </a:spcAft>
        <a:defRPr sz="4400">
          <a:solidFill>
            <a:schemeClr val="tx2"/>
          </a:solidFill>
          <a:latin typeface="Tw Cen MT" pitchFamily="34" charset="0"/>
        </a:defRPr>
      </a:lvl4pPr>
      <a:lvl5pPr algn="l" rtl="0" fontAlgn="base">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normAutofit/>
          </a:bodyPr>
          <a:lstStyle/>
          <a:p>
            <a:pPr fontAlgn="auto">
              <a:spcAft>
                <a:spcPts val="0"/>
              </a:spcAft>
              <a:defRPr/>
            </a:pPr>
            <a:r>
              <a:rPr lang="id-ID" smtClean="0"/>
              <a:t>ORGANISASI</a:t>
            </a:r>
          </a:p>
        </p:txBody>
      </p:sp>
      <p:sp>
        <p:nvSpPr>
          <p:cNvPr id="3" name="Title 1"/>
          <p:cNvSpPr txBox="1">
            <a:spLocks/>
          </p:cNvSpPr>
          <p:nvPr/>
        </p:nvSpPr>
        <p:spPr bwMode="auto">
          <a:xfrm>
            <a:off x="684213" y="620713"/>
            <a:ext cx="7772400" cy="1470025"/>
          </a:xfrm>
          <a:prstGeom prst="rect">
            <a:avLst/>
          </a:prstGeom>
          <a:noFill/>
          <a:ln w="9525">
            <a:noFill/>
            <a:miter lim="800000"/>
            <a:headEnd/>
            <a:tailEnd/>
          </a:ln>
        </p:spPr>
        <p:txBody>
          <a:bodyPr anchor="ctr"/>
          <a:lstStyle/>
          <a:p>
            <a:pPr algn="ctr">
              <a:defRPr/>
            </a:pPr>
            <a:r>
              <a:rPr lang="id-ID" sz="4400" dirty="0">
                <a:latin typeface="+mj-lt"/>
                <a:ea typeface="+mj-ea"/>
                <a:cs typeface="+mj-cs"/>
              </a:rPr>
              <a:t>Sesi-7:</a:t>
            </a:r>
          </a:p>
          <a:p>
            <a:pPr algn="ctr">
              <a:defRPr/>
            </a:pPr>
            <a:r>
              <a:rPr lang="id-ID" sz="4400" dirty="0">
                <a:latin typeface="+mj-lt"/>
                <a:ea typeface="+mj-ea"/>
                <a:cs typeface="+mj-cs"/>
              </a:rPr>
              <a:t>Prinsip-Prinsip </a:t>
            </a:r>
            <a:r>
              <a:rPr lang="id-ID" sz="4400" dirty="0">
                <a:latin typeface="+mj-lt"/>
                <a:ea typeface="+mj-ea"/>
                <a:cs typeface="+mj-cs"/>
              </a:rPr>
              <a:t>Manajemen untuk Lembaga Pelayanan Kesehatan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12775" y="228600"/>
            <a:ext cx="8153400" cy="990600"/>
          </a:xfrm>
        </p:spPr>
        <p:txBody>
          <a:bodyPr/>
          <a:lstStyle/>
          <a:p>
            <a:r>
              <a:rPr lang="en-US" b="1" smtClean="0"/>
              <a:t>Bentuk-bentuk Organisasi</a:t>
            </a:r>
            <a:endParaRPr lang="id-ID" smtClean="0"/>
          </a:p>
        </p:txBody>
      </p:sp>
      <p:sp>
        <p:nvSpPr>
          <p:cNvPr id="3" name="Content Placeholder 2"/>
          <p:cNvSpPr>
            <a:spLocks noGrp="1"/>
          </p:cNvSpPr>
          <p:nvPr>
            <p:ph sz="quarter" idx="1"/>
          </p:nvPr>
        </p:nvSpPr>
        <p:spPr>
          <a:xfrm>
            <a:off x="612775" y="1600200"/>
            <a:ext cx="8153400" cy="4495800"/>
          </a:xfrm>
        </p:spPr>
        <p:txBody>
          <a:bodyPr rtlCol="0">
            <a:normAutofit/>
          </a:bodyPr>
          <a:lstStyle/>
          <a:p>
            <a:pPr marL="320040" indent="-320040" fontAlgn="auto">
              <a:spcAft>
                <a:spcPts val="0"/>
              </a:spcAft>
              <a:buFont typeface="Arial" pitchFamily="34" charset="0"/>
              <a:buNone/>
              <a:defRPr/>
            </a:pPr>
            <a:r>
              <a:rPr lang="id-ID" dirty="0" smtClean="0"/>
              <a:t>    Berdasarkan Tujuannya:</a:t>
            </a:r>
          </a:p>
          <a:p>
            <a:pPr marL="514350" indent="-514350" fontAlgn="auto">
              <a:spcAft>
                <a:spcPts val="0"/>
              </a:spcAft>
              <a:buFont typeface="Arial" pitchFamily="34" charset="0"/>
              <a:buAutoNum type="arabicPeriod"/>
              <a:defRPr/>
            </a:pPr>
            <a:r>
              <a:rPr lang="id-ID" dirty="0" smtClean="0"/>
              <a:t>Organisasi Publik</a:t>
            </a:r>
          </a:p>
          <a:p>
            <a:pPr marL="514350" indent="-514350" fontAlgn="auto">
              <a:spcAft>
                <a:spcPts val="0"/>
              </a:spcAft>
              <a:buFont typeface="Arial" pitchFamily="34" charset="0"/>
              <a:buAutoNum type="arabicPeriod"/>
              <a:defRPr/>
            </a:pPr>
            <a:r>
              <a:rPr lang="id-ID" dirty="0" smtClean="0"/>
              <a:t>Organisasi Privat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12775" y="228600"/>
            <a:ext cx="8153400" cy="990600"/>
          </a:xfrm>
        </p:spPr>
        <p:txBody>
          <a:bodyPr/>
          <a:lstStyle/>
          <a:p>
            <a:r>
              <a:rPr lang="id-ID" smtClean="0"/>
              <a:t>Organisasi Publik</a:t>
            </a:r>
          </a:p>
        </p:txBody>
      </p:sp>
      <p:sp>
        <p:nvSpPr>
          <p:cNvPr id="19459" name="Content Placeholder 2"/>
          <p:cNvSpPr>
            <a:spLocks noGrp="1"/>
          </p:cNvSpPr>
          <p:nvPr>
            <p:ph sz="quarter" idx="1"/>
          </p:nvPr>
        </p:nvSpPr>
        <p:spPr>
          <a:xfrm>
            <a:off x="612775" y="1600200"/>
            <a:ext cx="8153400" cy="4495800"/>
          </a:xfrm>
        </p:spPr>
        <p:txBody>
          <a:bodyPr/>
          <a:lstStyle/>
          <a:p>
            <a:r>
              <a:rPr lang="id-ID" smtClean="0"/>
              <a:t>Istilah publik berasal dari bahasa Latin </a:t>
            </a:r>
            <a:r>
              <a:rPr lang="id-ID" i="1" smtClean="0"/>
              <a:t>“of  people”</a:t>
            </a:r>
            <a:r>
              <a:rPr lang="id-ID" smtClean="0"/>
              <a:t> (yang berkenaan  dengan masyarakat).  Sasaran organisasi publik ditujukan kepada masyarakat umum.</a:t>
            </a:r>
          </a:p>
          <a:p>
            <a:r>
              <a:rPr lang="id-ID" smtClean="0"/>
              <a:t>Organisasi publik adalah tipe organisasi yang bertujuan menghasilkan pelayanan kepada masyarakat, tanpa membedakan status dan kedudukannya.</a:t>
            </a:r>
          </a:p>
          <a:p>
            <a:endParaRPr lang="id-ID"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2775" y="228600"/>
            <a:ext cx="8153400" cy="990600"/>
          </a:xfrm>
        </p:spPr>
        <p:txBody>
          <a:bodyPr/>
          <a:lstStyle/>
          <a:p>
            <a:r>
              <a:rPr lang="id-ID" smtClean="0"/>
              <a:t>Organisasi Privat</a:t>
            </a:r>
          </a:p>
        </p:txBody>
      </p:sp>
      <p:sp>
        <p:nvSpPr>
          <p:cNvPr id="3" name="Content Placeholder 2"/>
          <p:cNvSpPr>
            <a:spLocks noGrp="1"/>
          </p:cNvSpPr>
          <p:nvPr>
            <p:ph sz="quarter" idx="1"/>
          </p:nvPr>
        </p:nvSpPr>
        <p:spPr>
          <a:xfrm>
            <a:off x="612775" y="1600200"/>
            <a:ext cx="8153400" cy="4495800"/>
          </a:xfrm>
        </p:spPr>
        <p:txBody>
          <a:bodyPr rtlCol="0">
            <a:normAutofit lnSpcReduction="10000"/>
          </a:bodyPr>
          <a:lstStyle/>
          <a:p>
            <a:pPr marL="320040" indent="-320040" fontAlgn="auto">
              <a:spcAft>
                <a:spcPts val="0"/>
              </a:spcAft>
              <a:buFont typeface="Arial" pitchFamily="34" charset="0"/>
              <a:buChar char="•"/>
              <a:defRPr/>
            </a:pPr>
            <a:r>
              <a:rPr lang="id-ID" dirty="0" smtClean="0"/>
              <a:t>Istilah privat berasal dari bahasa Latin </a:t>
            </a:r>
            <a:r>
              <a:rPr lang="id-ID" i="1" dirty="0" smtClean="0"/>
              <a:t>“set apart” </a:t>
            </a:r>
            <a:r>
              <a:rPr lang="id-ID" dirty="0" smtClean="0"/>
              <a:t>(yang terpisah). Sasaran organisasi publik ditujukan  pada hal – hal yang ‘terpisah’ dari masyarakat secara umum.</a:t>
            </a:r>
          </a:p>
          <a:p>
            <a:pPr marL="320040" indent="-320040" fontAlgn="auto">
              <a:spcAft>
                <a:spcPts val="0"/>
              </a:spcAft>
              <a:buFont typeface="Arial" pitchFamily="34" charset="0"/>
              <a:buChar char="•"/>
              <a:defRPr/>
            </a:pPr>
            <a:r>
              <a:rPr lang="id-ID" dirty="0" smtClean="0"/>
              <a:t>Organisasi privat atau bisnis adalah organisasi yang ditujukan untuk menyediakan barang dan jasa kepada konsumen, yang dibedakan dari kemampuanya membayar barang dan jasa tersebut sesuai dengan hukum pasar.</a:t>
            </a:r>
          </a:p>
          <a:p>
            <a:pPr marL="320040" indent="-320040" fontAlgn="auto">
              <a:spcAft>
                <a:spcPts val="0"/>
              </a:spcAft>
              <a:buFont typeface="Arial" pitchFamily="34" charset="0"/>
              <a:buChar char="•"/>
              <a:defRPr/>
            </a:pPr>
            <a:endParaRPr lang="id-ID"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lstStyle/>
          <a:p>
            <a:r>
              <a:rPr lang="id-ID" smtClean="0"/>
              <a:t>Perbedaan Org Publik-Privat</a:t>
            </a:r>
          </a:p>
        </p:txBody>
      </p:sp>
      <p:graphicFrame>
        <p:nvGraphicFramePr>
          <p:cNvPr id="5" name="Content Placeholder 4"/>
          <p:cNvGraphicFramePr>
            <a:graphicFrameLocks noGrp="1"/>
          </p:cNvGraphicFramePr>
          <p:nvPr>
            <p:ph sz="quarter" idx="1"/>
          </p:nvPr>
        </p:nvGraphicFramePr>
        <p:xfrm>
          <a:off x="928688" y="1325563"/>
          <a:ext cx="7858125" cy="5203825"/>
        </p:xfrm>
        <a:graphic>
          <a:graphicData uri="http://schemas.openxmlformats.org/drawingml/2006/table">
            <a:tbl>
              <a:tblPr firstRow="1" bandRow="1">
                <a:tableStyleId>{21E4AEA4-8DFA-4A89-87EB-49C32662AFE0}</a:tableStyleId>
              </a:tblPr>
              <a:tblGrid>
                <a:gridCol w="775819"/>
                <a:gridCol w="2647522"/>
                <a:gridCol w="2148784"/>
                <a:gridCol w="2286000"/>
              </a:tblGrid>
              <a:tr h="797652">
                <a:tc>
                  <a:txBody>
                    <a:bodyPr/>
                    <a:lstStyle/>
                    <a:p>
                      <a:pPr algn="ctr"/>
                      <a:r>
                        <a:rPr lang="id-ID" sz="1800" dirty="0" smtClean="0">
                          <a:latin typeface="+mj-lt"/>
                        </a:rPr>
                        <a:t>NO</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id-ID" sz="1800" dirty="0" smtClean="0">
                          <a:latin typeface="+mj-lt"/>
                        </a:rPr>
                        <a:t>Indikator</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b="1" dirty="0">
                          <a:latin typeface="+mj-lt"/>
                          <a:ea typeface="Times New Roman"/>
                          <a:cs typeface="Arial"/>
                        </a:rPr>
                        <a:t>Organisasi Publik</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b="1" dirty="0">
                          <a:latin typeface="+mj-lt"/>
                          <a:ea typeface="Times New Roman"/>
                          <a:cs typeface="Arial"/>
                        </a:rPr>
                        <a:t>Organisasi Privat</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7083">
                <a:tc>
                  <a:txBody>
                    <a:bodyPr/>
                    <a:lstStyle/>
                    <a:p>
                      <a:pPr algn="ctr"/>
                      <a:r>
                        <a:rPr lang="id-ID" sz="1800" dirty="0" smtClean="0">
                          <a:latin typeface="+mj-lt"/>
                        </a:rPr>
                        <a:t>1</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Tujuan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smtClean="0">
                          <a:latin typeface="+mj-lt"/>
                          <a:ea typeface="Times New Roman"/>
                          <a:cs typeface="Arial"/>
                        </a:rPr>
                        <a:t>Non laba</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smtClean="0">
                          <a:latin typeface="+mj-lt"/>
                          <a:ea typeface="Times New Roman"/>
                          <a:cs typeface="Arial"/>
                        </a:rPr>
                        <a:t> </a:t>
                      </a:r>
                      <a:r>
                        <a:rPr lang="id-ID" sz="1800" dirty="0">
                          <a:latin typeface="+mj-lt"/>
                          <a:ea typeface="Times New Roman"/>
                          <a:cs typeface="Arial"/>
                        </a:rPr>
                        <a:t>laba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7083">
                <a:tc>
                  <a:txBody>
                    <a:bodyPr/>
                    <a:lstStyle/>
                    <a:p>
                      <a:pPr algn="ctr"/>
                      <a:r>
                        <a:rPr lang="id-ID" sz="1800" dirty="0" smtClean="0">
                          <a:latin typeface="+mj-lt"/>
                        </a:rPr>
                        <a:t>2</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Produk yang dihasilkan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Publics goods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Privat goods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22965">
                <a:tc>
                  <a:txBody>
                    <a:bodyPr/>
                    <a:lstStyle/>
                    <a:p>
                      <a:pPr algn="ctr"/>
                      <a:r>
                        <a:rPr lang="id-ID" sz="1800" dirty="0" smtClean="0">
                          <a:latin typeface="+mj-lt"/>
                        </a:rPr>
                        <a:t>3</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Cara pengambilan keputusan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demokratis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Strategis bisnis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7083">
                <a:tc>
                  <a:txBody>
                    <a:bodyPr/>
                    <a:lstStyle/>
                    <a:p>
                      <a:pPr algn="ctr"/>
                      <a:r>
                        <a:rPr lang="id-ID" sz="1800" dirty="0" smtClean="0">
                          <a:latin typeface="+mj-lt"/>
                        </a:rPr>
                        <a:t>4</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Ukuran kinerja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Social welfare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a:latin typeface="+mj-lt"/>
                          <a:ea typeface="Times New Roman"/>
                          <a:cs typeface="Arial"/>
                        </a:rPr>
                        <a:t>efisiensi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22965">
                <a:tc>
                  <a:txBody>
                    <a:bodyPr/>
                    <a:lstStyle/>
                    <a:p>
                      <a:pPr algn="ctr"/>
                      <a:r>
                        <a:rPr lang="id-ID" sz="1800" dirty="0" smtClean="0">
                          <a:latin typeface="+mj-lt"/>
                        </a:rPr>
                        <a:t>5</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Misi organisasi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“melakukan kebaikan”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a:latin typeface="+mj-lt"/>
                          <a:ea typeface="Times New Roman"/>
                          <a:cs typeface="Arial"/>
                        </a:rPr>
                        <a:t>“untung rugi”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8993">
                <a:tc>
                  <a:txBody>
                    <a:bodyPr/>
                    <a:lstStyle/>
                    <a:p>
                      <a:pPr algn="ctr"/>
                      <a:r>
                        <a:rPr lang="id-ID" sz="1800" dirty="0" smtClean="0">
                          <a:latin typeface="+mj-lt"/>
                        </a:rPr>
                        <a:t>6* </a:t>
                      </a:r>
                      <a:endParaRPr lang="id-ID" sz="1800" dirty="0">
                        <a:latin typeface="+mj-lt"/>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smtClean="0">
                          <a:latin typeface="+mj-lt"/>
                          <a:ea typeface="Times New Roman"/>
                          <a:cs typeface="Arial"/>
                        </a:rPr>
                        <a:t>Sumber</a:t>
                      </a:r>
                      <a:r>
                        <a:rPr lang="id-ID" sz="1800" baseline="0" dirty="0" smtClean="0">
                          <a:latin typeface="+mj-lt"/>
                          <a:ea typeface="Times New Roman"/>
                          <a:cs typeface="Arial"/>
                        </a:rPr>
                        <a:t> Pendanaan</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smtClean="0">
                          <a:latin typeface="+mj-lt"/>
                          <a:ea typeface="Times New Roman"/>
                          <a:cs typeface="Arial"/>
                        </a:rPr>
                        <a:t>( Biasanya</a:t>
                      </a:r>
                      <a:r>
                        <a:rPr lang="id-ID" sz="1800" baseline="0" dirty="0" smtClean="0">
                          <a:latin typeface="+mj-lt"/>
                          <a:ea typeface="Times New Roman"/>
                          <a:cs typeface="Arial"/>
                        </a:rPr>
                        <a:t> )</a:t>
                      </a:r>
                      <a:r>
                        <a:rPr lang="id-ID" sz="1800" dirty="0" smtClean="0">
                          <a:latin typeface="+mj-lt"/>
                          <a:ea typeface="Times New Roman"/>
                          <a:cs typeface="Arial"/>
                        </a:rPr>
                        <a:t>APBN/D*</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500"/>
                        </a:spcAft>
                      </a:pPr>
                      <a:r>
                        <a:rPr lang="id-ID" sz="1800" dirty="0" smtClean="0">
                          <a:latin typeface="+mj-lt"/>
                          <a:ea typeface="Times New Roman"/>
                          <a:cs typeface="Arial"/>
                        </a:rPr>
                        <a:t>Pribadi/bersama</a:t>
                      </a:r>
                      <a:endParaRPr lang="id-ID" sz="1800" dirty="0">
                        <a:latin typeface="+mj-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12775" y="228600"/>
            <a:ext cx="8153400" cy="990600"/>
          </a:xfrm>
        </p:spPr>
        <p:txBody>
          <a:bodyPr/>
          <a:lstStyle/>
          <a:p>
            <a:r>
              <a:rPr lang="en-US" sz="4000" b="1" smtClean="0"/>
              <a:t>Pengorganisasian</a:t>
            </a:r>
            <a:endParaRPr lang="en-GB" sz="4000" b="1" smtClean="0"/>
          </a:p>
        </p:txBody>
      </p:sp>
      <p:sp>
        <p:nvSpPr>
          <p:cNvPr id="22531"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EE119AA-65BB-46F3-A23C-E79162B2B25C}" type="slidenum">
              <a:rPr lang="en-GB">
                <a:latin typeface="Arial" pitchFamily="34" charset="0"/>
                <a:cs typeface="Arial" pitchFamily="34" charset="0"/>
              </a:rPr>
              <a:pPr/>
              <a:t>14</a:t>
            </a:fld>
            <a:endParaRPr lang="en-GB">
              <a:latin typeface="Arial" pitchFamily="34" charset="0"/>
              <a:cs typeface="Arial" pitchFamily="34" charset="0"/>
            </a:endParaRPr>
          </a:p>
        </p:txBody>
      </p:sp>
      <p:sp>
        <p:nvSpPr>
          <p:cNvPr id="22532" name="Rectangle 3"/>
          <p:cNvSpPr>
            <a:spLocks noGrp="1" noChangeArrowheads="1"/>
          </p:cNvSpPr>
          <p:nvPr>
            <p:ph sz="quarter" idx="1"/>
          </p:nvPr>
        </p:nvSpPr>
        <p:spPr>
          <a:xfrm>
            <a:off x="612775" y="1600200"/>
            <a:ext cx="8153400" cy="4495800"/>
          </a:xfrm>
        </p:spPr>
        <p:txBody>
          <a:bodyPr/>
          <a:lstStyle/>
          <a:p>
            <a:pPr marL="0" indent="0">
              <a:lnSpc>
                <a:spcPct val="90000"/>
              </a:lnSpc>
              <a:buFont typeface="Wingdings" pitchFamily="2" charset="2"/>
              <a:buNone/>
            </a:pPr>
            <a:r>
              <a:rPr lang="en-US" sz="2200" smtClean="0"/>
              <a:t>Pengorganisasian yaitu suatu proses </a:t>
            </a:r>
          </a:p>
          <a:p>
            <a:pPr marL="0" indent="0">
              <a:lnSpc>
                <a:spcPct val="90000"/>
              </a:lnSpc>
              <a:buFont typeface="Wingdings" pitchFamily="2" charset="2"/>
              <a:buNone/>
            </a:pPr>
            <a:r>
              <a:rPr lang="en-US" sz="2200" smtClean="0"/>
              <a:t>penyesuaian struktur organisasi dengan tujuan, </a:t>
            </a:r>
          </a:p>
          <a:p>
            <a:pPr marL="0" indent="0">
              <a:lnSpc>
                <a:spcPct val="90000"/>
              </a:lnSpc>
              <a:buFont typeface="Wingdings" pitchFamily="2" charset="2"/>
              <a:buNone/>
            </a:pPr>
            <a:r>
              <a:rPr lang="en-US" sz="2200" smtClean="0"/>
              <a:t>sumber daya dan lingkungannya. </a:t>
            </a:r>
          </a:p>
          <a:p>
            <a:pPr marL="0" indent="0">
              <a:lnSpc>
                <a:spcPct val="90000"/>
              </a:lnSpc>
              <a:buFont typeface="Wingdings" pitchFamily="2" charset="2"/>
              <a:buNone/>
            </a:pPr>
            <a:endParaRPr lang="en-US" sz="2200" smtClean="0"/>
          </a:p>
          <a:p>
            <a:pPr marL="0" indent="0">
              <a:lnSpc>
                <a:spcPct val="90000"/>
              </a:lnSpc>
            </a:pPr>
            <a:r>
              <a:rPr lang="id-ID" sz="2200" smtClean="0"/>
              <a:t>    </a:t>
            </a:r>
            <a:r>
              <a:rPr lang="en-US" sz="2200" smtClean="0"/>
              <a:t>Struktur organisasi yaitu susunan dan hubungan antar komponen-</a:t>
            </a:r>
            <a:r>
              <a:rPr lang="id-ID" sz="2200" smtClean="0"/>
              <a:t>         	</a:t>
            </a:r>
            <a:r>
              <a:rPr lang="en-US" sz="2200" smtClean="0"/>
              <a:t>komponen, bagian dan posisi</a:t>
            </a:r>
            <a:endParaRPr lang="id-ID" sz="2200" smtClean="0"/>
          </a:p>
          <a:p>
            <a:pPr marL="0" indent="0">
              <a:lnSpc>
                <a:spcPct val="90000"/>
              </a:lnSpc>
            </a:pPr>
            <a:r>
              <a:rPr lang="en-US" sz="2200" smtClean="0"/>
              <a:t> Struktur organisasi merinci pembagian aktivitas kerja dan menunjukkan tingkat spesialisasi dari suatu pekerjaan, serta menunjukkan hierarki dan struktur wewenang organisasi dan memperlihatkan hubungan pelaporannya. </a:t>
            </a:r>
            <a:endParaRPr lang="en-GB" sz="2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12775" y="228600"/>
            <a:ext cx="8153400" cy="990600"/>
          </a:xfrm>
        </p:spPr>
        <p:txBody>
          <a:bodyPr/>
          <a:lstStyle/>
          <a:p>
            <a:r>
              <a:rPr lang="en-US" sz="4000" b="1" smtClean="0">
                <a:solidFill>
                  <a:srgbClr val="000000"/>
                </a:solidFill>
              </a:rPr>
              <a:t>Konsep Dasar Pengorganisasian</a:t>
            </a:r>
            <a:r>
              <a:rPr lang="en-US" smtClean="0">
                <a:solidFill>
                  <a:srgbClr val="996633"/>
                </a:solidFill>
              </a:rPr>
              <a:t> </a:t>
            </a:r>
          </a:p>
        </p:txBody>
      </p:sp>
      <p:sp>
        <p:nvSpPr>
          <p:cNvPr id="23555" name="Rectangle 3"/>
          <p:cNvSpPr>
            <a:spLocks noGrp="1" noChangeArrowheads="1"/>
          </p:cNvSpPr>
          <p:nvPr>
            <p:ph sz="quarter" idx="1"/>
          </p:nvPr>
        </p:nvSpPr>
        <p:spPr>
          <a:xfrm>
            <a:off x="381000" y="1371600"/>
            <a:ext cx="8382000" cy="5257800"/>
          </a:xfrm>
        </p:spPr>
        <p:txBody>
          <a:bodyPr/>
          <a:lstStyle/>
          <a:p>
            <a:pPr>
              <a:lnSpc>
                <a:spcPct val="90000"/>
              </a:lnSpc>
            </a:pPr>
            <a:r>
              <a:rPr lang="en-US" smtClean="0">
                <a:solidFill>
                  <a:srgbClr val="000000"/>
                </a:solidFill>
              </a:rPr>
              <a:t>Dalam fungsi pengorganisasian</a:t>
            </a:r>
            <a:r>
              <a:rPr lang="en-US" b="1" smtClean="0">
                <a:solidFill>
                  <a:srgbClr val="000000"/>
                </a:solidFill>
              </a:rPr>
              <a:t>, </a:t>
            </a:r>
            <a:r>
              <a:rPr lang="id-ID" b="1" smtClean="0">
                <a:solidFill>
                  <a:srgbClr val="000000"/>
                </a:solidFill>
              </a:rPr>
              <a:t> Pemimpin </a:t>
            </a:r>
            <a:r>
              <a:rPr lang="en-US" b="1" smtClean="0">
                <a:solidFill>
                  <a:srgbClr val="000000"/>
                </a:solidFill>
              </a:rPr>
              <a:t>mengalokasikan keseluruhan sumber daya organisasi </a:t>
            </a:r>
            <a:r>
              <a:rPr lang="id-ID" b="1" smtClean="0">
                <a:solidFill>
                  <a:srgbClr val="000000"/>
                </a:solidFill>
              </a:rPr>
              <a:t>dan </a:t>
            </a:r>
            <a:r>
              <a:rPr lang="id-ID" b="1" smtClean="0"/>
              <a:t>lingkungan yang melingkup</a:t>
            </a:r>
            <a:r>
              <a:rPr lang="en-US" b="1" smtClean="0"/>
              <a:t>i</a:t>
            </a:r>
            <a:r>
              <a:rPr lang="id-ID" b="1" smtClean="0"/>
              <a:t>nya </a:t>
            </a:r>
            <a:r>
              <a:rPr lang="en-US" b="1" smtClean="0">
                <a:solidFill>
                  <a:srgbClr val="000000"/>
                </a:solidFill>
              </a:rPr>
              <a:t>sesuai dengan rencana yang telah dibuat berdasarkan suatu kerangka kerja organisasi tertentu.</a:t>
            </a:r>
          </a:p>
          <a:p>
            <a:pPr>
              <a:lnSpc>
                <a:spcPct val="90000"/>
              </a:lnSpc>
            </a:pPr>
            <a:endParaRPr lang="en-US" sz="2400" b="1" smtClean="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12775" y="228600"/>
            <a:ext cx="8153400" cy="990600"/>
          </a:xfrm>
        </p:spPr>
        <p:txBody>
          <a:bodyPr/>
          <a:lstStyle/>
          <a:p>
            <a:r>
              <a:rPr lang="en-US" sz="3200" b="1" smtClean="0"/>
              <a:t>Langkah-langkah Proses Pengorganisasian</a:t>
            </a:r>
            <a:endParaRPr lang="en-GB" sz="3200" b="1" smtClean="0"/>
          </a:p>
        </p:txBody>
      </p:sp>
      <p:sp>
        <p:nvSpPr>
          <p:cNvPr id="24579"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D28B9AD-AF1F-4E08-9E3D-707875C23EC3}" type="slidenum">
              <a:rPr lang="en-GB">
                <a:latin typeface="Arial" pitchFamily="34" charset="0"/>
                <a:cs typeface="Arial" pitchFamily="34" charset="0"/>
              </a:rPr>
              <a:pPr/>
              <a:t>16</a:t>
            </a:fld>
            <a:endParaRPr lang="en-GB">
              <a:latin typeface="Arial" pitchFamily="34" charset="0"/>
              <a:cs typeface="Arial" pitchFamily="34" charset="0"/>
            </a:endParaRPr>
          </a:p>
        </p:txBody>
      </p:sp>
      <p:sp>
        <p:nvSpPr>
          <p:cNvPr id="24580" name="Rectangle 3"/>
          <p:cNvSpPr>
            <a:spLocks noGrp="1" noChangeArrowheads="1"/>
          </p:cNvSpPr>
          <p:nvPr>
            <p:ph sz="quarter" idx="1"/>
          </p:nvPr>
        </p:nvSpPr>
        <p:spPr>
          <a:xfrm>
            <a:off x="1066800" y="1827213"/>
            <a:ext cx="7616825" cy="4114800"/>
          </a:xfrm>
        </p:spPr>
        <p:txBody>
          <a:bodyPr/>
          <a:lstStyle/>
          <a:p>
            <a:pPr marL="552450" indent="-552450">
              <a:buFont typeface="Wingdings" pitchFamily="2" charset="2"/>
              <a:buNone/>
            </a:pPr>
            <a:r>
              <a:rPr lang="en-US" smtClean="0"/>
              <a:t>Ernest Dale dalam Stoner James, A.F.</a:t>
            </a:r>
          </a:p>
          <a:p>
            <a:pPr marL="552450" indent="-552450">
              <a:buFont typeface="Wingdings" pitchFamily="2" charset="2"/>
              <a:buNone/>
            </a:pPr>
            <a:r>
              <a:rPr lang="en-US" smtClean="0"/>
              <a:t>langkah proses pengorganisasian : </a:t>
            </a:r>
          </a:p>
          <a:p>
            <a:pPr marL="552450" indent="-552450">
              <a:buFont typeface="Wingdings" pitchFamily="2" charset="2"/>
              <a:buNone/>
            </a:pPr>
            <a:r>
              <a:rPr lang="en-US" smtClean="0"/>
              <a:t>1.	Perincian pekerjaan yang harus dilaksanakan untuk mencapai tujuan organisasi.</a:t>
            </a:r>
          </a:p>
          <a:p>
            <a:pPr marL="552450" indent="-552450">
              <a:buFont typeface="Wingdings" pitchFamily="2" charset="2"/>
              <a:buNone/>
            </a:pPr>
            <a:r>
              <a:rPr lang="en-US" smtClean="0"/>
              <a:t>2.	Pembagian kerja ke dalam aktivitas-aktivitas yang dilakukan oleh seseorang atau kelompok.</a:t>
            </a:r>
          </a:p>
          <a:p>
            <a:pPr marL="552450" indent="-552450"/>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12775" y="228600"/>
            <a:ext cx="8153400" cy="990600"/>
          </a:xfrm>
        </p:spPr>
        <p:txBody>
          <a:bodyPr/>
          <a:lstStyle/>
          <a:p>
            <a:r>
              <a:rPr lang="en-US" sz="3200" b="1" smtClean="0"/>
              <a:t>Langkah-langkah Proses Pengorganisasian</a:t>
            </a:r>
            <a:endParaRPr lang="en-GB" sz="3200" b="1" smtClean="0"/>
          </a:p>
        </p:txBody>
      </p:sp>
      <p:sp>
        <p:nvSpPr>
          <p:cNvPr id="25603"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8D6F016-44E1-4DDC-91A7-5A93A512BEA8}" type="slidenum">
              <a:rPr lang="en-GB">
                <a:latin typeface="Arial" pitchFamily="34" charset="0"/>
                <a:cs typeface="Arial" pitchFamily="34" charset="0"/>
              </a:rPr>
              <a:pPr/>
              <a:t>17</a:t>
            </a:fld>
            <a:endParaRPr lang="en-GB">
              <a:latin typeface="Arial" pitchFamily="34" charset="0"/>
              <a:cs typeface="Arial" pitchFamily="34" charset="0"/>
            </a:endParaRPr>
          </a:p>
        </p:txBody>
      </p:sp>
      <p:sp>
        <p:nvSpPr>
          <p:cNvPr id="25604" name="Rectangle 3"/>
          <p:cNvSpPr>
            <a:spLocks noGrp="1" noChangeArrowheads="1"/>
          </p:cNvSpPr>
          <p:nvPr>
            <p:ph sz="quarter" idx="1"/>
          </p:nvPr>
        </p:nvSpPr>
        <p:spPr>
          <a:xfrm>
            <a:off x="1066800" y="1827213"/>
            <a:ext cx="7616825" cy="4114800"/>
          </a:xfrm>
        </p:spPr>
        <p:txBody>
          <a:bodyPr/>
          <a:lstStyle/>
          <a:p>
            <a:pPr marL="552450" indent="-552450">
              <a:buFont typeface="Wingdings" pitchFamily="2" charset="2"/>
              <a:buNone/>
            </a:pPr>
            <a:r>
              <a:rPr lang="en-US" sz="2500" smtClean="0"/>
              <a:t>3. 	Mengelompokkan aktivitas yang sama secara logis menjadi departemen-departemen dan skema kerja sama.</a:t>
            </a:r>
          </a:p>
          <a:p>
            <a:pPr marL="552450" indent="-552450">
              <a:buFont typeface="Wingdings" pitchFamily="2" charset="2"/>
              <a:buNone/>
            </a:pPr>
            <a:r>
              <a:rPr lang="en-US" sz="2500" smtClean="0"/>
              <a:t>4.	Menetapkan mekanisme untuk mengkoordinasikan pekerjaan anggota organisasi dalam kesatuan yang harmonis.</a:t>
            </a:r>
          </a:p>
          <a:p>
            <a:pPr marL="552450" indent="-552450">
              <a:buFont typeface="Wingdings" pitchFamily="2" charset="2"/>
              <a:buNone/>
            </a:pPr>
            <a:r>
              <a:rPr lang="en-US" sz="2500" smtClean="0"/>
              <a:t>5.	Membantu efektivitas organisasi dan mengambil langkah-langkah penyesuaian untuk mempertahankan atau meningkatkan efektivitas.</a:t>
            </a:r>
            <a:endParaRPr lang="en-GB" sz="25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0013" y="685800"/>
            <a:ext cx="7313612" cy="758825"/>
          </a:xfrm>
        </p:spPr>
        <p:txBody>
          <a:bodyPr/>
          <a:lstStyle/>
          <a:p>
            <a:r>
              <a:rPr lang="en-US" b="1" smtClean="0"/>
              <a:t>Proses Pengorganisasian</a:t>
            </a:r>
            <a:endParaRPr lang="en-GB" b="1" smtClean="0"/>
          </a:p>
        </p:txBody>
      </p:sp>
      <p:sp>
        <p:nvSpPr>
          <p:cNvPr id="26627"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C7B19EC-69AB-4917-9B92-C452893A3B7B}" type="slidenum">
              <a:rPr lang="en-GB">
                <a:latin typeface="Arial" pitchFamily="34" charset="0"/>
                <a:cs typeface="Arial" pitchFamily="34" charset="0"/>
              </a:rPr>
              <a:pPr/>
              <a:t>18</a:t>
            </a:fld>
            <a:endParaRPr lang="en-GB">
              <a:latin typeface="Arial" pitchFamily="34" charset="0"/>
              <a:cs typeface="Arial" pitchFamily="34" charset="0"/>
            </a:endParaRPr>
          </a:p>
        </p:txBody>
      </p:sp>
      <p:sp>
        <p:nvSpPr>
          <p:cNvPr id="26628" name="Rectangle 3"/>
          <p:cNvSpPr>
            <a:spLocks noGrp="1" noChangeArrowheads="1"/>
          </p:cNvSpPr>
          <p:nvPr>
            <p:ph sz="quarter" idx="1"/>
          </p:nvPr>
        </p:nvSpPr>
        <p:spPr>
          <a:xfrm>
            <a:off x="1066800" y="1827213"/>
            <a:ext cx="7613650" cy="4192587"/>
          </a:xfrm>
        </p:spPr>
        <p:txBody>
          <a:bodyPr/>
          <a:lstStyle/>
          <a:p>
            <a:pPr>
              <a:buFont typeface="Wingdings" pitchFamily="2" charset="2"/>
              <a:buNone/>
            </a:pPr>
            <a:endParaRPr lang="en-US" sz="800" smtClean="0"/>
          </a:p>
        </p:txBody>
      </p:sp>
      <p:sp>
        <p:nvSpPr>
          <p:cNvPr id="26629" name="Rectangle 4"/>
          <p:cNvSpPr>
            <a:spLocks noChangeArrowheads="1"/>
          </p:cNvSpPr>
          <p:nvPr/>
        </p:nvSpPr>
        <p:spPr bwMode="auto">
          <a:xfrm>
            <a:off x="1447800" y="1981200"/>
            <a:ext cx="2971800" cy="457200"/>
          </a:xfrm>
          <a:prstGeom prst="rect">
            <a:avLst/>
          </a:prstGeom>
          <a:solidFill>
            <a:srgbClr val="FFFF66"/>
          </a:solidFill>
          <a:ln w="9525">
            <a:solidFill>
              <a:schemeClr val="tx1"/>
            </a:solidFill>
            <a:miter lim="800000"/>
            <a:headEnd/>
            <a:tailEnd/>
          </a:ln>
        </p:spPr>
        <p:txBody>
          <a:bodyPr wrap="none" anchor="ctr"/>
          <a:lstStyle/>
          <a:p>
            <a:pPr algn="ctr"/>
            <a:r>
              <a:rPr lang="en-US" b="1">
                <a:latin typeface="Verdana" pitchFamily="34" charset="0"/>
              </a:rPr>
              <a:t>Perincian Pekerjaan</a:t>
            </a:r>
            <a:endParaRPr lang="en-GB" b="1">
              <a:latin typeface="Verdana" pitchFamily="34" charset="0"/>
            </a:endParaRPr>
          </a:p>
        </p:txBody>
      </p:sp>
      <p:sp>
        <p:nvSpPr>
          <p:cNvPr id="26630" name="Rectangle 7"/>
          <p:cNvSpPr>
            <a:spLocks noChangeArrowheads="1"/>
          </p:cNvSpPr>
          <p:nvPr/>
        </p:nvSpPr>
        <p:spPr bwMode="auto">
          <a:xfrm>
            <a:off x="2133600" y="2819400"/>
            <a:ext cx="2971800" cy="457200"/>
          </a:xfrm>
          <a:prstGeom prst="rect">
            <a:avLst/>
          </a:prstGeom>
          <a:solidFill>
            <a:srgbClr val="FFFF66"/>
          </a:solidFill>
          <a:ln w="9525">
            <a:solidFill>
              <a:schemeClr val="tx1"/>
            </a:solidFill>
            <a:miter lim="800000"/>
            <a:headEnd/>
            <a:tailEnd/>
          </a:ln>
        </p:spPr>
        <p:txBody>
          <a:bodyPr wrap="none" anchor="ctr"/>
          <a:lstStyle/>
          <a:p>
            <a:pPr algn="ctr"/>
            <a:r>
              <a:rPr lang="en-US" b="1">
                <a:latin typeface="Verdana" pitchFamily="34" charset="0"/>
              </a:rPr>
              <a:t>Pembagian Pekerjaan</a:t>
            </a:r>
            <a:endParaRPr lang="en-GB" b="1">
              <a:latin typeface="Verdana" pitchFamily="34" charset="0"/>
            </a:endParaRPr>
          </a:p>
        </p:txBody>
      </p:sp>
      <p:sp>
        <p:nvSpPr>
          <p:cNvPr id="26631" name="Rectangle 8"/>
          <p:cNvSpPr>
            <a:spLocks noChangeArrowheads="1"/>
          </p:cNvSpPr>
          <p:nvPr/>
        </p:nvSpPr>
        <p:spPr bwMode="auto">
          <a:xfrm>
            <a:off x="3200400" y="3657600"/>
            <a:ext cx="2971800" cy="457200"/>
          </a:xfrm>
          <a:prstGeom prst="rect">
            <a:avLst/>
          </a:prstGeom>
          <a:solidFill>
            <a:srgbClr val="FFFF66"/>
          </a:solidFill>
          <a:ln w="9525">
            <a:solidFill>
              <a:schemeClr val="tx1"/>
            </a:solidFill>
            <a:miter lim="800000"/>
            <a:headEnd/>
            <a:tailEnd/>
          </a:ln>
        </p:spPr>
        <p:txBody>
          <a:bodyPr wrap="none" anchor="ctr"/>
          <a:lstStyle/>
          <a:p>
            <a:pPr algn="ctr"/>
            <a:r>
              <a:rPr lang="en-US" b="1">
                <a:latin typeface="Verdana" pitchFamily="34" charset="0"/>
              </a:rPr>
              <a:t>Departementalisasi</a:t>
            </a:r>
            <a:endParaRPr lang="en-GB" b="1">
              <a:latin typeface="Verdana" pitchFamily="34" charset="0"/>
            </a:endParaRPr>
          </a:p>
        </p:txBody>
      </p:sp>
      <p:sp>
        <p:nvSpPr>
          <p:cNvPr id="26632" name="Rectangle 9"/>
          <p:cNvSpPr>
            <a:spLocks noChangeArrowheads="1"/>
          </p:cNvSpPr>
          <p:nvPr/>
        </p:nvSpPr>
        <p:spPr bwMode="auto">
          <a:xfrm>
            <a:off x="4267200" y="4495800"/>
            <a:ext cx="2971800" cy="457200"/>
          </a:xfrm>
          <a:prstGeom prst="rect">
            <a:avLst/>
          </a:prstGeom>
          <a:solidFill>
            <a:srgbClr val="FFFF66"/>
          </a:solidFill>
          <a:ln w="9525">
            <a:solidFill>
              <a:schemeClr val="tx1"/>
            </a:solidFill>
            <a:miter lim="800000"/>
            <a:headEnd/>
            <a:tailEnd/>
          </a:ln>
        </p:spPr>
        <p:txBody>
          <a:bodyPr wrap="none" anchor="ctr"/>
          <a:lstStyle/>
          <a:p>
            <a:pPr algn="ctr"/>
            <a:r>
              <a:rPr lang="en-US" b="1">
                <a:latin typeface="Verdana" pitchFamily="34" charset="0"/>
              </a:rPr>
              <a:t>Koordinasi Pekerjaan</a:t>
            </a:r>
            <a:endParaRPr lang="en-GB" b="1">
              <a:latin typeface="Verdana" pitchFamily="34" charset="0"/>
            </a:endParaRPr>
          </a:p>
        </p:txBody>
      </p:sp>
      <p:sp>
        <p:nvSpPr>
          <p:cNvPr id="26633" name="Rectangle 10"/>
          <p:cNvSpPr>
            <a:spLocks noChangeArrowheads="1"/>
          </p:cNvSpPr>
          <p:nvPr/>
        </p:nvSpPr>
        <p:spPr bwMode="auto">
          <a:xfrm>
            <a:off x="5562600" y="5334000"/>
            <a:ext cx="2971800" cy="457200"/>
          </a:xfrm>
          <a:prstGeom prst="rect">
            <a:avLst/>
          </a:prstGeom>
          <a:solidFill>
            <a:srgbClr val="FFFF66"/>
          </a:solidFill>
          <a:ln w="9525">
            <a:solidFill>
              <a:schemeClr val="tx1"/>
            </a:solidFill>
            <a:miter lim="800000"/>
            <a:headEnd/>
            <a:tailEnd/>
          </a:ln>
        </p:spPr>
        <p:txBody>
          <a:bodyPr wrap="none" anchor="ctr"/>
          <a:lstStyle/>
          <a:p>
            <a:pPr algn="ctr"/>
            <a:r>
              <a:rPr lang="en-US" sz="1400" b="1">
                <a:latin typeface="Verdana" pitchFamily="34" charset="0"/>
              </a:rPr>
              <a:t>Monotoring dan Reorganisasi</a:t>
            </a:r>
            <a:endParaRPr lang="en-GB" sz="1400" b="1">
              <a:latin typeface="Verdana" pitchFamily="34" charset="0"/>
            </a:endParaRPr>
          </a:p>
        </p:txBody>
      </p:sp>
      <p:sp>
        <p:nvSpPr>
          <p:cNvPr id="26634" name="Line 11"/>
          <p:cNvSpPr>
            <a:spLocks noChangeShapeType="1"/>
          </p:cNvSpPr>
          <p:nvPr/>
        </p:nvSpPr>
        <p:spPr bwMode="auto">
          <a:xfrm flipH="1">
            <a:off x="1676400" y="5562600"/>
            <a:ext cx="3886200" cy="0"/>
          </a:xfrm>
          <a:prstGeom prst="line">
            <a:avLst/>
          </a:prstGeom>
          <a:noFill/>
          <a:ln w="9525">
            <a:solidFill>
              <a:schemeClr val="tx1"/>
            </a:solidFill>
            <a:round/>
            <a:headEnd type="triangle" w="med" len="med"/>
            <a:tailEnd/>
          </a:ln>
        </p:spPr>
        <p:txBody>
          <a:bodyPr/>
          <a:lstStyle/>
          <a:p>
            <a:endParaRPr lang="id-ID"/>
          </a:p>
        </p:txBody>
      </p:sp>
      <p:sp>
        <p:nvSpPr>
          <p:cNvPr id="26635" name="Line 12"/>
          <p:cNvSpPr>
            <a:spLocks noChangeShapeType="1"/>
          </p:cNvSpPr>
          <p:nvPr/>
        </p:nvSpPr>
        <p:spPr bwMode="auto">
          <a:xfrm>
            <a:off x="1676400" y="2438400"/>
            <a:ext cx="0" cy="3124200"/>
          </a:xfrm>
          <a:prstGeom prst="line">
            <a:avLst/>
          </a:prstGeom>
          <a:noFill/>
          <a:ln w="9525">
            <a:solidFill>
              <a:schemeClr val="tx1"/>
            </a:solidFill>
            <a:round/>
            <a:headEnd type="triangle" w="med" len="med"/>
            <a:tailEnd/>
          </a:ln>
        </p:spPr>
        <p:txBody>
          <a:bodyPr/>
          <a:lstStyle/>
          <a:p>
            <a:endParaRPr lang="id-ID"/>
          </a:p>
        </p:txBody>
      </p:sp>
      <p:sp>
        <p:nvSpPr>
          <p:cNvPr id="26636" name="Line 13"/>
          <p:cNvSpPr>
            <a:spLocks noChangeShapeType="1"/>
          </p:cNvSpPr>
          <p:nvPr/>
        </p:nvSpPr>
        <p:spPr bwMode="auto">
          <a:xfrm>
            <a:off x="1676400" y="3048000"/>
            <a:ext cx="457200" cy="0"/>
          </a:xfrm>
          <a:prstGeom prst="line">
            <a:avLst/>
          </a:prstGeom>
          <a:noFill/>
          <a:ln w="9525">
            <a:solidFill>
              <a:schemeClr val="tx1"/>
            </a:solidFill>
            <a:round/>
            <a:headEnd/>
            <a:tailEnd type="triangle" w="med" len="med"/>
          </a:ln>
        </p:spPr>
        <p:txBody>
          <a:bodyPr/>
          <a:lstStyle/>
          <a:p>
            <a:endParaRPr lang="id-ID"/>
          </a:p>
        </p:txBody>
      </p:sp>
      <p:sp>
        <p:nvSpPr>
          <p:cNvPr id="26637" name="Line 16"/>
          <p:cNvSpPr>
            <a:spLocks noChangeShapeType="1"/>
          </p:cNvSpPr>
          <p:nvPr/>
        </p:nvSpPr>
        <p:spPr bwMode="auto">
          <a:xfrm flipH="1">
            <a:off x="1676400" y="3886200"/>
            <a:ext cx="1524000" cy="0"/>
          </a:xfrm>
          <a:prstGeom prst="line">
            <a:avLst/>
          </a:prstGeom>
          <a:noFill/>
          <a:ln w="9525">
            <a:solidFill>
              <a:schemeClr val="tx1"/>
            </a:solidFill>
            <a:round/>
            <a:headEnd type="triangle" w="med" len="med"/>
            <a:tailEnd/>
          </a:ln>
        </p:spPr>
        <p:txBody>
          <a:bodyPr/>
          <a:lstStyle/>
          <a:p>
            <a:endParaRPr lang="id-ID"/>
          </a:p>
        </p:txBody>
      </p:sp>
      <p:sp>
        <p:nvSpPr>
          <p:cNvPr id="26638" name="Line 17"/>
          <p:cNvSpPr>
            <a:spLocks noChangeShapeType="1"/>
          </p:cNvSpPr>
          <p:nvPr/>
        </p:nvSpPr>
        <p:spPr bwMode="auto">
          <a:xfrm>
            <a:off x="1676400" y="4800600"/>
            <a:ext cx="2590800" cy="0"/>
          </a:xfrm>
          <a:prstGeom prst="line">
            <a:avLst/>
          </a:prstGeom>
          <a:noFill/>
          <a:ln w="9525">
            <a:solidFill>
              <a:schemeClr val="tx1"/>
            </a:solidFill>
            <a:round/>
            <a:headEnd/>
            <a:tailEnd type="triangle" w="med" len="med"/>
          </a:ln>
        </p:spPr>
        <p:txBody>
          <a:bodyPr/>
          <a:lstStyle/>
          <a:p>
            <a:endParaRPr lang="id-ID"/>
          </a:p>
        </p:txBody>
      </p:sp>
      <p:sp>
        <p:nvSpPr>
          <p:cNvPr id="26639" name="Line 18"/>
          <p:cNvSpPr>
            <a:spLocks noChangeShapeType="1"/>
          </p:cNvSpPr>
          <p:nvPr/>
        </p:nvSpPr>
        <p:spPr bwMode="auto">
          <a:xfrm>
            <a:off x="4419600" y="2209800"/>
            <a:ext cx="228600" cy="0"/>
          </a:xfrm>
          <a:prstGeom prst="line">
            <a:avLst/>
          </a:prstGeom>
          <a:noFill/>
          <a:ln w="9525">
            <a:solidFill>
              <a:schemeClr val="tx1"/>
            </a:solidFill>
            <a:round/>
            <a:headEnd/>
            <a:tailEnd/>
          </a:ln>
        </p:spPr>
        <p:txBody>
          <a:bodyPr/>
          <a:lstStyle/>
          <a:p>
            <a:endParaRPr lang="id-ID"/>
          </a:p>
        </p:txBody>
      </p:sp>
      <p:sp>
        <p:nvSpPr>
          <p:cNvPr id="26640" name="Line 19"/>
          <p:cNvSpPr>
            <a:spLocks noChangeShapeType="1"/>
          </p:cNvSpPr>
          <p:nvPr/>
        </p:nvSpPr>
        <p:spPr bwMode="auto">
          <a:xfrm>
            <a:off x="5105400" y="3048000"/>
            <a:ext cx="228600" cy="0"/>
          </a:xfrm>
          <a:prstGeom prst="line">
            <a:avLst/>
          </a:prstGeom>
          <a:noFill/>
          <a:ln w="9525">
            <a:solidFill>
              <a:schemeClr val="tx1"/>
            </a:solidFill>
            <a:round/>
            <a:headEnd/>
            <a:tailEnd/>
          </a:ln>
        </p:spPr>
        <p:txBody>
          <a:bodyPr/>
          <a:lstStyle/>
          <a:p>
            <a:endParaRPr lang="id-ID"/>
          </a:p>
        </p:txBody>
      </p:sp>
      <p:sp>
        <p:nvSpPr>
          <p:cNvPr id="26641" name="Line 20"/>
          <p:cNvSpPr>
            <a:spLocks noChangeShapeType="1"/>
          </p:cNvSpPr>
          <p:nvPr/>
        </p:nvSpPr>
        <p:spPr bwMode="auto">
          <a:xfrm>
            <a:off x="6172200" y="3886200"/>
            <a:ext cx="228600" cy="0"/>
          </a:xfrm>
          <a:prstGeom prst="line">
            <a:avLst/>
          </a:prstGeom>
          <a:noFill/>
          <a:ln w="9525">
            <a:solidFill>
              <a:schemeClr val="tx1"/>
            </a:solidFill>
            <a:round/>
            <a:headEnd/>
            <a:tailEnd/>
          </a:ln>
        </p:spPr>
        <p:txBody>
          <a:bodyPr/>
          <a:lstStyle/>
          <a:p>
            <a:endParaRPr lang="id-ID"/>
          </a:p>
        </p:txBody>
      </p:sp>
      <p:sp>
        <p:nvSpPr>
          <p:cNvPr id="26642" name="Line 21"/>
          <p:cNvSpPr>
            <a:spLocks noChangeShapeType="1"/>
          </p:cNvSpPr>
          <p:nvPr/>
        </p:nvSpPr>
        <p:spPr bwMode="auto">
          <a:xfrm>
            <a:off x="7239000" y="4724400"/>
            <a:ext cx="228600" cy="0"/>
          </a:xfrm>
          <a:prstGeom prst="line">
            <a:avLst/>
          </a:prstGeom>
          <a:noFill/>
          <a:ln w="9525">
            <a:solidFill>
              <a:schemeClr val="tx1"/>
            </a:solidFill>
            <a:round/>
            <a:headEnd/>
            <a:tailEnd/>
          </a:ln>
        </p:spPr>
        <p:txBody>
          <a:bodyPr/>
          <a:lstStyle/>
          <a:p>
            <a:endParaRPr lang="id-ID"/>
          </a:p>
        </p:txBody>
      </p:sp>
      <p:sp>
        <p:nvSpPr>
          <p:cNvPr id="26643" name="Line 22"/>
          <p:cNvSpPr>
            <a:spLocks noChangeShapeType="1"/>
          </p:cNvSpPr>
          <p:nvPr/>
        </p:nvSpPr>
        <p:spPr bwMode="auto">
          <a:xfrm>
            <a:off x="4648200" y="2209800"/>
            <a:ext cx="0" cy="609600"/>
          </a:xfrm>
          <a:prstGeom prst="line">
            <a:avLst/>
          </a:prstGeom>
          <a:noFill/>
          <a:ln w="9525">
            <a:solidFill>
              <a:schemeClr val="tx1"/>
            </a:solidFill>
            <a:round/>
            <a:headEnd/>
            <a:tailEnd type="triangle" w="med" len="med"/>
          </a:ln>
        </p:spPr>
        <p:txBody>
          <a:bodyPr/>
          <a:lstStyle/>
          <a:p>
            <a:endParaRPr lang="id-ID"/>
          </a:p>
        </p:txBody>
      </p:sp>
      <p:sp>
        <p:nvSpPr>
          <p:cNvPr id="26644" name="Line 23"/>
          <p:cNvSpPr>
            <a:spLocks noChangeShapeType="1"/>
          </p:cNvSpPr>
          <p:nvPr/>
        </p:nvSpPr>
        <p:spPr bwMode="auto">
          <a:xfrm>
            <a:off x="5334000" y="3048000"/>
            <a:ext cx="0" cy="609600"/>
          </a:xfrm>
          <a:prstGeom prst="line">
            <a:avLst/>
          </a:prstGeom>
          <a:noFill/>
          <a:ln w="9525">
            <a:solidFill>
              <a:schemeClr val="tx1"/>
            </a:solidFill>
            <a:round/>
            <a:headEnd/>
            <a:tailEnd type="triangle" w="med" len="med"/>
          </a:ln>
        </p:spPr>
        <p:txBody>
          <a:bodyPr/>
          <a:lstStyle/>
          <a:p>
            <a:endParaRPr lang="id-ID"/>
          </a:p>
        </p:txBody>
      </p:sp>
      <p:sp>
        <p:nvSpPr>
          <p:cNvPr id="26645" name="Line 24"/>
          <p:cNvSpPr>
            <a:spLocks noChangeShapeType="1"/>
          </p:cNvSpPr>
          <p:nvPr/>
        </p:nvSpPr>
        <p:spPr bwMode="auto">
          <a:xfrm>
            <a:off x="6400800" y="3886200"/>
            <a:ext cx="0" cy="609600"/>
          </a:xfrm>
          <a:prstGeom prst="line">
            <a:avLst/>
          </a:prstGeom>
          <a:noFill/>
          <a:ln w="9525">
            <a:solidFill>
              <a:schemeClr val="tx1"/>
            </a:solidFill>
            <a:round/>
            <a:headEnd/>
            <a:tailEnd type="triangle" w="med" len="med"/>
          </a:ln>
        </p:spPr>
        <p:txBody>
          <a:bodyPr/>
          <a:lstStyle/>
          <a:p>
            <a:endParaRPr lang="id-ID"/>
          </a:p>
        </p:txBody>
      </p:sp>
      <p:sp>
        <p:nvSpPr>
          <p:cNvPr id="26646" name="Line 25"/>
          <p:cNvSpPr>
            <a:spLocks noChangeShapeType="1"/>
          </p:cNvSpPr>
          <p:nvPr/>
        </p:nvSpPr>
        <p:spPr bwMode="auto">
          <a:xfrm>
            <a:off x="7467600" y="4724400"/>
            <a:ext cx="0" cy="609600"/>
          </a:xfrm>
          <a:prstGeom prst="line">
            <a:avLst/>
          </a:prstGeom>
          <a:noFill/>
          <a:ln w="9525">
            <a:solidFill>
              <a:schemeClr val="tx1"/>
            </a:solidFill>
            <a:round/>
            <a:headEnd/>
            <a:tailEnd type="triangle" w="med" len="med"/>
          </a:ln>
        </p:spPr>
        <p:txBody>
          <a:bodyPr/>
          <a:lstStyle/>
          <a:p>
            <a:endParaRPr lang="id-ID"/>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r>
              <a:rPr lang="id-ID" smtClean="0"/>
              <a:t>Fungsi Pengorganisasian</a:t>
            </a:r>
          </a:p>
        </p:txBody>
      </p:sp>
      <p:sp>
        <p:nvSpPr>
          <p:cNvPr id="27651" name="Content Placeholder 2"/>
          <p:cNvSpPr>
            <a:spLocks noGrp="1"/>
          </p:cNvSpPr>
          <p:nvPr>
            <p:ph sz="quarter" idx="1"/>
          </p:nvPr>
        </p:nvSpPr>
        <p:spPr>
          <a:xfrm>
            <a:off x="612775" y="1600200"/>
            <a:ext cx="8153400" cy="4495800"/>
          </a:xfrm>
        </p:spPr>
        <p:txBody>
          <a:bodyPr/>
          <a:lstStyle/>
          <a:p>
            <a:r>
              <a:rPr lang="id-ID" smtClean="0"/>
              <a:t>Kejelasan ekspektasi kerja</a:t>
            </a:r>
          </a:p>
          <a:p>
            <a:r>
              <a:rPr lang="id-ID" smtClean="0"/>
              <a:t>Menghindari overlapping kerja-tugas</a:t>
            </a:r>
          </a:p>
          <a:p>
            <a:r>
              <a:rPr lang="id-ID" smtClean="0"/>
              <a:t>Mengetahui arus aktivitas kerja</a:t>
            </a:r>
          </a:p>
          <a:p>
            <a:r>
              <a:rPr lang="id-ID" smtClean="0"/>
              <a:t>Menentukan saluran2 komunikasi</a:t>
            </a:r>
          </a:p>
          <a:p>
            <a:r>
              <a:rPr lang="id-ID" smtClean="0"/>
              <a:t>Mekanisme koordinasi</a:t>
            </a:r>
          </a:p>
          <a:p>
            <a:endParaRPr lang="id-ID" smtClean="0"/>
          </a:p>
          <a:p>
            <a:endParaRPr lang="id-ID"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12775" y="228600"/>
            <a:ext cx="8153400" cy="990600"/>
          </a:xfrm>
        </p:spPr>
        <p:txBody>
          <a:bodyPr/>
          <a:lstStyle/>
          <a:p>
            <a:r>
              <a:rPr lang="en-US" smtClean="0"/>
              <a:t>Pengertian Organisasi</a:t>
            </a:r>
          </a:p>
        </p:txBody>
      </p:sp>
      <p:sp>
        <p:nvSpPr>
          <p:cNvPr id="86019" name="Rectangle 3"/>
          <p:cNvSpPr>
            <a:spLocks noGrp="1" noChangeArrowheads="1"/>
          </p:cNvSpPr>
          <p:nvPr>
            <p:ph sz="quarter" idx="1"/>
          </p:nvPr>
        </p:nvSpPr>
        <p:spPr>
          <a:xfrm>
            <a:off x="612775" y="1600200"/>
            <a:ext cx="8153400" cy="4495800"/>
          </a:xfrm>
        </p:spPr>
        <p:txBody>
          <a:bodyPr/>
          <a:lstStyle/>
          <a:p>
            <a:pPr marL="508000" indent="-276225"/>
            <a:r>
              <a:rPr lang="de-DE" sz="1800" b="1" u="sng" smtClean="0"/>
              <a:t>ORGANISASI =</a:t>
            </a:r>
            <a:r>
              <a:rPr lang="de-DE" sz="1800" b="1" i="1" u="sng" smtClean="0"/>
              <a:t>ORGANON (</a:t>
            </a:r>
            <a:r>
              <a:rPr lang="de-DE" sz="1800" b="1" u="sng" smtClean="0"/>
              <a:t>YUNANI) = ALAT</a:t>
            </a:r>
            <a:r>
              <a:rPr lang="de-DE" sz="1800" smtClean="0"/>
              <a:t>. </a:t>
            </a:r>
            <a:br>
              <a:rPr lang="de-DE" sz="1800" smtClean="0"/>
            </a:br>
            <a:endParaRPr lang="de-DE" sz="1800" smtClean="0"/>
          </a:p>
          <a:p>
            <a:pPr marL="508000" indent="-276225"/>
            <a:r>
              <a:rPr lang="en-GB" sz="1800" smtClean="0"/>
              <a:t>Chester I. Barnard (1938) dalam bukunya “</a:t>
            </a:r>
            <a:r>
              <a:rPr lang="en-GB" sz="1800" i="1" smtClean="0"/>
              <a:t>The Executive Functions</a:t>
            </a:r>
            <a:r>
              <a:rPr lang="en-GB" sz="1800" smtClean="0"/>
              <a:t>” mengemukakan bahwa : “ Organisasi adalah system kerjasama antara dua orang atau lebih” </a:t>
            </a:r>
          </a:p>
          <a:p>
            <a:pPr marL="508000" indent="-276225">
              <a:buFontTx/>
              <a:buNone/>
            </a:pPr>
            <a:endParaRPr lang="en-GB" sz="1800" smtClean="0"/>
          </a:p>
          <a:p>
            <a:pPr marL="508000" indent="-276225"/>
            <a:r>
              <a:rPr lang="en-GB" sz="1800" smtClean="0"/>
              <a:t>James D. Mooney mengatakan bahwa : Organisasi adalah setiap bentuk kerjasama untuk mencapai tujuan bersama</a:t>
            </a:r>
          </a:p>
          <a:p>
            <a:pPr marL="508000" indent="-276225"/>
            <a:endParaRPr lang="en-GB" sz="1800" smtClean="0"/>
          </a:p>
          <a:p>
            <a:pPr marL="508000" indent="-276225"/>
            <a:r>
              <a:rPr lang="en-GB" sz="1800" smtClean="0"/>
              <a:t>Menurut Dimock, organisasi adalah : “organisasi adalah perpaduan secara sistematis daripada bagian-bagian yang saling ketergantungan/berkaitan untuk membentuk suatu kesatuan yang bulat melalui kewenangan, koordinasi dan pengawasan dalam usaha mencapai tujuan yang telah ditentukan</a:t>
            </a:r>
            <a:endParaRPr lang="en-US" sz="1800" smtClean="0"/>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86018"/>
                                        </p:tgtEl>
                                        <p:attrNameLst>
                                          <p:attrName>style.visibility</p:attrName>
                                        </p:attrNameLst>
                                      </p:cBhvr>
                                      <p:to>
                                        <p:strVal val="visible"/>
                                      </p:to>
                                    </p:set>
                                    <p:anim calcmode="lin" valueType="num">
                                      <p:cBhvr>
                                        <p:cTn id="7" dur="1000" fill="hold"/>
                                        <p:tgtEl>
                                          <p:spTgt spid="86018"/>
                                        </p:tgtEl>
                                        <p:attrNameLst>
                                          <p:attrName>ppt_w</p:attrName>
                                        </p:attrNameLst>
                                      </p:cBhvr>
                                      <p:tavLst>
                                        <p:tav tm="0">
                                          <p:val>
                                            <p:strVal val="#ppt_w+.3"/>
                                          </p:val>
                                        </p:tav>
                                        <p:tav tm="100000">
                                          <p:val>
                                            <p:strVal val="#ppt_w"/>
                                          </p:val>
                                        </p:tav>
                                      </p:tavLst>
                                    </p:anim>
                                    <p:anim calcmode="lin" valueType="num">
                                      <p:cBhvr>
                                        <p:cTn id="8" dur="1000" fill="hold"/>
                                        <p:tgtEl>
                                          <p:spTgt spid="86018"/>
                                        </p:tgtEl>
                                        <p:attrNameLst>
                                          <p:attrName>ppt_h</p:attrName>
                                        </p:attrNameLst>
                                      </p:cBhvr>
                                      <p:tavLst>
                                        <p:tav tm="0">
                                          <p:val>
                                            <p:strVal val="#ppt_h"/>
                                          </p:val>
                                        </p:tav>
                                        <p:tav tm="100000">
                                          <p:val>
                                            <p:strVal val="#ppt_h"/>
                                          </p:val>
                                        </p:tav>
                                      </p:tavLst>
                                    </p:anim>
                                    <p:animEffect transition="in" filter="fade">
                                      <p:cBhvr>
                                        <p:cTn id="9" dur="1000"/>
                                        <p:tgtEl>
                                          <p:spTgt spid="860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86019">
                                            <p:txEl>
                                              <p:pRg st="0" end="0"/>
                                            </p:txEl>
                                          </p:spTgt>
                                        </p:tgtEl>
                                        <p:attrNameLst>
                                          <p:attrName>style.visibility</p:attrName>
                                        </p:attrNameLst>
                                      </p:cBhvr>
                                      <p:to>
                                        <p:strVal val="visible"/>
                                      </p:to>
                                    </p:set>
                                    <p:anim calcmode="lin" valueType="num">
                                      <p:cBhvr>
                                        <p:cTn id="14" dur="1000" fill="hold"/>
                                        <p:tgtEl>
                                          <p:spTgt spid="86019">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8601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86019">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86019">
                                            <p:txEl>
                                              <p:pRg st="1" end="1"/>
                                            </p:txEl>
                                          </p:spTgt>
                                        </p:tgtEl>
                                        <p:attrNameLst>
                                          <p:attrName>style.visibility</p:attrName>
                                        </p:attrNameLst>
                                      </p:cBhvr>
                                      <p:to>
                                        <p:strVal val="visible"/>
                                      </p:to>
                                    </p:set>
                                    <p:anim calcmode="lin" valueType="num">
                                      <p:cBhvr>
                                        <p:cTn id="21" dur="1000" fill="hold"/>
                                        <p:tgtEl>
                                          <p:spTgt spid="86019">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86019">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86019">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86019">
                                            <p:txEl>
                                              <p:pRg st="3" end="3"/>
                                            </p:txEl>
                                          </p:spTgt>
                                        </p:tgtEl>
                                        <p:attrNameLst>
                                          <p:attrName>style.visibility</p:attrName>
                                        </p:attrNameLst>
                                      </p:cBhvr>
                                      <p:to>
                                        <p:strVal val="visible"/>
                                      </p:to>
                                    </p:set>
                                    <p:anim calcmode="lin" valueType="num">
                                      <p:cBhvr>
                                        <p:cTn id="28" dur="1000" fill="hold"/>
                                        <p:tgtEl>
                                          <p:spTgt spid="86019">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86019">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8601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86019">
                                            <p:txEl>
                                              <p:pRg st="5" end="5"/>
                                            </p:txEl>
                                          </p:spTgt>
                                        </p:tgtEl>
                                        <p:attrNameLst>
                                          <p:attrName>style.visibility</p:attrName>
                                        </p:attrNameLst>
                                      </p:cBhvr>
                                      <p:to>
                                        <p:strVal val="visible"/>
                                      </p:to>
                                    </p:set>
                                    <p:anim calcmode="lin" valueType="num">
                                      <p:cBhvr>
                                        <p:cTn id="35" dur="1000" fill="hold"/>
                                        <p:tgtEl>
                                          <p:spTgt spid="86019">
                                            <p:txEl>
                                              <p:pRg st="5" end="5"/>
                                            </p:txEl>
                                          </p:spTgt>
                                        </p:tgtEl>
                                        <p:attrNameLst>
                                          <p:attrName>ppt_w</p:attrName>
                                        </p:attrNameLst>
                                      </p:cBhvr>
                                      <p:tavLst>
                                        <p:tav tm="0">
                                          <p:val>
                                            <p:strVal val="#ppt_w+.3"/>
                                          </p:val>
                                        </p:tav>
                                        <p:tav tm="100000">
                                          <p:val>
                                            <p:strVal val="#ppt_w"/>
                                          </p:val>
                                        </p:tav>
                                      </p:tavLst>
                                    </p:anim>
                                    <p:anim calcmode="lin" valueType="num">
                                      <p:cBhvr>
                                        <p:cTn id="36" dur="1000" fill="hold"/>
                                        <p:tgtEl>
                                          <p:spTgt spid="86019">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860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P spid="8601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1554162"/>
          </a:xfrm>
        </p:spPr>
        <p:txBody>
          <a:bodyPr/>
          <a:lstStyle/>
          <a:p>
            <a:r>
              <a:rPr lang="en-US" sz="4000" b="1" smtClean="0">
                <a:solidFill>
                  <a:srgbClr val="000000"/>
                </a:solidFill>
              </a:rPr>
              <a:t>Empat Pilar Pengorganisasian</a:t>
            </a:r>
            <a:br>
              <a:rPr lang="en-US" sz="4000" b="1" smtClean="0">
                <a:solidFill>
                  <a:srgbClr val="000000"/>
                </a:solidFill>
              </a:rPr>
            </a:br>
            <a:r>
              <a:rPr lang="en-US" sz="4000" b="1" smtClean="0">
                <a:solidFill>
                  <a:srgbClr val="000000"/>
                </a:solidFill>
              </a:rPr>
              <a:t>(</a:t>
            </a:r>
            <a:r>
              <a:rPr lang="en-US" sz="4000" b="1" i="1" smtClean="0">
                <a:solidFill>
                  <a:srgbClr val="000000"/>
                </a:solidFill>
              </a:rPr>
              <a:t>Four Building Blocks of Organizing</a:t>
            </a:r>
            <a:r>
              <a:rPr lang="en-US" sz="4000" b="1" smtClean="0">
                <a:solidFill>
                  <a:srgbClr val="000000"/>
                </a:solidFill>
              </a:rPr>
              <a:t>)</a:t>
            </a:r>
          </a:p>
        </p:txBody>
      </p:sp>
      <p:sp>
        <p:nvSpPr>
          <p:cNvPr id="28675" name="Rectangle 3"/>
          <p:cNvSpPr>
            <a:spLocks noGrp="1" noChangeArrowheads="1"/>
          </p:cNvSpPr>
          <p:nvPr>
            <p:ph sz="quarter" idx="1"/>
          </p:nvPr>
        </p:nvSpPr>
        <p:spPr>
          <a:xfrm>
            <a:off x="457200" y="1981200"/>
            <a:ext cx="8229600" cy="4572000"/>
          </a:xfrm>
        </p:spPr>
        <p:txBody>
          <a:bodyPr/>
          <a:lstStyle/>
          <a:p>
            <a:pPr>
              <a:lnSpc>
                <a:spcPct val="90000"/>
              </a:lnSpc>
            </a:pPr>
            <a:r>
              <a:rPr lang="en-US" sz="2800" b="1" smtClean="0">
                <a:solidFill>
                  <a:srgbClr val="000000"/>
                </a:solidFill>
              </a:rPr>
              <a:t>Pilar Pertama : pembagian kerja</a:t>
            </a:r>
            <a:r>
              <a:rPr lang="en-US" sz="2800" b="1" i="1" smtClean="0">
                <a:solidFill>
                  <a:srgbClr val="000000"/>
                </a:solidFill>
              </a:rPr>
              <a:t> (division of work)</a:t>
            </a:r>
          </a:p>
          <a:p>
            <a:pPr>
              <a:lnSpc>
                <a:spcPct val="90000"/>
              </a:lnSpc>
            </a:pPr>
            <a:r>
              <a:rPr lang="en-US" sz="2800" b="1" smtClean="0">
                <a:solidFill>
                  <a:srgbClr val="000000"/>
                </a:solidFill>
              </a:rPr>
              <a:t>Pilar Kedua : Pengelompokan Pekerjaan</a:t>
            </a:r>
            <a:r>
              <a:rPr lang="en-US" sz="2800" smtClean="0">
                <a:solidFill>
                  <a:srgbClr val="000000"/>
                </a:solidFill>
              </a:rPr>
              <a:t> (</a:t>
            </a:r>
            <a:r>
              <a:rPr lang="en-US" sz="2800" b="1" i="1" smtClean="0">
                <a:solidFill>
                  <a:srgbClr val="000000"/>
                </a:solidFill>
              </a:rPr>
              <a:t>Departmentalization</a:t>
            </a:r>
            <a:r>
              <a:rPr lang="en-US" sz="2800" smtClean="0">
                <a:solidFill>
                  <a:srgbClr val="000000"/>
                </a:solidFill>
              </a:rPr>
              <a:t>) </a:t>
            </a:r>
          </a:p>
          <a:p>
            <a:pPr>
              <a:lnSpc>
                <a:spcPct val="90000"/>
              </a:lnSpc>
            </a:pPr>
            <a:r>
              <a:rPr lang="en-US" sz="2800" b="1" smtClean="0">
                <a:solidFill>
                  <a:srgbClr val="000000"/>
                </a:solidFill>
              </a:rPr>
              <a:t>Pilar Ketiga : penentuan relasi antar bagian dalam organisasi (</a:t>
            </a:r>
            <a:r>
              <a:rPr lang="en-US" sz="2800" b="1" i="1" smtClean="0">
                <a:solidFill>
                  <a:srgbClr val="000000"/>
                </a:solidFill>
              </a:rPr>
              <a:t>hierarchy</a:t>
            </a:r>
            <a:r>
              <a:rPr lang="en-US" sz="2800" b="1" smtClean="0">
                <a:solidFill>
                  <a:srgbClr val="000000"/>
                </a:solidFill>
              </a:rPr>
              <a:t>)</a:t>
            </a:r>
          </a:p>
          <a:p>
            <a:pPr>
              <a:lnSpc>
                <a:spcPct val="90000"/>
              </a:lnSpc>
            </a:pPr>
            <a:r>
              <a:rPr lang="en-US" sz="2800" b="1" smtClean="0">
                <a:solidFill>
                  <a:srgbClr val="000000"/>
                </a:solidFill>
              </a:rPr>
              <a:t>Pilar Keempat : penentuan mekanisme untuk mengintegrasikan aktifitas antar bagian dalam organisasi atau koordinasi (</a:t>
            </a:r>
            <a:r>
              <a:rPr lang="en-US" sz="2800" b="1" i="1" smtClean="0">
                <a:solidFill>
                  <a:srgbClr val="000000"/>
                </a:solidFill>
              </a:rPr>
              <a:t>coordination</a:t>
            </a:r>
            <a:r>
              <a:rPr lang="en-US" sz="2800" b="1" smtClean="0">
                <a:solidFill>
                  <a:srgbClr val="000000"/>
                </a:solidFill>
              </a:rPr>
              <a:t>)</a:t>
            </a:r>
            <a:r>
              <a:rPr lang="en-US" sz="2800" smtClean="0">
                <a:solidFill>
                  <a:srgbClr val="000000"/>
                </a:solidFill>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12775" y="228600"/>
            <a:ext cx="8153400" cy="990600"/>
          </a:xfrm>
        </p:spPr>
        <p:txBody>
          <a:bodyPr/>
          <a:lstStyle/>
          <a:p>
            <a:r>
              <a:rPr lang="en-US" sz="2400" b="1" smtClean="0"/>
              <a:t>Aspek Koordinasi dan Tiga Variasi Ketergantungan Antara Unit-unit Organisasi</a:t>
            </a:r>
            <a:endParaRPr lang="en-GB" sz="2400" b="1" smtClean="0"/>
          </a:p>
        </p:txBody>
      </p:sp>
      <p:sp>
        <p:nvSpPr>
          <p:cNvPr id="29699"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1016001-06D3-44C9-9515-F804124051EF}" type="slidenum">
              <a:rPr lang="en-GB">
                <a:latin typeface="Arial" pitchFamily="34" charset="0"/>
                <a:cs typeface="Arial" pitchFamily="34" charset="0"/>
              </a:rPr>
              <a:pPr/>
              <a:t>21</a:t>
            </a:fld>
            <a:endParaRPr lang="en-GB">
              <a:latin typeface="Arial" pitchFamily="34" charset="0"/>
              <a:cs typeface="Arial" pitchFamily="34" charset="0"/>
            </a:endParaRPr>
          </a:p>
        </p:txBody>
      </p:sp>
      <p:sp>
        <p:nvSpPr>
          <p:cNvPr id="29700" name="Rectangle 3"/>
          <p:cNvSpPr>
            <a:spLocks noGrp="1" noChangeArrowheads="1"/>
          </p:cNvSpPr>
          <p:nvPr>
            <p:ph sz="quarter" idx="1"/>
          </p:nvPr>
        </p:nvSpPr>
        <p:spPr>
          <a:xfrm>
            <a:off x="1143000" y="1827213"/>
            <a:ext cx="7540625" cy="4114800"/>
          </a:xfrm>
        </p:spPr>
        <p:txBody>
          <a:bodyPr/>
          <a:lstStyle/>
          <a:p>
            <a:pPr marL="0" indent="0">
              <a:buFont typeface="Wingdings" pitchFamily="2" charset="2"/>
              <a:buNone/>
            </a:pPr>
            <a:r>
              <a:rPr lang="en-US" sz="2500" smtClean="0"/>
              <a:t>Koordinasi adalah pengaturan tata hubungan usaha bersama untuk memperoleh kesatuan tindakan dalam usaha pencapaian tujuan.</a:t>
            </a:r>
          </a:p>
          <a:p>
            <a:pPr marL="0" indent="0">
              <a:buFont typeface="Wingdings" pitchFamily="2" charset="2"/>
              <a:buNone/>
            </a:pPr>
            <a:endParaRPr lang="en-US" sz="2500" smtClean="0"/>
          </a:p>
          <a:p>
            <a:pPr marL="0" indent="0">
              <a:buFont typeface="Wingdings" pitchFamily="2" charset="2"/>
              <a:buNone/>
            </a:pPr>
            <a:r>
              <a:rPr lang="en-US" sz="2500" smtClean="0"/>
              <a:t>Kebutuhan terhadap koordinasi bergantung pada jenis tugas yang dilakukan sub unit yang melakukannya. Bila tugas-tugas itu membutuhkan arus informasi antar unit, maka yang terbaik adalah tingkat koordinasi yang tinggi. </a:t>
            </a:r>
            <a:endParaRPr lang="en-GB" sz="25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12775" y="228600"/>
            <a:ext cx="8153400" cy="990600"/>
          </a:xfrm>
        </p:spPr>
        <p:txBody>
          <a:bodyPr/>
          <a:lstStyle/>
          <a:p>
            <a:r>
              <a:rPr lang="en-US" sz="3200" b="1" smtClean="0"/>
              <a:t>Tiga Ketergantungan antar Unit-unit Organisasi</a:t>
            </a:r>
            <a:endParaRPr lang="en-GB" sz="3200" b="1" smtClean="0"/>
          </a:p>
        </p:txBody>
      </p:sp>
      <p:sp>
        <p:nvSpPr>
          <p:cNvPr id="30723"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9FA551F9-513D-4D40-9833-B3F0F86023CE}" type="slidenum">
              <a:rPr lang="en-GB">
                <a:latin typeface="Arial" pitchFamily="34" charset="0"/>
                <a:cs typeface="Arial" pitchFamily="34" charset="0"/>
              </a:rPr>
              <a:pPr/>
              <a:t>22</a:t>
            </a:fld>
            <a:endParaRPr lang="en-GB">
              <a:latin typeface="Arial" pitchFamily="34" charset="0"/>
              <a:cs typeface="Arial" pitchFamily="34" charset="0"/>
            </a:endParaRPr>
          </a:p>
        </p:txBody>
      </p:sp>
      <p:sp>
        <p:nvSpPr>
          <p:cNvPr id="30724" name="Rectangle 3"/>
          <p:cNvSpPr>
            <a:spLocks noGrp="1" noChangeArrowheads="1"/>
          </p:cNvSpPr>
          <p:nvPr>
            <p:ph sz="quarter" idx="1"/>
          </p:nvPr>
        </p:nvSpPr>
        <p:spPr>
          <a:xfrm>
            <a:off x="1143000" y="1827213"/>
            <a:ext cx="7540625" cy="4114800"/>
          </a:xfrm>
        </p:spPr>
        <p:txBody>
          <a:bodyPr/>
          <a:lstStyle/>
          <a:p>
            <a:pPr marL="542925" indent="-542925">
              <a:lnSpc>
                <a:spcPct val="80000"/>
              </a:lnSpc>
              <a:buFont typeface="Wingdings" pitchFamily="2" charset="2"/>
              <a:buNone/>
            </a:pPr>
            <a:r>
              <a:rPr lang="en-US" sz="2500" smtClean="0"/>
              <a:t>Menurut James D. Thompson dalam Stoner</a:t>
            </a:r>
          </a:p>
          <a:p>
            <a:pPr marL="542925" indent="-542925">
              <a:lnSpc>
                <a:spcPct val="80000"/>
              </a:lnSpc>
              <a:buFont typeface="Wingdings" pitchFamily="2" charset="2"/>
              <a:buNone/>
            </a:pPr>
            <a:r>
              <a:rPr lang="en-US" sz="2500" smtClean="0"/>
              <a:t>James A.F., sebagai berikut :</a:t>
            </a:r>
          </a:p>
          <a:p>
            <a:pPr marL="542925" indent="-542925">
              <a:lnSpc>
                <a:spcPct val="80000"/>
              </a:lnSpc>
              <a:buFont typeface="Wingdings" pitchFamily="2" charset="2"/>
              <a:buNone/>
            </a:pPr>
            <a:endParaRPr lang="en-US" sz="2500" smtClean="0"/>
          </a:p>
          <a:p>
            <a:pPr marL="542925" indent="-542925">
              <a:lnSpc>
                <a:spcPct val="80000"/>
              </a:lnSpc>
              <a:buFontTx/>
              <a:buNone/>
            </a:pPr>
            <a:r>
              <a:rPr lang="en-US" sz="2500" smtClean="0"/>
              <a:t>1.	Ketergantungan yang dikelompokan (</a:t>
            </a:r>
            <a:r>
              <a:rPr lang="en-US" sz="2500" i="1" smtClean="0"/>
              <a:t>pooled interdependence</a:t>
            </a:r>
            <a:r>
              <a:rPr lang="en-US" sz="2500" smtClean="0"/>
              <a:t>). </a:t>
            </a:r>
          </a:p>
          <a:p>
            <a:pPr marL="542925" indent="-542925">
              <a:lnSpc>
                <a:spcPct val="80000"/>
              </a:lnSpc>
              <a:buFontTx/>
              <a:buNone/>
            </a:pPr>
            <a:r>
              <a:rPr lang="en-US" sz="2500" smtClean="0"/>
              <a:t>	Ketergantungan ini terjadi bila unit-unit organisasi tidak saling tergantung untuk melaksanakan pekerjaan sehari-hari, tetapi sering bergantung pada prestasi dengan kelangsungan hidup seluruh organisasi.</a:t>
            </a:r>
            <a:endParaRPr lang="en-GB" sz="25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12775" y="228600"/>
            <a:ext cx="8153400" cy="990600"/>
          </a:xfrm>
        </p:spPr>
        <p:txBody>
          <a:bodyPr/>
          <a:lstStyle/>
          <a:p>
            <a:r>
              <a:rPr lang="en-US" sz="3200" b="1" smtClean="0"/>
              <a:t>Tiga Ketergantungan antar Unit-unit Organisasi</a:t>
            </a:r>
            <a:endParaRPr lang="en-GB" sz="3200" b="1" smtClean="0"/>
          </a:p>
        </p:txBody>
      </p:sp>
      <p:sp>
        <p:nvSpPr>
          <p:cNvPr id="31747"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1D8B850-F60C-4166-AEC7-1CAEA413753C}" type="slidenum">
              <a:rPr lang="en-GB">
                <a:latin typeface="Arial" pitchFamily="34" charset="0"/>
                <a:cs typeface="Arial" pitchFamily="34" charset="0"/>
              </a:rPr>
              <a:pPr/>
              <a:t>23</a:t>
            </a:fld>
            <a:endParaRPr lang="en-GB">
              <a:latin typeface="Arial" pitchFamily="34" charset="0"/>
              <a:cs typeface="Arial" pitchFamily="34" charset="0"/>
            </a:endParaRPr>
          </a:p>
        </p:txBody>
      </p:sp>
      <p:sp>
        <p:nvSpPr>
          <p:cNvPr id="31748" name="Rectangle 3"/>
          <p:cNvSpPr>
            <a:spLocks noGrp="1" noChangeArrowheads="1"/>
          </p:cNvSpPr>
          <p:nvPr>
            <p:ph sz="quarter" idx="1"/>
          </p:nvPr>
        </p:nvSpPr>
        <p:spPr>
          <a:xfrm>
            <a:off x="1066800" y="1827213"/>
            <a:ext cx="7616825" cy="4114800"/>
          </a:xfrm>
        </p:spPr>
        <p:txBody>
          <a:bodyPr/>
          <a:lstStyle/>
          <a:p>
            <a:pPr marL="609600" indent="-609600">
              <a:lnSpc>
                <a:spcPct val="90000"/>
              </a:lnSpc>
              <a:buClr>
                <a:schemeClr val="tx1"/>
              </a:buClr>
              <a:buFontTx/>
              <a:buNone/>
            </a:pPr>
            <a:r>
              <a:rPr lang="en-US" sz="2500" smtClean="0"/>
              <a:t>2.	Ketergantungan sekuensial (</a:t>
            </a:r>
            <a:r>
              <a:rPr lang="en-US" sz="2500" i="1" smtClean="0"/>
              <a:t>sequential interdependence</a:t>
            </a:r>
            <a:r>
              <a:rPr lang="en-US" sz="2500" smtClean="0"/>
              <a:t>).</a:t>
            </a:r>
          </a:p>
          <a:p>
            <a:pPr marL="609600" indent="-609600">
              <a:lnSpc>
                <a:spcPct val="90000"/>
              </a:lnSpc>
              <a:buClr>
                <a:schemeClr val="tx1"/>
              </a:buClr>
              <a:buFontTx/>
              <a:buNone/>
            </a:pPr>
            <a:r>
              <a:rPr lang="en-US" sz="2500" smtClean="0"/>
              <a:t>	Suatu unit organisasi harus melakukan aktivitasnya terlebih dahulu sebelum unit lain dapat bertindak.</a:t>
            </a:r>
          </a:p>
          <a:p>
            <a:pPr marL="609600" indent="-609600">
              <a:lnSpc>
                <a:spcPct val="90000"/>
              </a:lnSpc>
              <a:buClr>
                <a:schemeClr val="tx1"/>
              </a:buClr>
              <a:buFontTx/>
              <a:buNone/>
            </a:pPr>
            <a:r>
              <a:rPr lang="en-US" sz="2500" smtClean="0"/>
              <a:t>3.	Ketergantungan timbal balik (</a:t>
            </a:r>
            <a:r>
              <a:rPr lang="en-US" sz="2500" i="1" smtClean="0"/>
              <a:t>reciprocal interdependence</a:t>
            </a:r>
            <a:r>
              <a:rPr lang="en-US" sz="2500" smtClean="0"/>
              <a:t>).</a:t>
            </a:r>
          </a:p>
          <a:p>
            <a:pPr marL="609600" indent="-609600">
              <a:lnSpc>
                <a:spcPct val="90000"/>
              </a:lnSpc>
              <a:buClr>
                <a:schemeClr val="tx1"/>
              </a:buClr>
              <a:buFontTx/>
              <a:buNone/>
            </a:pPr>
            <a:r>
              <a:rPr lang="en-US" sz="2500" smtClean="0"/>
              <a:t>	Unit-unit yang saling behubungan memberi dan menerima kegiatan sehari-hari dan aliran informasi yang terjadi akan timbal balik.</a:t>
            </a:r>
            <a:endParaRPr lang="en-GB" sz="25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12775" y="228600"/>
            <a:ext cx="8153400" cy="990600"/>
          </a:xfrm>
        </p:spPr>
        <p:txBody>
          <a:bodyPr rtlCol="0">
            <a:normAutofit fontScale="90000"/>
          </a:bodyPr>
          <a:lstStyle/>
          <a:p>
            <a:pPr fontAlgn="auto">
              <a:spcAft>
                <a:spcPts val="0"/>
              </a:spcAft>
              <a:defRPr/>
            </a:pPr>
            <a:r>
              <a:rPr lang="en-US" sz="4000" b="1" smtClean="0"/>
              <a:t>PENGERTIAN </a:t>
            </a:r>
            <a:br>
              <a:rPr lang="en-US" sz="4000" b="1" smtClean="0"/>
            </a:br>
            <a:r>
              <a:rPr lang="en-US" sz="4000" b="1" smtClean="0">
                <a:solidFill>
                  <a:srgbClr val="FF3300"/>
                </a:solidFill>
                <a:latin typeface="Bodoni MT Black" pitchFamily="18" charset="0"/>
              </a:rPr>
              <a:t>STRUKTUR ORGANISASI</a:t>
            </a:r>
          </a:p>
        </p:txBody>
      </p:sp>
      <p:sp>
        <p:nvSpPr>
          <p:cNvPr id="32771" name="Rectangle 3"/>
          <p:cNvSpPr>
            <a:spLocks noGrp="1" noChangeArrowheads="1"/>
          </p:cNvSpPr>
          <p:nvPr>
            <p:ph sz="quarter" idx="1"/>
          </p:nvPr>
        </p:nvSpPr>
        <p:spPr>
          <a:xfrm>
            <a:off x="612775" y="1600200"/>
            <a:ext cx="8153400" cy="4495800"/>
          </a:xfrm>
        </p:spPr>
        <p:txBody>
          <a:bodyPr/>
          <a:lstStyle/>
          <a:p>
            <a:pPr>
              <a:lnSpc>
                <a:spcPct val="80000"/>
              </a:lnSpc>
              <a:buClr>
                <a:schemeClr val="tx1"/>
              </a:buClr>
              <a:buFont typeface="Wingdings" pitchFamily="2" charset="2"/>
              <a:buNone/>
            </a:pPr>
            <a:endParaRPr lang="en-US" sz="1800" b="1" smtClean="0">
              <a:latin typeface="Arial" pitchFamily="34" charset="0"/>
            </a:endParaRPr>
          </a:p>
          <a:p>
            <a:pPr algn="ctr">
              <a:lnSpc>
                <a:spcPct val="80000"/>
              </a:lnSpc>
              <a:buClr>
                <a:schemeClr val="tx1"/>
              </a:buClr>
              <a:buFont typeface="Wingdings" pitchFamily="2" charset="2"/>
              <a:buNone/>
            </a:pPr>
            <a:r>
              <a:rPr lang="en-US" sz="1800" b="1" smtClean="0">
                <a:latin typeface="Arial" pitchFamily="34" charset="0"/>
              </a:rPr>
              <a:t>Menurut Prof. Komaruddin dalam Kamus Ensiklopedia Manajemen :</a:t>
            </a:r>
          </a:p>
          <a:p>
            <a:pPr>
              <a:buFont typeface="Wingdings" pitchFamily="2" charset="2"/>
              <a:buNone/>
            </a:pPr>
            <a:endParaRPr lang="en-US" smtClean="0"/>
          </a:p>
        </p:txBody>
      </p:sp>
      <p:sp>
        <p:nvSpPr>
          <p:cNvPr id="32772" name="Rectangle 4"/>
          <p:cNvSpPr>
            <a:spLocks noChangeArrowheads="1"/>
          </p:cNvSpPr>
          <p:nvPr/>
        </p:nvSpPr>
        <p:spPr bwMode="auto">
          <a:xfrm>
            <a:off x="1143000" y="2282825"/>
            <a:ext cx="6926263" cy="1281113"/>
          </a:xfrm>
          <a:prstGeom prst="rect">
            <a:avLst/>
          </a:prstGeom>
          <a:noFill/>
          <a:ln w="9525">
            <a:noFill/>
            <a:miter lim="800000"/>
            <a:headEnd/>
            <a:tailEnd/>
          </a:ln>
        </p:spPr>
        <p:txBody>
          <a:bodyPr anchor="ctr">
            <a:spAutoFit/>
          </a:bodyPr>
          <a:lstStyle/>
          <a:p>
            <a:r>
              <a:rPr lang="sv-SE" altLang="ja-JP" sz="2400">
                <a:solidFill>
                  <a:srgbClr val="FF3300"/>
                </a:solidFill>
                <a:latin typeface="Bodoni MT Black" pitchFamily="18" charset="0"/>
                <a:cs typeface="HGPｺﾞｼｯｸE"/>
              </a:rPr>
              <a:t>Struktur Organisasi</a:t>
            </a:r>
            <a:r>
              <a:rPr lang="sv-SE" altLang="ja-JP" sz="2400">
                <a:latin typeface="Calibri" pitchFamily="34" charset="0"/>
                <a:cs typeface="HGPｺﾞｼｯｸE"/>
              </a:rPr>
              <a:t> </a:t>
            </a:r>
          </a:p>
          <a:p>
            <a:r>
              <a:rPr lang="sv-SE" altLang="ja-JP">
                <a:latin typeface="Calibri" pitchFamily="34" charset="0"/>
                <a:cs typeface="HGPｺﾞｼｯｸE"/>
              </a:rPr>
              <a:t>adalah suatu susunan yang terdiri atas fungsi-fungsi dan hubungan-hubungan yang menyatakan keseluruhan kegiatan untuk mencapai suatu tujuan.</a:t>
            </a:r>
            <a:r>
              <a:rPr lang="en-US" altLang="ja-JP">
                <a:latin typeface="Calibri" pitchFamily="34" charset="0"/>
                <a:cs typeface="HGPｺﾞｼｯｸE"/>
              </a:rPr>
              <a:t> </a:t>
            </a:r>
          </a:p>
        </p:txBody>
      </p:sp>
      <p:sp>
        <p:nvSpPr>
          <p:cNvPr id="32773" name="Rectangle 6"/>
          <p:cNvSpPr>
            <a:spLocks noChangeArrowheads="1"/>
          </p:cNvSpPr>
          <p:nvPr/>
        </p:nvSpPr>
        <p:spPr bwMode="auto">
          <a:xfrm>
            <a:off x="533400" y="4090988"/>
            <a:ext cx="8382000" cy="2105025"/>
          </a:xfrm>
          <a:prstGeom prst="rect">
            <a:avLst/>
          </a:prstGeom>
          <a:noFill/>
          <a:ln w="9525">
            <a:noFill/>
            <a:miter lim="800000"/>
            <a:headEnd/>
            <a:tailEnd/>
          </a:ln>
        </p:spPr>
        <p:txBody>
          <a:bodyPr anchor="ctr">
            <a:spAutoFit/>
          </a:bodyPr>
          <a:lstStyle/>
          <a:p>
            <a:pPr marL="292100" indent="-292100"/>
            <a:r>
              <a:rPr lang="sv-SE" b="1">
                <a:latin typeface="Calibri" pitchFamily="34" charset="0"/>
              </a:rPr>
              <a:t>   Menurut Winardi dalam bukunya “ Teori Organisasi &amp; Pengorganisasian” </a:t>
            </a:r>
          </a:p>
          <a:p>
            <a:pPr marL="292100" indent="-292100"/>
            <a:endParaRPr lang="sv-SE" b="1">
              <a:latin typeface="Calibri" pitchFamily="34" charset="0"/>
            </a:endParaRPr>
          </a:p>
          <a:p>
            <a:pPr marL="292100" indent="-292100"/>
            <a:r>
              <a:rPr lang="sv-SE" b="1">
                <a:latin typeface="Calibri" pitchFamily="34" charset="0"/>
              </a:rPr>
              <a:t>	    	</a:t>
            </a:r>
            <a:r>
              <a:rPr lang="sv-SE" sz="2400">
                <a:solidFill>
                  <a:srgbClr val="FF3300"/>
                </a:solidFill>
                <a:latin typeface="Bodoni MT Black" pitchFamily="18" charset="0"/>
              </a:rPr>
              <a:t>Struktur suatu Organisasi</a:t>
            </a:r>
            <a:r>
              <a:rPr lang="sv-SE">
                <a:solidFill>
                  <a:srgbClr val="FF3300"/>
                </a:solidFill>
                <a:latin typeface="Calibri" pitchFamily="34" charset="0"/>
              </a:rPr>
              <a:t> </a:t>
            </a:r>
          </a:p>
          <a:p>
            <a:pPr marL="292100" indent="-292100"/>
            <a:r>
              <a:rPr lang="sv-SE">
                <a:latin typeface="Calibri" pitchFamily="34" charset="0"/>
              </a:rPr>
              <a:t>      	adalah spesifikasi dari aktivitas-aktivitas kerja serta menunjukkan     	bagaimana fungsi atau aktivitas-aktivitas yang berbeda berkaitan satu 	sama lain dalam suatu organisasi tersebut”.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12775" y="228600"/>
            <a:ext cx="8153400" cy="990600"/>
          </a:xfrm>
        </p:spPr>
        <p:txBody>
          <a:bodyPr/>
          <a:lstStyle/>
          <a:p>
            <a:r>
              <a:rPr lang="en-US" sz="4000" b="1" smtClean="0"/>
              <a:t>PENGERTIAN</a:t>
            </a:r>
          </a:p>
        </p:txBody>
      </p:sp>
      <p:sp>
        <p:nvSpPr>
          <p:cNvPr id="33795" name="Rectangle 3"/>
          <p:cNvSpPr>
            <a:spLocks noGrp="1" noChangeArrowheads="1"/>
          </p:cNvSpPr>
          <p:nvPr>
            <p:ph sz="quarter" idx="1"/>
          </p:nvPr>
        </p:nvSpPr>
        <p:spPr>
          <a:xfrm>
            <a:off x="457200" y="1371600"/>
            <a:ext cx="8229600" cy="4759325"/>
          </a:xfrm>
        </p:spPr>
        <p:txBody>
          <a:bodyPr/>
          <a:lstStyle/>
          <a:p>
            <a:pPr>
              <a:lnSpc>
                <a:spcPct val="90000"/>
              </a:lnSpc>
              <a:buFont typeface="Wingdings" pitchFamily="2" charset="2"/>
              <a:buNone/>
            </a:pPr>
            <a:endParaRPr lang="sv-SE" smtClean="0"/>
          </a:p>
          <a:p>
            <a:pPr>
              <a:lnSpc>
                <a:spcPct val="90000"/>
              </a:lnSpc>
              <a:buFont typeface="Wingdings" pitchFamily="2" charset="2"/>
              <a:buNone/>
            </a:pPr>
            <a:endParaRPr lang="sv-SE" smtClean="0"/>
          </a:p>
          <a:p>
            <a:pPr>
              <a:lnSpc>
                <a:spcPct val="90000"/>
              </a:lnSpc>
              <a:buFont typeface="Wingdings" pitchFamily="2" charset="2"/>
              <a:buNone/>
            </a:pPr>
            <a:endParaRPr lang="sv-SE" smtClean="0"/>
          </a:p>
          <a:p>
            <a:pPr>
              <a:lnSpc>
                <a:spcPct val="90000"/>
              </a:lnSpc>
              <a:buFont typeface="Wingdings" pitchFamily="2" charset="2"/>
              <a:buNone/>
            </a:pPr>
            <a:endParaRPr lang="sv-SE" smtClean="0"/>
          </a:p>
          <a:p>
            <a:pPr>
              <a:lnSpc>
                <a:spcPct val="90000"/>
              </a:lnSpc>
              <a:buFont typeface="Wingdings" pitchFamily="2" charset="2"/>
              <a:buNone/>
            </a:pPr>
            <a:endParaRPr lang="sv-SE" smtClean="0"/>
          </a:p>
          <a:p>
            <a:pPr>
              <a:lnSpc>
                <a:spcPct val="90000"/>
              </a:lnSpc>
              <a:buFont typeface="Wingdings" pitchFamily="2" charset="2"/>
              <a:buNone/>
            </a:pPr>
            <a:r>
              <a:rPr lang="sv-SE" sz="2000" smtClean="0"/>
              <a:t>    			</a:t>
            </a:r>
          </a:p>
          <a:p>
            <a:pPr>
              <a:lnSpc>
                <a:spcPct val="90000"/>
              </a:lnSpc>
              <a:buFont typeface="Wingdings" pitchFamily="2" charset="2"/>
              <a:buNone/>
            </a:pPr>
            <a:r>
              <a:rPr lang="sv-SE" sz="1800" b="1" smtClean="0"/>
              <a:t>			Robbins dalam bukunya ”Teori Organisasi”</a:t>
            </a:r>
          </a:p>
          <a:p>
            <a:pPr>
              <a:lnSpc>
                <a:spcPct val="90000"/>
              </a:lnSpc>
              <a:buFont typeface="Wingdings" pitchFamily="2" charset="2"/>
              <a:buNone/>
            </a:pPr>
            <a:endParaRPr lang="sv-SE" sz="1800" b="1" smtClean="0"/>
          </a:p>
          <a:p>
            <a:pPr>
              <a:lnSpc>
                <a:spcPct val="90000"/>
              </a:lnSpc>
              <a:buFont typeface="Wingdings" pitchFamily="2" charset="2"/>
              <a:buNone/>
            </a:pPr>
            <a:r>
              <a:rPr lang="sv-SE" sz="2000" smtClean="0"/>
              <a:t>			</a:t>
            </a:r>
            <a:r>
              <a:rPr lang="sv-SE" sz="2000" b="1" smtClean="0">
                <a:solidFill>
                  <a:srgbClr val="FF3300"/>
                </a:solidFill>
              </a:rPr>
              <a:t>Struktur Organisasi</a:t>
            </a:r>
            <a:r>
              <a:rPr lang="sv-SE" sz="2000" b="1" smtClean="0"/>
              <a:t>, </a:t>
            </a:r>
          </a:p>
          <a:p>
            <a:pPr>
              <a:lnSpc>
                <a:spcPct val="90000"/>
              </a:lnSpc>
              <a:buFont typeface="Wingdings" pitchFamily="2" charset="2"/>
              <a:buNone/>
            </a:pPr>
            <a:r>
              <a:rPr lang="sv-SE" sz="2000" smtClean="0"/>
              <a:t>			mendefinisikan cara tugas pekerjaan dibagi, 			dikelompokkan , dan dikoordinasikan secara formal.</a:t>
            </a:r>
            <a:r>
              <a:rPr lang="sv-SE" smtClean="0"/>
              <a:t> </a:t>
            </a:r>
            <a:endParaRPr lang="en-US" smtClean="0"/>
          </a:p>
        </p:txBody>
      </p:sp>
      <p:sp>
        <p:nvSpPr>
          <p:cNvPr id="33796" name="Rectangle 4"/>
          <p:cNvSpPr>
            <a:spLocks noChangeArrowheads="1"/>
          </p:cNvSpPr>
          <p:nvPr/>
        </p:nvSpPr>
        <p:spPr bwMode="auto">
          <a:xfrm>
            <a:off x="762000" y="2200275"/>
            <a:ext cx="7924800" cy="1830388"/>
          </a:xfrm>
          <a:prstGeom prst="rect">
            <a:avLst/>
          </a:prstGeom>
          <a:noFill/>
          <a:ln w="9525">
            <a:noFill/>
            <a:miter lim="800000"/>
            <a:headEnd/>
            <a:tailEnd/>
          </a:ln>
        </p:spPr>
        <p:txBody>
          <a:bodyPr anchor="ctr">
            <a:spAutoFit/>
          </a:bodyPr>
          <a:lstStyle/>
          <a:p>
            <a:pPr marL="406400" indent="-406400"/>
            <a:r>
              <a:rPr lang="sv-SE" altLang="ja-JP" b="1">
                <a:latin typeface="Calibri" pitchFamily="34" charset="0"/>
                <a:cs typeface="HGPｺﾞｼｯｸE"/>
              </a:rPr>
              <a:t>Wisnu dan Nurhasanahdalam bukunya ” Teori Organisasi”,</a:t>
            </a:r>
          </a:p>
          <a:p>
            <a:pPr marL="406400" indent="-406400"/>
            <a:endParaRPr lang="sv-SE" altLang="ja-JP" b="1">
              <a:latin typeface="Calibri" pitchFamily="34" charset="0"/>
              <a:cs typeface="HGPｺﾞｼｯｸE"/>
            </a:endParaRPr>
          </a:p>
          <a:p>
            <a:pPr marL="406400" indent="-406400"/>
            <a:r>
              <a:rPr lang="sv-SE" altLang="ja-JP" sz="2400">
                <a:latin typeface="Bodoni MT Black" pitchFamily="18" charset="0"/>
                <a:cs typeface="HGPｺﾞｼｯｸE"/>
              </a:rPr>
              <a:t>    </a:t>
            </a:r>
            <a:r>
              <a:rPr lang="sv-SE" altLang="ja-JP" sz="2400">
                <a:solidFill>
                  <a:srgbClr val="0066FF"/>
                </a:solidFill>
                <a:latin typeface="Bodoni MT Black" pitchFamily="18" charset="0"/>
                <a:cs typeface="HGPｺﾞｼｯｸE"/>
              </a:rPr>
              <a:t>Struktur Organisasi</a:t>
            </a:r>
            <a:r>
              <a:rPr lang="sv-SE" altLang="ja-JP">
                <a:latin typeface="Calibri" pitchFamily="34" charset="0"/>
                <a:cs typeface="HGPｺﾞｼｯｸE"/>
              </a:rPr>
              <a:t> adalah suatu sistem formal tentang hubungan tugas dan wewenang yang mengendalikan bagaimana tiap individu bekerjasama dan mengelola segala sumber daya yang ada untuk mewujudkan tujuan organisasi”</a:t>
            </a:r>
            <a:r>
              <a:rPr lang="en-US" altLang="ja-JP">
                <a:latin typeface="Calibri" pitchFamily="34" charset="0"/>
                <a:cs typeface="HGPｺﾞｼｯｸE"/>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12775" y="228600"/>
            <a:ext cx="8153400" cy="990600"/>
          </a:xfrm>
        </p:spPr>
        <p:txBody>
          <a:bodyPr/>
          <a:lstStyle/>
          <a:p>
            <a:r>
              <a:rPr lang="id-ID" b="1" smtClean="0"/>
              <a:t>STRUKTUR </a:t>
            </a:r>
            <a:r>
              <a:rPr lang="en-US" b="1" smtClean="0"/>
              <a:t>Organisasi</a:t>
            </a:r>
            <a:endParaRPr lang="en-GB" b="1" smtClean="0"/>
          </a:p>
        </p:txBody>
      </p:sp>
      <p:sp>
        <p:nvSpPr>
          <p:cNvPr id="34819"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F595DB2-3968-410B-A45B-63CB8F64E593}" type="slidenum">
              <a:rPr lang="en-GB">
                <a:latin typeface="Arial" pitchFamily="34" charset="0"/>
                <a:cs typeface="Arial" pitchFamily="34" charset="0"/>
              </a:rPr>
              <a:pPr/>
              <a:t>26</a:t>
            </a:fld>
            <a:endParaRPr lang="en-GB">
              <a:latin typeface="Arial" pitchFamily="34" charset="0"/>
              <a:cs typeface="Arial" pitchFamily="34" charset="0"/>
            </a:endParaRPr>
          </a:p>
        </p:txBody>
      </p:sp>
      <p:sp>
        <p:nvSpPr>
          <p:cNvPr id="34820" name="Rectangle 3"/>
          <p:cNvSpPr>
            <a:spLocks noGrp="1" noChangeArrowheads="1"/>
          </p:cNvSpPr>
          <p:nvPr>
            <p:ph sz="quarter" idx="1"/>
          </p:nvPr>
        </p:nvSpPr>
        <p:spPr>
          <a:xfrm>
            <a:off x="612775" y="1600200"/>
            <a:ext cx="8153400" cy="4495800"/>
          </a:xfrm>
        </p:spPr>
        <p:txBody>
          <a:bodyPr/>
          <a:lstStyle/>
          <a:p>
            <a:pPr marL="552450" indent="-552450">
              <a:buFont typeface="Wingdings" pitchFamily="2" charset="2"/>
              <a:buNone/>
            </a:pPr>
            <a:r>
              <a:rPr lang="en-US" sz="2600" smtClean="0"/>
              <a:t>Organisasi dilihat dari sudut lalu lintas</a:t>
            </a:r>
          </a:p>
          <a:p>
            <a:pPr marL="552450" indent="-552450">
              <a:buFont typeface="Wingdings" pitchFamily="2" charset="2"/>
              <a:buNone/>
            </a:pPr>
            <a:r>
              <a:rPr lang="en-US" sz="2600" smtClean="0"/>
              <a:t>kekuasaan dan tanggung jawab serta</a:t>
            </a:r>
          </a:p>
          <a:p>
            <a:pPr marL="552450" indent="-552450">
              <a:buFont typeface="Wingdings" pitchFamily="2" charset="2"/>
              <a:buNone/>
            </a:pPr>
            <a:r>
              <a:rPr lang="en-US" sz="2600" smtClean="0"/>
              <a:t>hubungan kerja pada kesatuan-kesatuan</a:t>
            </a:r>
          </a:p>
          <a:p>
            <a:pPr marL="552450" indent="-552450">
              <a:buFont typeface="Wingdings" pitchFamily="2" charset="2"/>
              <a:buNone/>
            </a:pPr>
            <a:r>
              <a:rPr lang="en-US" sz="2600" smtClean="0"/>
              <a:t>administrasi organisasi tersebut, yaitu :</a:t>
            </a:r>
          </a:p>
          <a:p>
            <a:pPr marL="552450" indent="-552450">
              <a:buFont typeface="Wingdings" pitchFamily="2" charset="2"/>
              <a:buNone/>
            </a:pPr>
            <a:r>
              <a:rPr lang="en-US" sz="2600" smtClean="0"/>
              <a:t>1.	Bentuk </a:t>
            </a:r>
            <a:r>
              <a:rPr lang="en-US" sz="2600" i="1" smtClean="0"/>
              <a:t>line </a:t>
            </a:r>
            <a:r>
              <a:rPr lang="en-US" sz="2600" smtClean="0"/>
              <a:t>(lurus/hierarki)</a:t>
            </a:r>
          </a:p>
          <a:p>
            <a:pPr marL="552450" indent="-552450">
              <a:buFont typeface="Wingdings" pitchFamily="2" charset="2"/>
              <a:buNone/>
            </a:pPr>
            <a:r>
              <a:rPr lang="en-US" sz="2600" smtClean="0"/>
              <a:t>2.	Bentuk staf atau fungsional</a:t>
            </a:r>
          </a:p>
          <a:p>
            <a:pPr marL="552450" indent="-552450">
              <a:buFont typeface="Wingdings" pitchFamily="2" charset="2"/>
              <a:buNone/>
            </a:pPr>
            <a:r>
              <a:rPr lang="en-US" sz="2600" smtClean="0"/>
              <a:t>3.	Bentuk gabungan staf dan </a:t>
            </a:r>
            <a:r>
              <a:rPr lang="en-US" sz="2600" i="1" smtClean="0"/>
              <a:t>line</a:t>
            </a:r>
          </a:p>
          <a:p>
            <a:pPr marL="552450" indent="-552450">
              <a:buFont typeface="Wingdings" pitchFamily="2" charset="2"/>
              <a:buNone/>
            </a:pPr>
            <a:r>
              <a:rPr lang="en-US" sz="2600" smtClean="0"/>
              <a:t>4.	Bentuk organisasi sistem panitia</a:t>
            </a:r>
            <a:endParaRPr lang="en-GB" sz="26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12775" y="228600"/>
            <a:ext cx="8153400" cy="990600"/>
          </a:xfrm>
        </p:spPr>
        <p:txBody>
          <a:bodyPr/>
          <a:lstStyle/>
          <a:p>
            <a:r>
              <a:rPr lang="en-US" sz="5400" b="1" smtClean="0"/>
              <a:t>Bentuk </a:t>
            </a:r>
            <a:r>
              <a:rPr lang="en-US" sz="5400" b="1" i="1" smtClean="0"/>
              <a:t>Line</a:t>
            </a:r>
            <a:endParaRPr lang="en-GB" sz="5400" b="1" i="1" smtClean="0"/>
          </a:p>
        </p:txBody>
      </p:sp>
      <p:sp>
        <p:nvSpPr>
          <p:cNvPr id="35843"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165045C6-3EAD-4FD3-8F68-2CF9F47DD9A9}" type="slidenum">
              <a:rPr lang="en-GB">
                <a:latin typeface="Arial" pitchFamily="34" charset="0"/>
                <a:cs typeface="Arial" pitchFamily="34" charset="0"/>
              </a:rPr>
              <a:pPr/>
              <a:t>27</a:t>
            </a:fld>
            <a:endParaRPr lang="en-GB">
              <a:latin typeface="Arial" pitchFamily="34" charset="0"/>
              <a:cs typeface="Arial" pitchFamily="34" charset="0"/>
            </a:endParaRPr>
          </a:p>
        </p:txBody>
      </p:sp>
      <p:sp>
        <p:nvSpPr>
          <p:cNvPr id="35844" name="Rectangle 3"/>
          <p:cNvSpPr>
            <a:spLocks noGrp="1" noChangeArrowheads="1"/>
          </p:cNvSpPr>
          <p:nvPr>
            <p:ph sz="quarter" idx="1"/>
          </p:nvPr>
        </p:nvSpPr>
        <p:spPr>
          <a:xfrm>
            <a:off x="612775" y="1600200"/>
            <a:ext cx="8153400" cy="4495800"/>
          </a:xfrm>
        </p:spPr>
        <p:txBody>
          <a:bodyPr/>
          <a:lstStyle/>
          <a:p>
            <a:pPr marL="0" indent="0">
              <a:lnSpc>
                <a:spcPct val="90000"/>
              </a:lnSpc>
              <a:buFont typeface="Wingdings" pitchFamily="2" charset="2"/>
              <a:buNone/>
            </a:pPr>
            <a:r>
              <a:rPr lang="en-US" sz="2500" smtClean="0"/>
              <a:t>Organisasi </a:t>
            </a:r>
            <a:r>
              <a:rPr lang="en-US" sz="2500" i="1" smtClean="0"/>
              <a:t>line</a:t>
            </a:r>
            <a:r>
              <a:rPr lang="en-US" sz="2500" smtClean="0"/>
              <a:t>/hierarki, bentuk kekuasaan dan tanggung jawab berjalan dari pipmpinan sampai bawah, yaitu para pejabat yang memimpin kesatuan-kesatuan organisasi. </a:t>
            </a:r>
          </a:p>
          <a:p>
            <a:pPr marL="0" indent="0">
              <a:lnSpc>
                <a:spcPct val="90000"/>
              </a:lnSpc>
              <a:buFont typeface="Wingdings" pitchFamily="2" charset="2"/>
              <a:buNone/>
            </a:pPr>
            <a:r>
              <a:rPr lang="en-US" sz="2500" smtClean="0"/>
              <a:t>Organisasi bersifat langsung, lalu lintas kekuasaan berlangsung secara vertikal. </a:t>
            </a:r>
          </a:p>
          <a:p>
            <a:pPr marL="0" indent="0">
              <a:lnSpc>
                <a:spcPct val="90000"/>
              </a:lnSpc>
              <a:buFont typeface="Wingdings" pitchFamily="2" charset="2"/>
              <a:buNone/>
            </a:pPr>
            <a:r>
              <a:rPr lang="en-US" sz="2500" smtClean="0"/>
              <a:t>Tipe organisasi ini masih kecil dan sederhana sehingga hubungan kerja antara pimpinan dan bawahan dilaksanakan secara langsung </a:t>
            </a:r>
            <a:r>
              <a:rPr lang="en-US" sz="2500" i="1" smtClean="0"/>
              <a:t>(face to face).</a:t>
            </a:r>
            <a:endParaRPr lang="en-GB" sz="2500" i="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2775" y="228600"/>
            <a:ext cx="8153400" cy="990600"/>
          </a:xfrm>
        </p:spPr>
        <p:txBody>
          <a:bodyPr/>
          <a:lstStyle/>
          <a:p>
            <a:r>
              <a:rPr lang="en-US" sz="5400" b="1" smtClean="0"/>
              <a:t>Bentuk Staf</a:t>
            </a:r>
            <a:endParaRPr lang="en-GB" sz="5400" b="1" smtClean="0"/>
          </a:p>
        </p:txBody>
      </p:sp>
      <p:sp>
        <p:nvSpPr>
          <p:cNvPr id="36867"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A2E5800-D8F8-4D09-AAD6-9BE1E09431E6}" type="slidenum">
              <a:rPr lang="en-GB">
                <a:latin typeface="Arial" pitchFamily="34" charset="0"/>
                <a:cs typeface="Arial" pitchFamily="34" charset="0"/>
              </a:rPr>
              <a:pPr/>
              <a:t>28</a:t>
            </a:fld>
            <a:endParaRPr lang="en-GB">
              <a:latin typeface="Arial" pitchFamily="34" charset="0"/>
              <a:cs typeface="Arial" pitchFamily="34" charset="0"/>
            </a:endParaRPr>
          </a:p>
        </p:txBody>
      </p:sp>
      <p:sp>
        <p:nvSpPr>
          <p:cNvPr id="36868" name="Rectangle 3"/>
          <p:cNvSpPr>
            <a:spLocks noGrp="1" noChangeArrowheads="1"/>
          </p:cNvSpPr>
          <p:nvPr>
            <p:ph sz="quarter" idx="1"/>
          </p:nvPr>
        </p:nvSpPr>
        <p:spPr>
          <a:xfrm>
            <a:off x="612775" y="1600200"/>
            <a:ext cx="8153400" cy="4495800"/>
          </a:xfrm>
        </p:spPr>
        <p:txBody>
          <a:bodyPr/>
          <a:lstStyle/>
          <a:p>
            <a:pPr marL="0" indent="0">
              <a:buFont typeface="Wingdings" pitchFamily="2" charset="2"/>
              <a:buNone/>
            </a:pPr>
            <a:r>
              <a:rPr lang="en-US" sz="2500" smtClean="0"/>
              <a:t>Bentuk organisasi staf ini disebut juga organisasi fungsional. Pada bentuk ini kekuasaan dilimpahkan melalui para ahli dalam suatu fungsi yang merupakan bidang keahliannya. Sebaliknya, ahli-ahli itu mempunyai kekuasaan mengenai bidang keahliannya terhadap setiap pejabat di kesatuan manapun, tetapi tidak berhak memerintah secara langsung,wewenangnya memberi saran dan nasihat.</a:t>
            </a:r>
            <a:endParaRPr lang="en-GB" sz="25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12775" y="228600"/>
            <a:ext cx="8153400" cy="990600"/>
          </a:xfrm>
        </p:spPr>
        <p:txBody>
          <a:bodyPr/>
          <a:lstStyle/>
          <a:p>
            <a:r>
              <a:rPr lang="en-US" b="1" smtClean="0"/>
              <a:t>Bentuk Gabungan </a:t>
            </a:r>
            <a:br>
              <a:rPr lang="en-US" b="1" smtClean="0"/>
            </a:br>
            <a:r>
              <a:rPr lang="en-US" b="1" smtClean="0"/>
              <a:t>Staf dan Line</a:t>
            </a:r>
            <a:endParaRPr lang="en-GB" b="1" smtClean="0"/>
          </a:p>
        </p:txBody>
      </p:sp>
      <p:sp>
        <p:nvSpPr>
          <p:cNvPr id="37891"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645E596A-E834-4AFE-A654-482B0B91463F}" type="slidenum">
              <a:rPr lang="en-GB">
                <a:latin typeface="Arial" pitchFamily="34" charset="0"/>
                <a:cs typeface="Arial" pitchFamily="34" charset="0"/>
              </a:rPr>
              <a:pPr/>
              <a:t>29</a:t>
            </a:fld>
            <a:endParaRPr lang="en-GB">
              <a:latin typeface="Arial" pitchFamily="34" charset="0"/>
              <a:cs typeface="Arial" pitchFamily="34" charset="0"/>
            </a:endParaRPr>
          </a:p>
        </p:txBody>
      </p:sp>
      <p:sp>
        <p:nvSpPr>
          <p:cNvPr id="37892" name="Rectangle 3"/>
          <p:cNvSpPr>
            <a:spLocks noGrp="1" noChangeArrowheads="1"/>
          </p:cNvSpPr>
          <p:nvPr>
            <p:ph sz="quarter" idx="1"/>
          </p:nvPr>
        </p:nvSpPr>
        <p:spPr>
          <a:xfrm>
            <a:off x="612775" y="1600200"/>
            <a:ext cx="8153400" cy="4495800"/>
          </a:xfrm>
        </p:spPr>
        <p:txBody>
          <a:bodyPr/>
          <a:lstStyle/>
          <a:p>
            <a:pPr marL="0" indent="0">
              <a:lnSpc>
                <a:spcPct val="90000"/>
              </a:lnSpc>
              <a:buFont typeface="Wingdings" pitchFamily="2" charset="2"/>
              <a:buNone/>
            </a:pPr>
            <a:r>
              <a:rPr lang="en-US" sz="2500" smtClean="0"/>
              <a:t>Organisasi ini disusun dalam bentuk lurus/line, tetapi di pihak lain diadakan pejabat-pejabat ahli, yaitu untuk memberikan nasihat dan bantuan terhadap kesatuan-kesatuan tertentu.</a:t>
            </a:r>
          </a:p>
          <a:p>
            <a:pPr marL="0" indent="0">
              <a:lnSpc>
                <a:spcPct val="90000"/>
              </a:lnSpc>
              <a:buFont typeface="Wingdings" pitchFamily="2" charset="2"/>
              <a:buNone/>
            </a:pPr>
            <a:endParaRPr lang="en-US" sz="2500" smtClean="0"/>
          </a:p>
          <a:p>
            <a:pPr marL="0" indent="0">
              <a:lnSpc>
                <a:spcPct val="90000"/>
              </a:lnSpc>
              <a:buFont typeface="Wingdings" pitchFamily="2" charset="2"/>
              <a:buNone/>
            </a:pPr>
            <a:r>
              <a:rPr lang="en-US" sz="2500" smtClean="0"/>
              <a:t>Tiap pejabat ahli memimpin suatu kesatuan mengenai fungsi tertentu, tetapi tidak mempunyai kekuasaan untuk langsung memerintah para pekerja atau meminta tanggung jawab mereka.</a:t>
            </a:r>
            <a:endParaRPr lang="en-GB" sz="25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sz="quarter" idx="1"/>
          </p:nvPr>
        </p:nvSpPr>
        <p:spPr>
          <a:xfrm>
            <a:off x="263525" y="914400"/>
            <a:ext cx="7386638" cy="5181600"/>
          </a:xfrm>
        </p:spPr>
        <p:txBody>
          <a:bodyPr>
            <a:normAutofit lnSpcReduction="10000"/>
          </a:bodyPr>
          <a:lstStyle/>
          <a:p>
            <a:pPr marL="231775" indent="0" fontAlgn="auto">
              <a:lnSpc>
                <a:spcPct val="90000"/>
              </a:lnSpc>
              <a:spcAft>
                <a:spcPts val="0"/>
              </a:spcAft>
              <a:buFontTx/>
              <a:buNone/>
              <a:defRPr/>
            </a:pPr>
            <a:r>
              <a:rPr lang="en-GB" sz="2400" smtClean="0"/>
              <a:t>Dari pengertian organisasi di atas, dapat disimpulkan bahwa setiap organisasi harus memiliki </a:t>
            </a:r>
            <a:r>
              <a:rPr lang="id-ID" sz="2400" smtClean="0"/>
              <a:t>EMPAT</a:t>
            </a:r>
            <a:r>
              <a:rPr lang="en-GB" sz="2400" smtClean="0"/>
              <a:t> unsur dasar, yaitu :</a:t>
            </a:r>
          </a:p>
          <a:p>
            <a:pPr marL="231775" indent="0" fontAlgn="auto">
              <a:lnSpc>
                <a:spcPct val="90000"/>
              </a:lnSpc>
              <a:spcAft>
                <a:spcPts val="0"/>
              </a:spcAft>
              <a:buFontTx/>
              <a:buNone/>
              <a:defRPr/>
            </a:pPr>
            <a:r>
              <a:rPr lang="en-GB" sz="2400" smtClean="0"/>
              <a:t> =&gt; Orang-orang (sekumpulan orang),</a:t>
            </a:r>
          </a:p>
          <a:p>
            <a:pPr marL="231775" indent="0" fontAlgn="auto">
              <a:lnSpc>
                <a:spcPct val="90000"/>
              </a:lnSpc>
              <a:spcAft>
                <a:spcPts val="0"/>
              </a:spcAft>
              <a:buFontTx/>
              <a:buNone/>
              <a:defRPr/>
            </a:pPr>
            <a:r>
              <a:rPr lang="en-GB" sz="2400" smtClean="0"/>
              <a:t> =&gt; Kerjasama,</a:t>
            </a:r>
          </a:p>
          <a:p>
            <a:pPr marL="231775" indent="0" fontAlgn="auto">
              <a:lnSpc>
                <a:spcPct val="90000"/>
              </a:lnSpc>
              <a:spcAft>
                <a:spcPts val="0"/>
              </a:spcAft>
              <a:buFontTx/>
              <a:buNone/>
              <a:defRPr/>
            </a:pPr>
            <a:r>
              <a:rPr lang="en-GB" sz="2400" smtClean="0"/>
              <a:t> =&gt;Tujuan yang ingin dicapai</a:t>
            </a:r>
            <a:r>
              <a:rPr lang="en-GB" sz="2800" smtClean="0"/>
              <a:t>, </a:t>
            </a:r>
            <a:endParaRPr lang="id-ID" sz="2800" smtClean="0"/>
          </a:p>
          <a:p>
            <a:pPr marL="231775" indent="0" fontAlgn="auto">
              <a:lnSpc>
                <a:spcPct val="90000"/>
              </a:lnSpc>
              <a:spcAft>
                <a:spcPts val="0"/>
              </a:spcAft>
              <a:buFontTx/>
              <a:buNone/>
              <a:defRPr/>
            </a:pPr>
            <a:r>
              <a:rPr lang="id-ID" sz="2800" smtClean="0"/>
              <a:t>=&gt; Kepemimpinan </a:t>
            </a:r>
            <a:endParaRPr lang="en-US" sz="2800" smtClean="0"/>
          </a:p>
          <a:p>
            <a:pPr marL="231775" indent="0" fontAlgn="auto">
              <a:lnSpc>
                <a:spcPct val="90000"/>
              </a:lnSpc>
              <a:spcAft>
                <a:spcPts val="0"/>
              </a:spcAft>
              <a:buFontTx/>
              <a:buNone/>
              <a:defRPr/>
            </a:pPr>
            <a:endParaRPr lang="id-ID" sz="2800" smtClean="0"/>
          </a:p>
          <a:p>
            <a:pPr marL="231775" indent="0" fontAlgn="auto">
              <a:lnSpc>
                <a:spcPct val="90000"/>
              </a:lnSpc>
              <a:spcAft>
                <a:spcPts val="0"/>
              </a:spcAft>
              <a:buFontTx/>
              <a:buNone/>
              <a:defRPr/>
            </a:pPr>
            <a:r>
              <a:rPr lang="en-US" sz="2800" smtClean="0"/>
              <a:t>Jadi  organisasi merupakan sarana untuk melakukan kerjasama antara orang-orang dalam rangka mencapai tujuan bersama, dengan mendayagunakan sumber daya yang dimiliki. </a:t>
            </a:r>
          </a:p>
        </p:txBody>
      </p:sp>
      <p:sp>
        <p:nvSpPr>
          <p:cNvPr id="11267" name="Rectangle 4"/>
          <p:cNvSpPr>
            <a:spLocks noChangeArrowheads="1"/>
          </p:cNvSpPr>
          <p:nvPr/>
        </p:nvSpPr>
        <p:spPr bwMode="auto">
          <a:xfrm>
            <a:off x="381000" y="4071938"/>
            <a:ext cx="6934200" cy="2357437"/>
          </a:xfrm>
          <a:prstGeom prst="rect">
            <a:avLst/>
          </a:prstGeom>
          <a:noFill/>
          <a:ln w="9525">
            <a:solidFill>
              <a:schemeClr val="tx1"/>
            </a:solidFill>
            <a:miter lim="800000"/>
            <a:headEnd/>
            <a:tailEnd/>
          </a:ln>
        </p:spPr>
        <p:txBody>
          <a:bodyPr wrap="none" anchor="ctr"/>
          <a:lstStyle/>
          <a:p>
            <a:endParaRPr lang="id-ID">
              <a:latin typeface="Calibri"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p:cTn id="7" dur="500" fill="hold"/>
                                        <p:tgtEl>
                                          <p:spTgt spid="870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704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704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87043">
                                            <p:txEl>
                                              <p:pRg st="1" end="1"/>
                                            </p:txEl>
                                          </p:spTgt>
                                        </p:tgtEl>
                                        <p:attrNameLst>
                                          <p:attrName>style.visibility</p:attrName>
                                        </p:attrNameLst>
                                      </p:cBhvr>
                                      <p:to>
                                        <p:strVal val="visible"/>
                                      </p:to>
                                    </p:set>
                                    <p:anim calcmode="lin" valueType="num">
                                      <p:cBhvr>
                                        <p:cTn id="14" dur="500" fill="hold"/>
                                        <p:tgtEl>
                                          <p:spTgt spid="8704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704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704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87043">
                                            <p:txEl>
                                              <p:pRg st="2" end="2"/>
                                            </p:txEl>
                                          </p:spTgt>
                                        </p:tgtEl>
                                        <p:attrNameLst>
                                          <p:attrName>style.visibility</p:attrName>
                                        </p:attrNameLst>
                                      </p:cBhvr>
                                      <p:to>
                                        <p:strVal val="visible"/>
                                      </p:to>
                                    </p:set>
                                    <p:anim calcmode="lin" valueType="num">
                                      <p:cBhvr>
                                        <p:cTn id="21" dur="500" fill="hold"/>
                                        <p:tgtEl>
                                          <p:spTgt spid="8704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704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704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87043">
                                            <p:txEl>
                                              <p:pRg st="3" end="3"/>
                                            </p:txEl>
                                          </p:spTgt>
                                        </p:tgtEl>
                                        <p:attrNameLst>
                                          <p:attrName>style.visibility</p:attrName>
                                        </p:attrNameLst>
                                      </p:cBhvr>
                                      <p:to>
                                        <p:strVal val="visible"/>
                                      </p:to>
                                    </p:set>
                                    <p:anim calcmode="lin" valueType="num">
                                      <p:cBhvr>
                                        <p:cTn id="28" dur="500" fill="hold"/>
                                        <p:tgtEl>
                                          <p:spTgt spid="8704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704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704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87043">
                                            <p:txEl>
                                              <p:pRg st="4" end="4"/>
                                            </p:txEl>
                                          </p:spTgt>
                                        </p:tgtEl>
                                        <p:attrNameLst>
                                          <p:attrName>style.visibility</p:attrName>
                                        </p:attrNameLst>
                                      </p:cBhvr>
                                      <p:to>
                                        <p:strVal val="visible"/>
                                      </p:to>
                                    </p:set>
                                    <p:anim calcmode="lin" valueType="num">
                                      <p:cBhvr>
                                        <p:cTn id="35" dur="500" fill="hold"/>
                                        <p:tgtEl>
                                          <p:spTgt spid="8704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704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704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87043">
                                            <p:txEl>
                                              <p:pRg st="6" end="6"/>
                                            </p:txEl>
                                          </p:spTgt>
                                        </p:tgtEl>
                                        <p:attrNameLst>
                                          <p:attrName>style.visibility</p:attrName>
                                        </p:attrNameLst>
                                      </p:cBhvr>
                                      <p:to>
                                        <p:strVal val="visible"/>
                                      </p:to>
                                    </p:set>
                                    <p:anim calcmode="lin" valueType="num">
                                      <p:cBhvr>
                                        <p:cTn id="42" dur="500" fill="hold"/>
                                        <p:tgtEl>
                                          <p:spTgt spid="8704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704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70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12775" y="228600"/>
            <a:ext cx="8153400" cy="990600"/>
          </a:xfrm>
        </p:spPr>
        <p:txBody>
          <a:bodyPr/>
          <a:lstStyle/>
          <a:p>
            <a:r>
              <a:rPr lang="en-US" sz="4000" b="1" smtClean="0"/>
              <a:t>Bentuk Organisasi </a:t>
            </a:r>
            <a:br>
              <a:rPr lang="en-US" sz="4000" b="1" smtClean="0"/>
            </a:br>
            <a:r>
              <a:rPr lang="en-US" sz="4000" b="1" smtClean="0"/>
              <a:t>Sistem Panitia</a:t>
            </a:r>
            <a:endParaRPr lang="en-GB" sz="4000" b="1" smtClean="0"/>
          </a:p>
        </p:txBody>
      </p:sp>
      <p:sp>
        <p:nvSpPr>
          <p:cNvPr id="38915"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559293E-A52D-4049-B272-CBC712C8C38C}" type="slidenum">
              <a:rPr lang="en-GB">
                <a:latin typeface="Arial" pitchFamily="34" charset="0"/>
                <a:cs typeface="Arial" pitchFamily="34" charset="0"/>
              </a:rPr>
              <a:pPr/>
              <a:t>30</a:t>
            </a:fld>
            <a:endParaRPr lang="en-GB">
              <a:latin typeface="Arial" pitchFamily="34" charset="0"/>
              <a:cs typeface="Arial" pitchFamily="34" charset="0"/>
            </a:endParaRPr>
          </a:p>
        </p:txBody>
      </p:sp>
      <p:sp>
        <p:nvSpPr>
          <p:cNvPr id="38916" name="Rectangle 3"/>
          <p:cNvSpPr>
            <a:spLocks noGrp="1" noChangeArrowheads="1"/>
          </p:cNvSpPr>
          <p:nvPr>
            <p:ph sz="quarter" idx="1"/>
          </p:nvPr>
        </p:nvSpPr>
        <p:spPr>
          <a:xfrm>
            <a:off x="612775" y="1600200"/>
            <a:ext cx="8153400" cy="4495800"/>
          </a:xfrm>
        </p:spPr>
        <p:txBody>
          <a:bodyPr/>
          <a:lstStyle/>
          <a:p>
            <a:pPr marL="0" indent="0">
              <a:lnSpc>
                <a:spcPct val="80000"/>
              </a:lnSpc>
              <a:buFont typeface="Wingdings" pitchFamily="2" charset="2"/>
              <a:buNone/>
            </a:pPr>
            <a:r>
              <a:rPr lang="en-US" sz="2500" smtClean="0"/>
              <a:t>Panitia adalah sekelompok orang yang siap sebagai suatu kelompok yang mendapat kepercayaan untuk beberapa hal tertentu. Panitia dapat didirikan untuk waktu terbatas atau waktu tidak terbatas.</a:t>
            </a:r>
          </a:p>
          <a:p>
            <a:pPr marL="0" indent="0">
              <a:lnSpc>
                <a:spcPct val="80000"/>
              </a:lnSpc>
              <a:buFont typeface="Wingdings" pitchFamily="2" charset="2"/>
              <a:buNone/>
            </a:pPr>
            <a:endParaRPr lang="en-US" sz="2500" smtClean="0"/>
          </a:p>
          <a:p>
            <a:pPr marL="0" indent="0">
              <a:lnSpc>
                <a:spcPct val="80000"/>
              </a:lnSpc>
              <a:buFont typeface="Wingdings" pitchFamily="2" charset="2"/>
              <a:buNone/>
            </a:pPr>
            <a:r>
              <a:rPr lang="en-US" sz="2500" smtClean="0"/>
              <a:t>Kedudukan panitia tergantung dari tugasnya. Bila sebagai penasihat, ia berperan sebagai staf. Bila sebagai pemimpin, misalnya menentukan keputusan, maka ia berkedudukan sebagai </a:t>
            </a:r>
            <a:r>
              <a:rPr lang="en-US" sz="2500" i="1" smtClean="0"/>
              <a:t>line</a:t>
            </a:r>
            <a:r>
              <a:rPr lang="en-US" sz="2500" smtClean="0"/>
              <a:t>.</a:t>
            </a:r>
          </a:p>
          <a:p>
            <a:pPr marL="0" indent="0">
              <a:lnSpc>
                <a:spcPct val="80000"/>
              </a:lnSpc>
              <a:buFont typeface="Wingdings" pitchFamily="2" charset="2"/>
              <a:buNone/>
            </a:pPr>
            <a:endParaRPr lang="en-GB" sz="25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83E8A69-F5C2-4C68-A11D-8422535A4AB5}" type="slidenum">
              <a:rPr lang="en-GB">
                <a:latin typeface="Arial" pitchFamily="34" charset="0"/>
                <a:cs typeface="Arial" pitchFamily="34" charset="0"/>
              </a:rPr>
              <a:pPr/>
              <a:t>31</a:t>
            </a:fld>
            <a:endParaRPr lang="en-GB">
              <a:latin typeface="Arial" pitchFamily="34" charset="0"/>
              <a:cs typeface="Arial" pitchFamily="34" charset="0"/>
            </a:endParaRPr>
          </a:p>
        </p:txBody>
      </p:sp>
      <p:sp>
        <p:nvSpPr>
          <p:cNvPr id="39939" name="Rectangle 2"/>
          <p:cNvSpPr>
            <a:spLocks noGrp="1" noChangeArrowheads="1"/>
          </p:cNvSpPr>
          <p:nvPr>
            <p:ph type="title" idx="4294967295"/>
          </p:nvPr>
        </p:nvSpPr>
        <p:spPr>
          <a:xfrm>
            <a:off x="1830388" y="301625"/>
            <a:ext cx="7313612" cy="1143000"/>
          </a:xfrm>
        </p:spPr>
        <p:txBody>
          <a:bodyPr/>
          <a:lstStyle/>
          <a:p>
            <a:r>
              <a:rPr lang="en-US" sz="5400" b="1" smtClean="0"/>
              <a:t>Bentuk </a:t>
            </a:r>
            <a:r>
              <a:rPr lang="en-US" sz="5400" b="1" i="1" smtClean="0"/>
              <a:t>Line</a:t>
            </a:r>
            <a:endParaRPr lang="en-GB" sz="5400" b="1" i="1" smtClean="0"/>
          </a:p>
        </p:txBody>
      </p:sp>
      <p:sp>
        <p:nvSpPr>
          <p:cNvPr id="39940" name="Line 35"/>
          <p:cNvSpPr>
            <a:spLocks noChangeShapeType="1"/>
          </p:cNvSpPr>
          <p:nvPr/>
        </p:nvSpPr>
        <p:spPr bwMode="auto">
          <a:xfrm>
            <a:off x="4343400" y="1752600"/>
            <a:ext cx="0" cy="1295400"/>
          </a:xfrm>
          <a:prstGeom prst="line">
            <a:avLst/>
          </a:prstGeom>
          <a:noFill/>
          <a:ln w="9525">
            <a:solidFill>
              <a:schemeClr val="tx1"/>
            </a:solidFill>
            <a:round/>
            <a:headEnd/>
            <a:tailEnd/>
          </a:ln>
        </p:spPr>
        <p:txBody>
          <a:bodyPr/>
          <a:lstStyle/>
          <a:p>
            <a:endParaRPr lang="id-ID"/>
          </a:p>
        </p:txBody>
      </p:sp>
      <p:sp>
        <p:nvSpPr>
          <p:cNvPr id="39941" name="Line 36"/>
          <p:cNvSpPr>
            <a:spLocks noChangeShapeType="1"/>
          </p:cNvSpPr>
          <p:nvPr/>
        </p:nvSpPr>
        <p:spPr bwMode="auto">
          <a:xfrm>
            <a:off x="6629400" y="4038600"/>
            <a:ext cx="0" cy="1295400"/>
          </a:xfrm>
          <a:prstGeom prst="line">
            <a:avLst/>
          </a:prstGeom>
          <a:noFill/>
          <a:ln w="9525">
            <a:solidFill>
              <a:schemeClr val="tx1"/>
            </a:solidFill>
            <a:round/>
            <a:headEnd/>
            <a:tailEnd/>
          </a:ln>
        </p:spPr>
        <p:txBody>
          <a:bodyPr/>
          <a:lstStyle/>
          <a:p>
            <a:endParaRPr lang="id-ID"/>
          </a:p>
        </p:txBody>
      </p:sp>
      <p:sp>
        <p:nvSpPr>
          <p:cNvPr id="39942" name="Line 37"/>
          <p:cNvSpPr>
            <a:spLocks noChangeShapeType="1"/>
          </p:cNvSpPr>
          <p:nvPr/>
        </p:nvSpPr>
        <p:spPr bwMode="auto">
          <a:xfrm>
            <a:off x="8305800" y="4038600"/>
            <a:ext cx="0" cy="1295400"/>
          </a:xfrm>
          <a:prstGeom prst="line">
            <a:avLst/>
          </a:prstGeom>
          <a:noFill/>
          <a:ln w="9525">
            <a:solidFill>
              <a:schemeClr val="tx1"/>
            </a:solidFill>
            <a:round/>
            <a:headEnd/>
            <a:tailEnd/>
          </a:ln>
        </p:spPr>
        <p:txBody>
          <a:bodyPr/>
          <a:lstStyle/>
          <a:p>
            <a:endParaRPr lang="id-ID"/>
          </a:p>
        </p:txBody>
      </p:sp>
      <p:sp>
        <p:nvSpPr>
          <p:cNvPr id="39943" name="Line 38"/>
          <p:cNvSpPr>
            <a:spLocks noChangeShapeType="1"/>
          </p:cNvSpPr>
          <p:nvPr/>
        </p:nvSpPr>
        <p:spPr bwMode="auto">
          <a:xfrm>
            <a:off x="7467600" y="2514600"/>
            <a:ext cx="0" cy="1524000"/>
          </a:xfrm>
          <a:prstGeom prst="line">
            <a:avLst/>
          </a:prstGeom>
          <a:noFill/>
          <a:ln w="9525">
            <a:solidFill>
              <a:schemeClr val="tx1"/>
            </a:solidFill>
            <a:round/>
            <a:headEnd/>
            <a:tailEnd/>
          </a:ln>
        </p:spPr>
        <p:txBody>
          <a:bodyPr/>
          <a:lstStyle/>
          <a:p>
            <a:endParaRPr lang="id-ID"/>
          </a:p>
        </p:txBody>
      </p:sp>
      <p:sp>
        <p:nvSpPr>
          <p:cNvPr id="39944" name="Line 39"/>
          <p:cNvSpPr>
            <a:spLocks noChangeShapeType="1"/>
          </p:cNvSpPr>
          <p:nvPr/>
        </p:nvSpPr>
        <p:spPr bwMode="auto">
          <a:xfrm flipH="1">
            <a:off x="1733550" y="2514600"/>
            <a:ext cx="0" cy="1447800"/>
          </a:xfrm>
          <a:prstGeom prst="line">
            <a:avLst/>
          </a:prstGeom>
          <a:noFill/>
          <a:ln w="9525">
            <a:solidFill>
              <a:schemeClr val="tx1"/>
            </a:solidFill>
            <a:round/>
            <a:headEnd/>
            <a:tailEnd/>
          </a:ln>
        </p:spPr>
        <p:txBody>
          <a:bodyPr/>
          <a:lstStyle/>
          <a:p>
            <a:endParaRPr lang="id-ID"/>
          </a:p>
        </p:txBody>
      </p:sp>
      <p:sp>
        <p:nvSpPr>
          <p:cNvPr id="39945" name="Line 40"/>
          <p:cNvSpPr>
            <a:spLocks noChangeShapeType="1"/>
          </p:cNvSpPr>
          <p:nvPr/>
        </p:nvSpPr>
        <p:spPr bwMode="auto">
          <a:xfrm>
            <a:off x="5334000" y="4038600"/>
            <a:ext cx="0" cy="381000"/>
          </a:xfrm>
          <a:prstGeom prst="line">
            <a:avLst/>
          </a:prstGeom>
          <a:noFill/>
          <a:ln w="9525">
            <a:solidFill>
              <a:schemeClr val="tx1"/>
            </a:solidFill>
            <a:round/>
            <a:headEnd/>
            <a:tailEnd/>
          </a:ln>
        </p:spPr>
        <p:txBody>
          <a:bodyPr/>
          <a:lstStyle/>
          <a:p>
            <a:endParaRPr lang="id-ID"/>
          </a:p>
        </p:txBody>
      </p:sp>
      <p:sp>
        <p:nvSpPr>
          <p:cNvPr id="39946" name="Line 41"/>
          <p:cNvSpPr>
            <a:spLocks noChangeShapeType="1"/>
          </p:cNvSpPr>
          <p:nvPr/>
        </p:nvSpPr>
        <p:spPr bwMode="auto">
          <a:xfrm>
            <a:off x="3962400" y="3429000"/>
            <a:ext cx="0" cy="1981200"/>
          </a:xfrm>
          <a:prstGeom prst="line">
            <a:avLst/>
          </a:prstGeom>
          <a:noFill/>
          <a:ln w="9525">
            <a:solidFill>
              <a:schemeClr val="tx1"/>
            </a:solidFill>
            <a:round/>
            <a:headEnd/>
            <a:tailEnd/>
          </a:ln>
        </p:spPr>
        <p:txBody>
          <a:bodyPr/>
          <a:lstStyle/>
          <a:p>
            <a:endParaRPr lang="id-ID"/>
          </a:p>
        </p:txBody>
      </p:sp>
      <p:sp>
        <p:nvSpPr>
          <p:cNvPr id="39947" name="Line 42"/>
          <p:cNvSpPr>
            <a:spLocks noChangeShapeType="1"/>
          </p:cNvSpPr>
          <p:nvPr/>
        </p:nvSpPr>
        <p:spPr bwMode="auto">
          <a:xfrm>
            <a:off x="577850" y="3962400"/>
            <a:ext cx="2063750" cy="0"/>
          </a:xfrm>
          <a:prstGeom prst="line">
            <a:avLst/>
          </a:prstGeom>
          <a:noFill/>
          <a:ln w="9525">
            <a:solidFill>
              <a:schemeClr val="tx1"/>
            </a:solidFill>
            <a:round/>
            <a:headEnd/>
            <a:tailEnd/>
          </a:ln>
        </p:spPr>
        <p:txBody>
          <a:bodyPr/>
          <a:lstStyle/>
          <a:p>
            <a:endParaRPr lang="id-ID"/>
          </a:p>
        </p:txBody>
      </p:sp>
      <p:sp>
        <p:nvSpPr>
          <p:cNvPr id="39948" name="Line 43"/>
          <p:cNvSpPr>
            <a:spLocks noChangeShapeType="1"/>
          </p:cNvSpPr>
          <p:nvPr/>
        </p:nvSpPr>
        <p:spPr bwMode="auto">
          <a:xfrm>
            <a:off x="577850" y="3962400"/>
            <a:ext cx="0" cy="1447800"/>
          </a:xfrm>
          <a:prstGeom prst="line">
            <a:avLst/>
          </a:prstGeom>
          <a:noFill/>
          <a:ln w="9525">
            <a:solidFill>
              <a:schemeClr val="tx1"/>
            </a:solidFill>
            <a:round/>
            <a:headEnd/>
            <a:tailEnd/>
          </a:ln>
        </p:spPr>
        <p:txBody>
          <a:bodyPr/>
          <a:lstStyle/>
          <a:p>
            <a:endParaRPr lang="id-ID"/>
          </a:p>
        </p:txBody>
      </p:sp>
      <p:sp>
        <p:nvSpPr>
          <p:cNvPr id="39949" name="Line 44"/>
          <p:cNvSpPr>
            <a:spLocks noChangeShapeType="1"/>
          </p:cNvSpPr>
          <p:nvPr/>
        </p:nvSpPr>
        <p:spPr bwMode="auto">
          <a:xfrm>
            <a:off x="2641600" y="3962400"/>
            <a:ext cx="0" cy="1447800"/>
          </a:xfrm>
          <a:prstGeom prst="line">
            <a:avLst/>
          </a:prstGeom>
          <a:noFill/>
          <a:ln w="9525">
            <a:solidFill>
              <a:schemeClr val="tx1"/>
            </a:solidFill>
            <a:round/>
            <a:headEnd/>
            <a:tailEnd/>
          </a:ln>
        </p:spPr>
        <p:txBody>
          <a:bodyPr/>
          <a:lstStyle/>
          <a:p>
            <a:endParaRPr lang="id-ID"/>
          </a:p>
        </p:txBody>
      </p:sp>
      <p:sp>
        <p:nvSpPr>
          <p:cNvPr id="39950" name="Line 45"/>
          <p:cNvSpPr>
            <a:spLocks noChangeShapeType="1"/>
          </p:cNvSpPr>
          <p:nvPr/>
        </p:nvSpPr>
        <p:spPr bwMode="auto">
          <a:xfrm>
            <a:off x="1733550" y="2514600"/>
            <a:ext cx="5734050" cy="0"/>
          </a:xfrm>
          <a:prstGeom prst="line">
            <a:avLst/>
          </a:prstGeom>
          <a:noFill/>
          <a:ln w="9525">
            <a:solidFill>
              <a:schemeClr val="tx1"/>
            </a:solidFill>
            <a:round/>
            <a:headEnd/>
            <a:tailEnd/>
          </a:ln>
        </p:spPr>
        <p:txBody>
          <a:bodyPr/>
          <a:lstStyle/>
          <a:p>
            <a:endParaRPr lang="id-ID"/>
          </a:p>
        </p:txBody>
      </p:sp>
      <p:sp>
        <p:nvSpPr>
          <p:cNvPr id="39951" name="Line 46"/>
          <p:cNvSpPr>
            <a:spLocks noChangeShapeType="1"/>
          </p:cNvSpPr>
          <p:nvPr/>
        </p:nvSpPr>
        <p:spPr bwMode="auto">
          <a:xfrm>
            <a:off x="3962400" y="4038600"/>
            <a:ext cx="1403350" cy="0"/>
          </a:xfrm>
          <a:prstGeom prst="line">
            <a:avLst/>
          </a:prstGeom>
          <a:noFill/>
          <a:ln w="9525">
            <a:solidFill>
              <a:schemeClr val="tx1"/>
            </a:solidFill>
            <a:round/>
            <a:headEnd/>
            <a:tailEnd/>
          </a:ln>
        </p:spPr>
        <p:txBody>
          <a:bodyPr/>
          <a:lstStyle/>
          <a:p>
            <a:endParaRPr lang="id-ID"/>
          </a:p>
        </p:txBody>
      </p:sp>
      <p:sp>
        <p:nvSpPr>
          <p:cNvPr id="39952" name="Text Box 48"/>
          <p:cNvSpPr txBox="1">
            <a:spLocks noChangeArrowheads="1"/>
          </p:cNvSpPr>
          <p:nvPr/>
        </p:nvSpPr>
        <p:spPr bwMode="auto">
          <a:xfrm>
            <a:off x="742950" y="2895600"/>
            <a:ext cx="1981200" cy="59055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Kepala Bagian Produksi</a:t>
            </a:r>
          </a:p>
        </p:txBody>
      </p:sp>
      <p:sp>
        <p:nvSpPr>
          <p:cNvPr id="39953" name="Text Box 49"/>
          <p:cNvSpPr txBox="1">
            <a:spLocks noChangeArrowheads="1"/>
          </p:cNvSpPr>
          <p:nvPr/>
        </p:nvSpPr>
        <p:spPr bwMode="auto">
          <a:xfrm>
            <a:off x="3276600" y="2925763"/>
            <a:ext cx="1981200" cy="59055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Kepala Bagian Pemasaran</a:t>
            </a:r>
          </a:p>
        </p:txBody>
      </p:sp>
      <p:sp>
        <p:nvSpPr>
          <p:cNvPr id="39954" name="Text Box 50"/>
          <p:cNvSpPr txBox="1">
            <a:spLocks noChangeArrowheads="1"/>
          </p:cNvSpPr>
          <p:nvPr/>
        </p:nvSpPr>
        <p:spPr bwMode="auto">
          <a:xfrm>
            <a:off x="6477000" y="2925763"/>
            <a:ext cx="1981200" cy="83502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Kepala Bagian Administrasi dan Keuangan</a:t>
            </a:r>
          </a:p>
        </p:txBody>
      </p:sp>
      <p:sp>
        <p:nvSpPr>
          <p:cNvPr id="39955" name="Text Box 51"/>
          <p:cNvSpPr txBox="1">
            <a:spLocks noChangeArrowheads="1"/>
          </p:cNvSpPr>
          <p:nvPr/>
        </p:nvSpPr>
        <p:spPr bwMode="auto">
          <a:xfrm>
            <a:off x="3352800" y="4297363"/>
            <a:ext cx="11557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600" b="1"/>
              <a:t>Promosi</a:t>
            </a:r>
          </a:p>
        </p:txBody>
      </p:sp>
      <p:sp>
        <p:nvSpPr>
          <p:cNvPr id="39956" name="Text Box 52"/>
          <p:cNvSpPr txBox="1">
            <a:spLocks noChangeArrowheads="1"/>
          </p:cNvSpPr>
          <p:nvPr/>
        </p:nvSpPr>
        <p:spPr bwMode="auto">
          <a:xfrm>
            <a:off x="4648200" y="4297363"/>
            <a:ext cx="12192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600" b="1"/>
              <a:t>Penjualan</a:t>
            </a:r>
          </a:p>
        </p:txBody>
      </p:sp>
      <p:sp>
        <p:nvSpPr>
          <p:cNvPr id="39957" name="Text Box 53"/>
          <p:cNvSpPr txBox="1">
            <a:spLocks noChangeArrowheads="1"/>
          </p:cNvSpPr>
          <p:nvPr/>
        </p:nvSpPr>
        <p:spPr bwMode="auto">
          <a:xfrm>
            <a:off x="3505200" y="5211763"/>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p>
        </p:txBody>
      </p:sp>
      <p:sp>
        <p:nvSpPr>
          <p:cNvPr id="39958" name="Text Box 54"/>
          <p:cNvSpPr txBox="1">
            <a:spLocks noChangeArrowheads="1"/>
          </p:cNvSpPr>
          <p:nvPr/>
        </p:nvSpPr>
        <p:spPr bwMode="auto">
          <a:xfrm>
            <a:off x="6019800" y="4297363"/>
            <a:ext cx="13208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600" b="1"/>
              <a:t>Anggaran</a:t>
            </a:r>
          </a:p>
        </p:txBody>
      </p:sp>
      <p:sp>
        <p:nvSpPr>
          <p:cNvPr id="39959" name="Text Box 55"/>
          <p:cNvSpPr txBox="1">
            <a:spLocks noChangeArrowheads="1"/>
          </p:cNvSpPr>
          <p:nvPr/>
        </p:nvSpPr>
        <p:spPr bwMode="auto">
          <a:xfrm>
            <a:off x="7467600" y="4297363"/>
            <a:ext cx="14478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600" b="1"/>
              <a:t>Administrasi</a:t>
            </a:r>
          </a:p>
        </p:txBody>
      </p:sp>
      <p:sp>
        <p:nvSpPr>
          <p:cNvPr id="39960" name="Text Box 56"/>
          <p:cNvSpPr txBox="1">
            <a:spLocks noChangeArrowheads="1"/>
          </p:cNvSpPr>
          <p:nvPr/>
        </p:nvSpPr>
        <p:spPr bwMode="auto">
          <a:xfrm>
            <a:off x="5943600" y="5211763"/>
            <a:ext cx="13208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endParaRPr lang="en-US" sz="1600" b="1"/>
          </a:p>
        </p:txBody>
      </p:sp>
      <p:sp>
        <p:nvSpPr>
          <p:cNvPr id="39961" name="Text Box 57"/>
          <p:cNvSpPr txBox="1">
            <a:spLocks noChangeArrowheads="1"/>
          </p:cNvSpPr>
          <p:nvPr/>
        </p:nvSpPr>
        <p:spPr bwMode="auto">
          <a:xfrm>
            <a:off x="7696200" y="5211763"/>
            <a:ext cx="1320800" cy="346075"/>
          </a:xfrm>
          <a:prstGeom prst="rect">
            <a:avLst/>
          </a:prstGeom>
          <a:solidFill>
            <a:srgbClr val="FFFF66"/>
          </a:solidFill>
          <a:ln w="9525">
            <a:solidFill>
              <a:schemeClr val="tx1"/>
            </a:solidFill>
            <a:miter lim="800000"/>
            <a:headEnd/>
            <a:tailEnd/>
          </a:ln>
        </p:spPr>
        <p:txBody>
          <a:bodyPr>
            <a:spAutoFit/>
          </a:bodyPr>
          <a:lstStyle/>
          <a:p>
            <a:pPr>
              <a:spcBef>
                <a:spcPct val="50000"/>
              </a:spcBef>
            </a:pPr>
            <a:endParaRPr lang="en-US" sz="1600" b="1"/>
          </a:p>
        </p:txBody>
      </p:sp>
      <p:sp>
        <p:nvSpPr>
          <p:cNvPr id="39962" name="Text Box 58"/>
          <p:cNvSpPr txBox="1">
            <a:spLocks noChangeArrowheads="1"/>
          </p:cNvSpPr>
          <p:nvPr/>
        </p:nvSpPr>
        <p:spPr bwMode="auto">
          <a:xfrm>
            <a:off x="82550" y="4286250"/>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Mesin</a:t>
            </a:r>
          </a:p>
        </p:txBody>
      </p:sp>
      <p:sp>
        <p:nvSpPr>
          <p:cNvPr id="39963" name="Text Box 59"/>
          <p:cNvSpPr txBox="1">
            <a:spLocks noChangeArrowheads="1"/>
          </p:cNvSpPr>
          <p:nvPr/>
        </p:nvSpPr>
        <p:spPr bwMode="auto">
          <a:xfrm>
            <a:off x="82550" y="5216525"/>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Buruh</a:t>
            </a:r>
          </a:p>
        </p:txBody>
      </p:sp>
      <p:sp>
        <p:nvSpPr>
          <p:cNvPr id="39964" name="Text Box 60"/>
          <p:cNvSpPr txBox="1">
            <a:spLocks noChangeArrowheads="1"/>
          </p:cNvSpPr>
          <p:nvPr/>
        </p:nvSpPr>
        <p:spPr bwMode="auto">
          <a:xfrm>
            <a:off x="1155700" y="5211763"/>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Buruh</a:t>
            </a:r>
          </a:p>
        </p:txBody>
      </p:sp>
      <p:sp>
        <p:nvSpPr>
          <p:cNvPr id="39965" name="Text Box 61"/>
          <p:cNvSpPr txBox="1">
            <a:spLocks noChangeArrowheads="1"/>
          </p:cNvSpPr>
          <p:nvPr/>
        </p:nvSpPr>
        <p:spPr bwMode="auto">
          <a:xfrm>
            <a:off x="1155700" y="4297363"/>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Bahan</a:t>
            </a:r>
          </a:p>
        </p:txBody>
      </p:sp>
      <p:sp>
        <p:nvSpPr>
          <p:cNvPr id="39966" name="Text Box 62"/>
          <p:cNvSpPr txBox="1">
            <a:spLocks noChangeArrowheads="1"/>
          </p:cNvSpPr>
          <p:nvPr/>
        </p:nvSpPr>
        <p:spPr bwMode="auto">
          <a:xfrm>
            <a:off x="2228850" y="5211763"/>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p>
        </p:txBody>
      </p:sp>
      <p:sp>
        <p:nvSpPr>
          <p:cNvPr id="39967" name="Text Box 63"/>
          <p:cNvSpPr txBox="1">
            <a:spLocks noChangeArrowheads="1"/>
          </p:cNvSpPr>
          <p:nvPr/>
        </p:nvSpPr>
        <p:spPr bwMode="auto">
          <a:xfrm>
            <a:off x="2228850" y="4297363"/>
            <a:ext cx="90805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600" b="1"/>
              <a:t>Pabrik</a:t>
            </a:r>
          </a:p>
        </p:txBody>
      </p:sp>
      <p:sp>
        <p:nvSpPr>
          <p:cNvPr id="39968" name="Line 64"/>
          <p:cNvSpPr>
            <a:spLocks noChangeShapeType="1"/>
          </p:cNvSpPr>
          <p:nvPr/>
        </p:nvSpPr>
        <p:spPr bwMode="auto">
          <a:xfrm>
            <a:off x="6642100" y="4038600"/>
            <a:ext cx="1663700" cy="0"/>
          </a:xfrm>
          <a:prstGeom prst="line">
            <a:avLst/>
          </a:prstGeom>
          <a:noFill/>
          <a:ln w="9525">
            <a:solidFill>
              <a:schemeClr val="tx1"/>
            </a:solidFill>
            <a:round/>
            <a:headEnd/>
            <a:tailEnd/>
          </a:ln>
        </p:spPr>
        <p:txBody>
          <a:bodyPr/>
          <a:lstStyle/>
          <a:p>
            <a:endParaRPr lang="id-ID"/>
          </a:p>
        </p:txBody>
      </p:sp>
      <p:sp>
        <p:nvSpPr>
          <p:cNvPr id="39969" name="Text Box 97"/>
          <p:cNvSpPr txBox="1">
            <a:spLocks noChangeArrowheads="1"/>
          </p:cNvSpPr>
          <p:nvPr/>
        </p:nvSpPr>
        <p:spPr bwMode="auto">
          <a:xfrm>
            <a:off x="3352800" y="1617663"/>
            <a:ext cx="189865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MANAGER</a:t>
            </a:r>
          </a:p>
          <a:p>
            <a:pPr algn="ctr">
              <a:lnSpc>
                <a:spcPct val="75000"/>
              </a:lnSpc>
              <a:spcBef>
                <a:spcPct val="50000"/>
              </a:spcBef>
            </a:pPr>
            <a:r>
              <a:rPr lang="en-US" sz="1600" b="1"/>
              <a:t>(Pemimpian)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5400" b="1" smtClean="0"/>
              <a:t>Bentuk Staf</a:t>
            </a:r>
            <a:endParaRPr lang="en-GB" sz="5400" b="1" smtClean="0"/>
          </a:p>
        </p:txBody>
      </p:sp>
      <p:sp>
        <p:nvSpPr>
          <p:cNvPr id="40963" name="Slide Number Placeholder 4"/>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2BD2D3FF-DECB-4EDD-B87B-BBFC862DE0C0}" type="slidenum">
              <a:rPr lang="en-GB">
                <a:latin typeface="Arial" pitchFamily="34" charset="0"/>
                <a:cs typeface="Arial" pitchFamily="34" charset="0"/>
              </a:rPr>
              <a:pPr/>
              <a:t>32</a:t>
            </a:fld>
            <a:endParaRPr lang="en-GB">
              <a:latin typeface="Arial" pitchFamily="34" charset="0"/>
              <a:cs typeface="Arial" pitchFamily="34" charset="0"/>
            </a:endParaRPr>
          </a:p>
        </p:txBody>
      </p:sp>
      <p:sp>
        <p:nvSpPr>
          <p:cNvPr id="40964" name="Line 4"/>
          <p:cNvSpPr>
            <a:spLocks noChangeShapeType="1"/>
          </p:cNvSpPr>
          <p:nvPr/>
        </p:nvSpPr>
        <p:spPr bwMode="auto">
          <a:xfrm>
            <a:off x="3549650" y="3810000"/>
            <a:ext cx="1485900" cy="1676400"/>
          </a:xfrm>
          <a:prstGeom prst="line">
            <a:avLst/>
          </a:prstGeom>
          <a:noFill/>
          <a:ln w="9525">
            <a:solidFill>
              <a:schemeClr val="tx1"/>
            </a:solidFill>
            <a:prstDash val="dash"/>
            <a:round/>
            <a:headEnd/>
            <a:tailEnd/>
          </a:ln>
        </p:spPr>
        <p:txBody>
          <a:bodyPr/>
          <a:lstStyle/>
          <a:p>
            <a:endParaRPr lang="id-ID"/>
          </a:p>
        </p:txBody>
      </p:sp>
      <p:sp>
        <p:nvSpPr>
          <p:cNvPr id="40965" name="Line 5"/>
          <p:cNvSpPr>
            <a:spLocks noChangeShapeType="1"/>
          </p:cNvSpPr>
          <p:nvPr/>
        </p:nvSpPr>
        <p:spPr bwMode="auto">
          <a:xfrm>
            <a:off x="685800" y="5105400"/>
            <a:ext cx="0" cy="457200"/>
          </a:xfrm>
          <a:prstGeom prst="line">
            <a:avLst/>
          </a:prstGeom>
          <a:noFill/>
          <a:ln w="9525">
            <a:solidFill>
              <a:schemeClr val="tx1"/>
            </a:solidFill>
            <a:round/>
            <a:headEnd/>
            <a:tailEnd/>
          </a:ln>
        </p:spPr>
        <p:txBody>
          <a:bodyPr/>
          <a:lstStyle/>
          <a:p>
            <a:endParaRPr lang="id-ID"/>
          </a:p>
        </p:txBody>
      </p:sp>
      <p:sp>
        <p:nvSpPr>
          <p:cNvPr id="40966" name="Line 7"/>
          <p:cNvSpPr>
            <a:spLocks noChangeShapeType="1"/>
          </p:cNvSpPr>
          <p:nvPr/>
        </p:nvSpPr>
        <p:spPr bwMode="auto">
          <a:xfrm>
            <a:off x="4953000" y="1981200"/>
            <a:ext cx="0" cy="3581400"/>
          </a:xfrm>
          <a:prstGeom prst="line">
            <a:avLst/>
          </a:prstGeom>
          <a:noFill/>
          <a:ln w="9525">
            <a:solidFill>
              <a:schemeClr val="tx1"/>
            </a:solidFill>
            <a:round/>
            <a:headEnd/>
            <a:tailEnd/>
          </a:ln>
        </p:spPr>
        <p:txBody>
          <a:bodyPr/>
          <a:lstStyle/>
          <a:p>
            <a:endParaRPr lang="id-ID"/>
          </a:p>
        </p:txBody>
      </p:sp>
      <p:sp>
        <p:nvSpPr>
          <p:cNvPr id="40967" name="Line 8"/>
          <p:cNvSpPr>
            <a:spLocks noChangeShapeType="1"/>
          </p:cNvSpPr>
          <p:nvPr/>
        </p:nvSpPr>
        <p:spPr bwMode="auto">
          <a:xfrm>
            <a:off x="1143000" y="2895600"/>
            <a:ext cx="0" cy="685800"/>
          </a:xfrm>
          <a:prstGeom prst="line">
            <a:avLst/>
          </a:prstGeom>
          <a:noFill/>
          <a:ln w="9525">
            <a:solidFill>
              <a:schemeClr val="tx1"/>
            </a:solidFill>
            <a:round/>
            <a:headEnd/>
            <a:tailEnd/>
          </a:ln>
        </p:spPr>
        <p:txBody>
          <a:bodyPr/>
          <a:lstStyle/>
          <a:p>
            <a:endParaRPr lang="id-ID"/>
          </a:p>
        </p:txBody>
      </p:sp>
      <p:sp>
        <p:nvSpPr>
          <p:cNvPr id="40968" name="Line 9"/>
          <p:cNvSpPr>
            <a:spLocks noChangeShapeType="1"/>
          </p:cNvSpPr>
          <p:nvPr/>
        </p:nvSpPr>
        <p:spPr bwMode="auto">
          <a:xfrm>
            <a:off x="8229600" y="2895600"/>
            <a:ext cx="0" cy="609600"/>
          </a:xfrm>
          <a:prstGeom prst="line">
            <a:avLst/>
          </a:prstGeom>
          <a:noFill/>
          <a:ln w="9525">
            <a:solidFill>
              <a:schemeClr val="tx1"/>
            </a:solidFill>
            <a:round/>
            <a:headEnd/>
            <a:tailEnd/>
          </a:ln>
        </p:spPr>
        <p:txBody>
          <a:bodyPr/>
          <a:lstStyle/>
          <a:p>
            <a:endParaRPr lang="id-ID"/>
          </a:p>
        </p:txBody>
      </p:sp>
      <p:sp>
        <p:nvSpPr>
          <p:cNvPr id="40969" name="Line 10"/>
          <p:cNvSpPr>
            <a:spLocks noChangeShapeType="1"/>
          </p:cNvSpPr>
          <p:nvPr/>
        </p:nvSpPr>
        <p:spPr bwMode="auto">
          <a:xfrm>
            <a:off x="3549650" y="2895600"/>
            <a:ext cx="0" cy="609600"/>
          </a:xfrm>
          <a:prstGeom prst="line">
            <a:avLst/>
          </a:prstGeom>
          <a:noFill/>
          <a:ln w="9525">
            <a:solidFill>
              <a:schemeClr val="tx1"/>
            </a:solidFill>
            <a:round/>
            <a:headEnd/>
            <a:tailEnd/>
          </a:ln>
        </p:spPr>
        <p:txBody>
          <a:bodyPr/>
          <a:lstStyle/>
          <a:p>
            <a:endParaRPr lang="id-ID"/>
          </a:p>
        </p:txBody>
      </p:sp>
      <p:sp>
        <p:nvSpPr>
          <p:cNvPr id="40970" name="Line 11"/>
          <p:cNvSpPr>
            <a:spLocks noChangeShapeType="1"/>
          </p:cNvSpPr>
          <p:nvPr/>
        </p:nvSpPr>
        <p:spPr bwMode="auto">
          <a:xfrm>
            <a:off x="6248400" y="2895600"/>
            <a:ext cx="0" cy="609600"/>
          </a:xfrm>
          <a:prstGeom prst="line">
            <a:avLst/>
          </a:prstGeom>
          <a:noFill/>
          <a:ln w="9525">
            <a:solidFill>
              <a:schemeClr val="tx1"/>
            </a:solidFill>
            <a:round/>
            <a:headEnd/>
            <a:tailEnd/>
          </a:ln>
        </p:spPr>
        <p:txBody>
          <a:bodyPr/>
          <a:lstStyle/>
          <a:p>
            <a:endParaRPr lang="id-ID"/>
          </a:p>
        </p:txBody>
      </p:sp>
      <p:sp>
        <p:nvSpPr>
          <p:cNvPr id="40971" name="Text Box 12"/>
          <p:cNvSpPr txBox="1">
            <a:spLocks noChangeArrowheads="1"/>
          </p:cNvSpPr>
          <p:nvPr/>
        </p:nvSpPr>
        <p:spPr bwMode="auto">
          <a:xfrm>
            <a:off x="4014788" y="1617663"/>
            <a:ext cx="189865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PIMPINAN</a:t>
            </a:r>
          </a:p>
          <a:p>
            <a:pPr algn="ctr">
              <a:lnSpc>
                <a:spcPct val="75000"/>
              </a:lnSpc>
              <a:spcBef>
                <a:spcPct val="50000"/>
              </a:spcBef>
            </a:pPr>
            <a:r>
              <a:rPr lang="en-US" sz="1600" b="1"/>
              <a:t>(Direktur)</a:t>
            </a:r>
          </a:p>
        </p:txBody>
      </p:sp>
      <p:sp>
        <p:nvSpPr>
          <p:cNvPr id="40972" name="Text Box 14"/>
          <p:cNvSpPr txBox="1">
            <a:spLocks noChangeArrowheads="1"/>
          </p:cNvSpPr>
          <p:nvPr/>
        </p:nvSpPr>
        <p:spPr bwMode="auto">
          <a:xfrm>
            <a:off x="323850" y="3217863"/>
            <a:ext cx="173355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Bagian</a:t>
            </a:r>
          </a:p>
          <a:p>
            <a:pPr algn="ctr">
              <a:lnSpc>
                <a:spcPct val="75000"/>
              </a:lnSpc>
              <a:spcBef>
                <a:spcPct val="50000"/>
              </a:spcBef>
            </a:pPr>
            <a:r>
              <a:rPr lang="en-US" sz="1600" b="1"/>
              <a:t>Perdagangan</a:t>
            </a:r>
          </a:p>
        </p:txBody>
      </p:sp>
      <p:sp>
        <p:nvSpPr>
          <p:cNvPr id="40973" name="Text Box 15"/>
          <p:cNvSpPr txBox="1">
            <a:spLocks noChangeArrowheads="1"/>
          </p:cNvSpPr>
          <p:nvPr/>
        </p:nvSpPr>
        <p:spPr bwMode="auto">
          <a:xfrm>
            <a:off x="2641600" y="3217863"/>
            <a:ext cx="173355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Bagian</a:t>
            </a:r>
          </a:p>
          <a:p>
            <a:pPr algn="ctr">
              <a:lnSpc>
                <a:spcPct val="75000"/>
              </a:lnSpc>
              <a:spcBef>
                <a:spcPct val="50000"/>
              </a:spcBef>
            </a:pPr>
            <a:r>
              <a:rPr lang="en-US" sz="1600" b="1"/>
              <a:t>Urusan Teknik</a:t>
            </a:r>
          </a:p>
        </p:txBody>
      </p:sp>
      <p:sp>
        <p:nvSpPr>
          <p:cNvPr id="40974" name="Text Box 16"/>
          <p:cNvSpPr txBox="1">
            <a:spLocks noChangeArrowheads="1"/>
          </p:cNvSpPr>
          <p:nvPr/>
        </p:nvSpPr>
        <p:spPr bwMode="auto">
          <a:xfrm>
            <a:off x="5410200" y="3217863"/>
            <a:ext cx="173355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Bagian</a:t>
            </a:r>
          </a:p>
          <a:p>
            <a:pPr algn="ctr">
              <a:lnSpc>
                <a:spcPct val="75000"/>
              </a:lnSpc>
              <a:spcBef>
                <a:spcPct val="50000"/>
              </a:spcBef>
            </a:pPr>
            <a:r>
              <a:rPr lang="en-US" sz="1600" b="1"/>
              <a:t>Perencanaan</a:t>
            </a:r>
          </a:p>
        </p:txBody>
      </p:sp>
      <p:sp>
        <p:nvSpPr>
          <p:cNvPr id="40975" name="Text Box 17"/>
          <p:cNvSpPr txBox="1">
            <a:spLocks noChangeArrowheads="1"/>
          </p:cNvSpPr>
          <p:nvPr/>
        </p:nvSpPr>
        <p:spPr bwMode="auto">
          <a:xfrm>
            <a:off x="7391400" y="3217863"/>
            <a:ext cx="1524000" cy="592137"/>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Bagian</a:t>
            </a:r>
          </a:p>
          <a:p>
            <a:pPr algn="ctr">
              <a:lnSpc>
                <a:spcPct val="75000"/>
              </a:lnSpc>
              <a:spcBef>
                <a:spcPct val="50000"/>
              </a:spcBef>
            </a:pPr>
            <a:r>
              <a:rPr lang="en-US" sz="1600" b="1"/>
              <a:t>Kepegawaian</a:t>
            </a:r>
          </a:p>
        </p:txBody>
      </p:sp>
      <p:sp>
        <p:nvSpPr>
          <p:cNvPr id="40976" name="Text Box 18"/>
          <p:cNvSpPr txBox="1">
            <a:spLocks noChangeArrowheads="1"/>
          </p:cNvSpPr>
          <p:nvPr/>
        </p:nvSpPr>
        <p:spPr bwMode="auto">
          <a:xfrm>
            <a:off x="165100" y="5370513"/>
            <a:ext cx="1238250" cy="285750"/>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Proyek A</a:t>
            </a:r>
          </a:p>
        </p:txBody>
      </p:sp>
      <p:sp>
        <p:nvSpPr>
          <p:cNvPr id="40977" name="Text Box 19"/>
          <p:cNvSpPr txBox="1">
            <a:spLocks noChangeArrowheads="1"/>
          </p:cNvSpPr>
          <p:nvPr/>
        </p:nvSpPr>
        <p:spPr bwMode="auto">
          <a:xfrm>
            <a:off x="4375150" y="5429250"/>
            <a:ext cx="1238250" cy="285750"/>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Proyek B</a:t>
            </a:r>
          </a:p>
        </p:txBody>
      </p:sp>
      <p:sp>
        <p:nvSpPr>
          <p:cNvPr id="40978" name="Text Box 20"/>
          <p:cNvSpPr txBox="1">
            <a:spLocks noChangeArrowheads="1"/>
          </p:cNvSpPr>
          <p:nvPr/>
        </p:nvSpPr>
        <p:spPr bwMode="auto">
          <a:xfrm>
            <a:off x="7848600" y="5334000"/>
            <a:ext cx="1238250" cy="285750"/>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Proyek C</a:t>
            </a:r>
          </a:p>
        </p:txBody>
      </p:sp>
      <p:sp>
        <p:nvSpPr>
          <p:cNvPr id="40979" name="Line 21"/>
          <p:cNvSpPr>
            <a:spLocks noChangeShapeType="1"/>
          </p:cNvSpPr>
          <p:nvPr/>
        </p:nvSpPr>
        <p:spPr bwMode="auto">
          <a:xfrm>
            <a:off x="1143000" y="2895600"/>
            <a:ext cx="7086600" cy="0"/>
          </a:xfrm>
          <a:prstGeom prst="line">
            <a:avLst/>
          </a:prstGeom>
          <a:noFill/>
          <a:ln w="9525">
            <a:solidFill>
              <a:schemeClr val="tx1"/>
            </a:solidFill>
            <a:round/>
            <a:headEnd/>
            <a:tailEnd/>
          </a:ln>
        </p:spPr>
        <p:txBody>
          <a:bodyPr/>
          <a:lstStyle/>
          <a:p>
            <a:endParaRPr lang="id-ID"/>
          </a:p>
        </p:txBody>
      </p:sp>
      <p:sp>
        <p:nvSpPr>
          <p:cNvPr id="40980" name="Line 22"/>
          <p:cNvSpPr>
            <a:spLocks noChangeShapeType="1"/>
          </p:cNvSpPr>
          <p:nvPr/>
        </p:nvSpPr>
        <p:spPr bwMode="auto">
          <a:xfrm>
            <a:off x="685800" y="5105400"/>
            <a:ext cx="8305800" cy="0"/>
          </a:xfrm>
          <a:prstGeom prst="line">
            <a:avLst/>
          </a:prstGeom>
          <a:noFill/>
          <a:ln w="9525">
            <a:solidFill>
              <a:schemeClr val="tx1"/>
            </a:solidFill>
            <a:round/>
            <a:headEnd/>
            <a:tailEnd/>
          </a:ln>
        </p:spPr>
        <p:txBody>
          <a:bodyPr/>
          <a:lstStyle/>
          <a:p>
            <a:endParaRPr lang="id-ID"/>
          </a:p>
        </p:txBody>
      </p:sp>
      <p:sp>
        <p:nvSpPr>
          <p:cNvPr id="40981" name="Line 23"/>
          <p:cNvSpPr>
            <a:spLocks noChangeShapeType="1"/>
          </p:cNvSpPr>
          <p:nvPr/>
        </p:nvSpPr>
        <p:spPr bwMode="auto">
          <a:xfrm>
            <a:off x="1073150" y="3810000"/>
            <a:ext cx="0" cy="1600200"/>
          </a:xfrm>
          <a:prstGeom prst="line">
            <a:avLst/>
          </a:prstGeom>
          <a:noFill/>
          <a:ln w="9525">
            <a:solidFill>
              <a:schemeClr val="tx1"/>
            </a:solidFill>
            <a:prstDash val="dash"/>
            <a:round/>
            <a:headEnd/>
            <a:tailEnd/>
          </a:ln>
        </p:spPr>
        <p:txBody>
          <a:bodyPr/>
          <a:lstStyle/>
          <a:p>
            <a:endParaRPr lang="id-ID"/>
          </a:p>
        </p:txBody>
      </p:sp>
      <p:sp>
        <p:nvSpPr>
          <p:cNvPr id="40982" name="Line 24"/>
          <p:cNvSpPr>
            <a:spLocks noChangeShapeType="1"/>
          </p:cNvSpPr>
          <p:nvPr/>
        </p:nvSpPr>
        <p:spPr bwMode="auto">
          <a:xfrm flipV="1">
            <a:off x="1073150" y="3810000"/>
            <a:ext cx="2476500" cy="1524000"/>
          </a:xfrm>
          <a:prstGeom prst="line">
            <a:avLst/>
          </a:prstGeom>
          <a:noFill/>
          <a:ln w="9525">
            <a:solidFill>
              <a:schemeClr val="tx1"/>
            </a:solidFill>
            <a:prstDash val="dash"/>
            <a:round/>
            <a:headEnd/>
            <a:tailEnd/>
          </a:ln>
        </p:spPr>
        <p:txBody>
          <a:bodyPr/>
          <a:lstStyle/>
          <a:p>
            <a:endParaRPr lang="id-ID"/>
          </a:p>
        </p:txBody>
      </p:sp>
      <p:sp>
        <p:nvSpPr>
          <p:cNvPr id="40983" name="Line 25"/>
          <p:cNvSpPr>
            <a:spLocks noChangeShapeType="1"/>
          </p:cNvSpPr>
          <p:nvPr/>
        </p:nvSpPr>
        <p:spPr bwMode="auto">
          <a:xfrm>
            <a:off x="3549650" y="3810000"/>
            <a:ext cx="5283200" cy="1600200"/>
          </a:xfrm>
          <a:prstGeom prst="line">
            <a:avLst/>
          </a:prstGeom>
          <a:noFill/>
          <a:ln w="9525">
            <a:solidFill>
              <a:schemeClr val="tx1"/>
            </a:solidFill>
            <a:prstDash val="dash"/>
            <a:round/>
            <a:headEnd/>
            <a:tailEnd/>
          </a:ln>
        </p:spPr>
        <p:txBody>
          <a:bodyPr/>
          <a:lstStyle/>
          <a:p>
            <a:endParaRPr lang="id-ID"/>
          </a:p>
        </p:txBody>
      </p:sp>
      <p:sp>
        <p:nvSpPr>
          <p:cNvPr id="40984" name="Line 26"/>
          <p:cNvSpPr>
            <a:spLocks noChangeShapeType="1"/>
          </p:cNvSpPr>
          <p:nvPr/>
        </p:nvSpPr>
        <p:spPr bwMode="auto">
          <a:xfrm flipV="1">
            <a:off x="8839200" y="3810000"/>
            <a:ext cx="0" cy="1600200"/>
          </a:xfrm>
          <a:prstGeom prst="line">
            <a:avLst/>
          </a:prstGeom>
          <a:noFill/>
          <a:ln w="9525">
            <a:solidFill>
              <a:schemeClr val="tx1"/>
            </a:solidFill>
            <a:prstDash val="dash"/>
            <a:round/>
            <a:headEnd/>
            <a:tailEnd/>
          </a:ln>
        </p:spPr>
        <p:txBody>
          <a:bodyPr/>
          <a:lstStyle/>
          <a:p>
            <a:endParaRPr lang="id-ID"/>
          </a:p>
        </p:txBody>
      </p:sp>
      <p:sp>
        <p:nvSpPr>
          <p:cNvPr id="40985" name="Line 27"/>
          <p:cNvSpPr>
            <a:spLocks noChangeShapeType="1"/>
          </p:cNvSpPr>
          <p:nvPr/>
        </p:nvSpPr>
        <p:spPr bwMode="auto">
          <a:xfrm flipV="1">
            <a:off x="1073150" y="3810000"/>
            <a:ext cx="5283200" cy="1524000"/>
          </a:xfrm>
          <a:prstGeom prst="line">
            <a:avLst/>
          </a:prstGeom>
          <a:noFill/>
          <a:ln w="9525">
            <a:solidFill>
              <a:schemeClr val="tx1"/>
            </a:solidFill>
            <a:prstDash val="dash"/>
            <a:round/>
            <a:headEnd/>
            <a:tailEnd/>
          </a:ln>
        </p:spPr>
        <p:txBody>
          <a:bodyPr/>
          <a:lstStyle/>
          <a:p>
            <a:endParaRPr lang="id-ID"/>
          </a:p>
        </p:txBody>
      </p:sp>
      <p:sp>
        <p:nvSpPr>
          <p:cNvPr id="40986" name="Line 28"/>
          <p:cNvSpPr>
            <a:spLocks noChangeShapeType="1"/>
          </p:cNvSpPr>
          <p:nvPr/>
        </p:nvSpPr>
        <p:spPr bwMode="auto">
          <a:xfrm flipV="1">
            <a:off x="1073150" y="3810000"/>
            <a:ext cx="7759700" cy="1524000"/>
          </a:xfrm>
          <a:prstGeom prst="line">
            <a:avLst/>
          </a:prstGeom>
          <a:noFill/>
          <a:ln w="9525">
            <a:solidFill>
              <a:schemeClr val="tx1"/>
            </a:solidFill>
            <a:prstDash val="dash"/>
            <a:round/>
            <a:headEnd/>
            <a:tailEnd/>
          </a:ln>
        </p:spPr>
        <p:txBody>
          <a:bodyPr/>
          <a:lstStyle/>
          <a:p>
            <a:endParaRPr lang="id-ID"/>
          </a:p>
        </p:txBody>
      </p:sp>
      <p:sp>
        <p:nvSpPr>
          <p:cNvPr id="40987" name="Line 29"/>
          <p:cNvSpPr>
            <a:spLocks noChangeShapeType="1"/>
          </p:cNvSpPr>
          <p:nvPr/>
        </p:nvSpPr>
        <p:spPr bwMode="auto">
          <a:xfrm>
            <a:off x="6324600" y="3810000"/>
            <a:ext cx="2476500" cy="1600200"/>
          </a:xfrm>
          <a:prstGeom prst="line">
            <a:avLst/>
          </a:prstGeom>
          <a:noFill/>
          <a:ln w="9525">
            <a:solidFill>
              <a:schemeClr val="tx1"/>
            </a:solidFill>
            <a:prstDash val="dash"/>
            <a:round/>
            <a:headEnd/>
            <a:tailEnd/>
          </a:ln>
        </p:spPr>
        <p:txBody>
          <a:bodyPr/>
          <a:lstStyle/>
          <a:p>
            <a:endParaRPr lang="id-ID"/>
          </a:p>
        </p:txBody>
      </p:sp>
      <p:sp>
        <p:nvSpPr>
          <p:cNvPr id="40988" name="Line 30"/>
          <p:cNvSpPr>
            <a:spLocks noChangeShapeType="1"/>
          </p:cNvSpPr>
          <p:nvPr/>
        </p:nvSpPr>
        <p:spPr bwMode="auto">
          <a:xfrm>
            <a:off x="1073150" y="3810000"/>
            <a:ext cx="3879850" cy="1600200"/>
          </a:xfrm>
          <a:prstGeom prst="line">
            <a:avLst/>
          </a:prstGeom>
          <a:noFill/>
          <a:ln w="9525">
            <a:solidFill>
              <a:schemeClr val="tx1"/>
            </a:solidFill>
            <a:prstDash val="dash"/>
            <a:round/>
            <a:headEnd/>
            <a:tailEnd/>
          </a:ln>
        </p:spPr>
        <p:txBody>
          <a:bodyPr/>
          <a:lstStyle/>
          <a:p>
            <a:endParaRPr lang="id-ID"/>
          </a:p>
        </p:txBody>
      </p:sp>
      <p:sp>
        <p:nvSpPr>
          <p:cNvPr id="40989" name="Line 31"/>
          <p:cNvSpPr>
            <a:spLocks noChangeShapeType="1"/>
          </p:cNvSpPr>
          <p:nvPr/>
        </p:nvSpPr>
        <p:spPr bwMode="auto">
          <a:xfrm>
            <a:off x="1066800" y="3810000"/>
            <a:ext cx="7759700" cy="1600200"/>
          </a:xfrm>
          <a:prstGeom prst="line">
            <a:avLst/>
          </a:prstGeom>
          <a:noFill/>
          <a:ln w="9525">
            <a:solidFill>
              <a:schemeClr val="tx1"/>
            </a:solidFill>
            <a:prstDash val="dash"/>
            <a:round/>
            <a:headEnd/>
            <a:tailEnd/>
          </a:ln>
        </p:spPr>
        <p:txBody>
          <a:bodyPr/>
          <a:lstStyle/>
          <a:p>
            <a:endParaRPr lang="id-ID"/>
          </a:p>
        </p:txBody>
      </p:sp>
      <p:sp>
        <p:nvSpPr>
          <p:cNvPr id="40990" name="Line 32"/>
          <p:cNvSpPr>
            <a:spLocks noChangeShapeType="1"/>
          </p:cNvSpPr>
          <p:nvPr/>
        </p:nvSpPr>
        <p:spPr bwMode="auto">
          <a:xfrm flipV="1">
            <a:off x="4953000" y="3810000"/>
            <a:ext cx="3879850" cy="1600200"/>
          </a:xfrm>
          <a:prstGeom prst="line">
            <a:avLst/>
          </a:prstGeom>
          <a:noFill/>
          <a:ln w="9525">
            <a:solidFill>
              <a:schemeClr val="tx1"/>
            </a:solidFill>
            <a:prstDash val="dash"/>
            <a:round/>
            <a:headEnd/>
            <a:tailEnd/>
          </a:ln>
        </p:spPr>
        <p:txBody>
          <a:bodyPr/>
          <a:lstStyle/>
          <a:p>
            <a:endParaRPr lang="id-ID"/>
          </a:p>
        </p:txBody>
      </p:sp>
      <p:sp>
        <p:nvSpPr>
          <p:cNvPr id="40991" name="Line 33"/>
          <p:cNvSpPr>
            <a:spLocks noChangeShapeType="1"/>
          </p:cNvSpPr>
          <p:nvPr/>
        </p:nvSpPr>
        <p:spPr bwMode="auto">
          <a:xfrm flipV="1">
            <a:off x="4953000" y="3810000"/>
            <a:ext cx="1403350" cy="1600200"/>
          </a:xfrm>
          <a:prstGeom prst="line">
            <a:avLst/>
          </a:prstGeom>
          <a:noFill/>
          <a:ln w="9525">
            <a:solidFill>
              <a:schemeClr val="tx1"/>
            </a:solidFill>
            <a:prstDash val="dash"/>
            <a:round/>
            <a:headEnd/>
            <a:tailEnd/>
          </a:ln>
        </p:spPr>
        <p:txBody>
          <a:bodyPr/>
          <a:lstStyle/>
          <a:p>
            <a:endParaRPr lang="id-ID"/>
          </a:p>
        </p:txBody>
      </p:sp>
      <p:sp>
        <p:nvSpPr>
          <p:cNvPr id="40992" name="Line 34"/>
          <p:cNvSpPr>
            <a:spLocks noChangeShapeType="1"/>
          </p:cNvSpPr>
          <p:nvPr/>
        </p:nvSpPr>
        <p:spPr bwMode="auto">
          <a:xfrm flipH="1">
            <a:off x="8991600" y="5105400"/>
            <a:ext cx="0" cy="228600"/>
          </a:xfrm>
          <a:prstGeom prst="line">
            <a:avLst/>
          </a:prstGeom>
          <a:noFill/>
          <a:ln w="9525">
            <a:solidFill>
              <a:schemeClr val="tx1"/>
            </a:solidFill>
            <a:round/>
            <a:headEnd/>
            <a:tailEnd/>
          </a:ln>
        </p:spPr>
        <p:txBody>
          <a:bodyPr/>
          <a:lstStyle/>
          <a:p>
            <a:endParaRPr lang="id-ID"/>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520FDE0E-B911-455D-AF13-E73AE06184C0}" type="slidenum">
              <a:rPr lang="en-GB">
                <a:latin typeface="Arial" pitchFamily="34" charset="0"/>
                <a:cs typeface="Arial" pitchFamily="34" charset="0"/>
              </a:rPr>
              <a:pPr/>
              <a:t>33</a:t>
            </a:fld>
            <a:endParaRPr lang="en-GB">
              <a:latin typeface="Arial" pitchFamily="34" charset="0"/>
              <a:cs typeface="Arial" pitchFamily="34" charset="0"/>
            </a:endParaRPr>
          </a:p>
        </p:txBody>
      </p:sp>
      <p:sp>
        <p:nvSpPr>
          <p:cNvPr id="41987" name="Rectangle 2"/>
          <p:cNvSpPr>
            <a:spLocks noGrp="1" noChangeArrowheads="1"/>
          </p:cNvSpPr>
          <p:nvPr>
            <p:ph type="title" idx="4294967295"/>
          </p:nvPr>
        </p:nvSpPr>
        <p:spPr>
          <a:xfrm>
            <a:off x="1830388" y="301625"/>
            <a:ext cx="7313612" cy="1143000"/>
          </a:xfrm>
        </p:spPr>
        <p:txBody>
          <a:bodyPr/>
          <a:lstStyle/>
          <a:p>
            <a:r>
              <a:rPr lang="en-US" sz="5400" b="1" smtClean="0"/>
              <a:t>Bentuk Staf</a:t>
            </a:r>
            <a:r>
              <a:rPr lang="id-ID" sz="5400" b="1" smtClean="0"/>
              <a:t>&amp;line</a:t>
            </a:r>
            <a:endParaRPr lang="en-GB" sz="5400" b="1" smtClean="0"/>
          </a:p>
        </p:txBody>
      </p:sp>
      <p:sp>
        <p:nvSpPr>
          <p:cNvPr id="41988" name="Line 4"/>
          <p:cNvSpPr>
            <a:spLocks noChangeShapeType="1"/>
          </p:cNvSpPr>
          <p:nvPr/>
        </p:nvSpPr>
        <p:spPr bwMode="auto">
          <a:xfrm>
            <a:off x="4870450" y="1524000"/>
            <a:ext cx="0" cy="1066800"/>
          </a:xfrm>
          <a:prstGeom prst="line">
            <a:avLst/>
          </a:prstGeom>
          <a:noFill/>
          <a:ln w="9525">
            <a:solidFill>
              <a:schemeClr val="tx1"/>
            </a:solidFill>
            <a:round/>
            <a:headEnd/>
            <a:tailEnd type="triangle" w="med" len="med"/>
          </a:ln>
        </p:spPr>
        <p:txBody>
          <a:bodyPr/>
          <a:lstStyle/>
          <a:p>
            <a:endParaRPr lang="id-ID"/>
          </a:p>
        </p:txBody>
      </p:sp>
      <p:sp>
        <p:nvSpPr>
          <p:cNvPr id="41989" name="Text Box 6"/>
          <p:cNvSpPr txBox="1">
            <a:spLocks noChangeArrowheads="1"/>
          </p:cNvSpPr>
          <p:nvPr/>
        </p:nvSpPr>
        <p:spPr bwMode="auto">
          <a:xfrm>
            <a:off x="3962400" y="1695450"/>
            <a:ext cx="1898650" cy="285750"/>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MANAGER</a:t>
            </a:r>
          </a:p>
        </p:txBody>
      </p:sp>
      <p:sp>
        <p:nvSpPr>
          <p:cNvPr id="41990" name="Text Box 7"/>
          <p:cNvSpPr txBox="1">
            <a:spLocks noChangeArrowheads="1"/>
          </p:cNvSpPr>
          <p:nvPr/>
        </p:nvSpPr>
        <p:spPr bwMode="auto">
          <a:xfrm>
            <a:off x="3962400" y="2590800"/>
            <a:ext cx="1898650" cy="469900"/>
          </a:xfrm>
          <a:prstGeom prst="rect">
            <a:avLst/>
          </a:prstGeom>
          <a:solidFill>
            <a:srgbClr val="FFFF66"/>
          </a:solidFill>
          <a:ln w="9525">
            <a:solidFill>
              <a:schemeClr val="tx1"/>
            </a:solidFill>
            <a:miter lim="800000"/>
            <a:headEnd/>
            <a:tailEnd/>
          </a:ln>
        </p:spPr>
        <p:txBody>
          <a:bodyPr>
            <a:spAutoFit/>
          </a:bodyPr>
          <a:lstStyle/>
          <a:p>
            <a:pPr algn="ctr">
              <a:lnSpc>
                <a:spcPct val="75000"/>
              </a:lnSpc>
              <a:spcBef>
                <a:spcPct val="50000"/>
              </a:spcBef>
            </a:pPr>
            <a:r>
              <a:rPr lang="en-US" sz="1600" b="1"/>
              <a:t>Kepala Bagian Produksi</a:t>
            </a:r>
          </a:p>
        </p:txBody>
      </p:sp>
      <p:sp>
        <p:nvSpPr>
          <p:cNvPr id="41991" name="Text Box 8"/>
          <p:cNvSpPr txBox="1">
            <a:spLocks noChangeArrowheads="1"/>
          </p:cNvSpPr>
          <p:nvPr/>
        </p:nvSpPr>
        <p:spPr bwMode="auto">
          <a:xfrm>
            <a:off x="7086600" y="2590800"/>
            <a:ext cx="175260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ts val="1600"/>
              </a:spcBef>
            </a:pPr>
            <a:r>
              <a:rPr lang="en-US" sz="1600" b="1"/>
              <a:t>Kepala Bagian Y</a:t>
            </a:r>
          </a:p>
        </p:txBody>
      </p:sp>
      <p:sp>
        <p:nvSpPr>
          <p:cNvPr id="41992" name="Text Box 9"/>
          <p:cNvSpPr txBox="1">
            <a:spLocks noChangeArrowheads="1"/>
          </p:cNvSpPr>
          <p:nvPr/>
        </p:nvSpPr>
        <p:spPr bwMode="auto">
          <a:xfrm>
            <a:off x="762000" y="2590800"/>
            <a:ext cx="17843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Kepala Bagian X</a:t>
            </a:r>
          </a:p>
        </p:txBody>
      </p:sp>
      <p:sp>
        <p:nvSpPr>
          <p:cNvPr id="41993" name="Text Box 10"/>
          <p:cNvSpPr txBox="1">
            <a:spLocks noChangeArrowheads="1"/>
          </p:cNvSpPr>
          <p:nvPr/>
        </p:nvSpPr>
        <p:spPr bwMode="auto">
          <a:xfrm>
            <a:off x="1155700" y="4648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G.B.</a:t>
            </a:r>
          </a:p>
        </p:txBody>
      </p:sp>
      <p:sp>
        <p:nvSpPr>
          <p:cNvPr id="41994" name="Text Box 11"/>
          <p:cNvSpPr txBox="1">
            <a:spLocks noChangeArrowheads="1"/>
          </p:cNvSpPr>
          <p:nvPr/>
        </p:nvSpPr>
        <p:spPr bwMode="auto">
          <a:xfrm>
            <a:off x="495300" y="5867400"/>
            <a:ext cx="842010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KARYAWAN</a:t>
            </a:r>
          </a:p>
        </p:txBody>
      </p:sp>
      <p:sp>
        <p:nvSpPr>
          <p:cNvPr id="41995" name="Text Box 12"/>
          <p:cNvSpPr txBox="1">
            <a:spLocks noChangeArrowheads="1"/>
          </p:cNvSpPr>
          <p:nvPr/>
        </p:nvSpPr>
        <p:spPr bwMode="auto">
          <a:xfrm>
            <a:off x="2971800" y="4648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S.B.</a:t>
            </a:r>
          </a:p>
        </p:txBody>
      </p:sp>
      <p:sp>
        <p:nvSpPr>
          <p:cNvPr id="41996" name="Text Box 13"/>
          <p:cNvSpPr txBox="1">
            <a:spLocks noChangeArrowheads="1"/>
          </p:cNvSpPr>
          <p:nvPr/>
        </p:nvSpPr>
        <p:spPr bwMode="auto">
          <a:xfrm>
            <a:off x="2063750" y="3886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R.C.</a:t>
            </a:r>
          </a:p>
        </p:txBody>
      </p:sp>
      <p:sp>
        <p:nvSpPr>
          <p:cNvPr id="41997" name="Text Box 14"/>
          <p:cNvSpPr txBox="1">
            <a:spLocks noChangeArrowheads="1"/>
          </p:cNvSpPr>
          <p:nvPr/>
        </p:nvSpPr>
        <p:spPr bwMode="auto">
          <a:xfrm>
            <a:off x="3962400" y="3886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I.C.</a:t>
            </a:r>
          </a:p>
        </p:txBody>
      </p:sp>
      <p:sp>
        <p:nvSpPr>
          <p:cNvPr id="41998" name="Text Box 15"/>
          <p:cNvSpPr txBox="1">
            <a:spLocks noChangeArrowheads="1"/>
          </p:cNvSpPr>
          <p:nvPr/>
        </p:nvSpPr>
        <p:spPr bwMode="auto">
          <a:xfrm>
            <a:off x="5283200" y="4648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INS</a:t>
            </a:r>
          </a:p>
        </p:txBody>
      </p:sp>
      <p:sp>
        <p:nvSpPr>
          <p:cNvPr id="41999" name="Text Box 16"/>
          <p:cNvSpPr txBox="1">
            <a:spLocks noChangeArrowheads="1"/>
          </p:cNvSpPr>
          <p:nvPr/>
        </p:nvSpPr>
        <p:spPr bwMode="auto">
          <a:xfrm>
            <a:off x="7594600" y="4648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R.B.</a:t>
            </a:r>
          </a:p>
        </p:txBody>
      </p:sp>
      <p:sp>
        <p:nvSpPr>
          <p:cNvPr id="42000" name="Text Box 17"/>
          <p:cNvSpPr txBox="1">
            <a:spLocks noChangeArrowheads="1"/>
          </p:cNvSpPr>
          <p:nvPr/>
        </p:nvSpPr>
        <p:spPr bwMode="auto">
          <a:xfrm>
            <a:off x="8420100" y="3886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D.C.</a:t>
            </a:r>
          </a:p>
        </p:txBody>
      </p:sp>
      <p:sp>
        <p:nvSpPr>
          <p:cNvPr id="42001" name="Text Box 18"/>
          <p:cNvSpPr txBox="1">
            <a:spLocks noChangeArrowheads="1"/>
          </p:cNvSpPr>
          <p:nvPr/>
        </p:nvSpPr>
        <p:spPr bwMode="auto">
          <a:xfrm>
            <a:off x="6438900" y="3886200"/>
            <a:ext cx="577850" cy="457200"/>
          </a:xfrm>
          <a:prstGeom prst="rect">
            <a:avLst/>
          </a:prstGeom>
          <a:solidFill>
            <a:srgbClr val="FFFF66"/>
          </a:solidFill>
          <a:ln w="9525">
            <a:solidFill>
              <a:schemeClr val="tx1"/>
            </a:solidFill>
            <a:miter lim="800000"/>
            <a:headEnd/>
            <a:tailEnd/>
          </a:ln>
        </p:spPr>
        <p:txBody>
          <a:bodyPr wrap="none"/>
          <a:lstStyle/>
          <a:p>
            <a:pPr algn="ctr">
              <a:lnSpc>
                <a:spcPts val="2500"/>
              </a:lnSpc>
              <a:spcBef>
                <a:spcPct val="50000"/>
              </a:spcBef>
            </a:pPr>
            <a:r>
              <a:rPr lang="en-US" sz="1600" b="1"/>
              <a:t>T.C.</a:t>
            </a:r>
          </a:p>
        </p:txBody>
      </p:sp>
      <p:sp>
        <p:nvSpPr>
          <p:cNvPr id="42002" name="Line 19"/>
          <p:cNvSpPr>
            <a:spLocks noChangeShapeType="1"/>
          </p:cNvSpPr>
          <p:nvPr/>
        </p:nvSpPr>
        <p:spPr bwMode="auto">
          <a:xfrm>
            <a:off x="1403350" y="3505200"/>
            <a:ext cx="7264400" cy="0"/>
          </a:xfrm>
          <a:prstGeom prst="line">
            <a:avLst/>
          </a:prstGeom>
          <a:noFill/>
          <a:ln w="9525">
            <a:solidFill>
              <a:schemeClr val="tx1"/>
            </a:solidFill>
            <a:round/>
            <a:headEnd/>
            <a:tailEnd/>
          </a:ln>
        </p:spPr>
        <p:txBody>
          <a:bodyPr/>
          <a:lstStyle/>
          <a:p>
            <a:endParaRPr lang="id-ID"/>
          </a:p>
        </p:txBody>
      </p:sp>
      <p:sp>
        <p:nvSpPr>
          <p:cNvPr id="42003" name="Line 20"/>
          <p:cNvSpPr>
            <a:spLocks noChangeShapeType="1"/>
          </p:cNvSpPr>
          <p:nvPr/>
        </p:nvSpPr>
        <p:spPr bwMode="auto">
          <a:xfrm>
            <a:off x="1403350" y="3505200"/>
            <a:ext cx="0" cy="1143000"/>
          </a:xfrm>
          <a:prstGeom prst="line">
            <a:avLst/>
          </a:prstGeom>
          <a:noFill/>
          <a:ln w="9525">
            <a:solidFill>
              <a:schemeClr val="tx1"/>
            </a:solidFill>
            <a:round/>
            <a:headEnd/>
            <a:tailEnd type="triangle" w="med" len="med"/>
          </a:ln>
        </p:spPr>
        <p:txBody>
          <a:bodyPr/>
          <a:lstStyle/>
          <a:p>
            <a:endParaRPr lang="id-ID"/>
          </a:p>
        </p:txBody>
      </p:sp>
      <p:sp>
        <p:nvSpPr>
          <p:cNvPr id="42004" name="Line 21"/>
          <p:cNvSpPr>
            <a:spLocks noChangeShapeType="1"/>
          </p:cNvSpPr>
          <p:nvPr/>
        </p:nvSpPr>
        <p:spPr bwMode="auto">
          <a:xfrm>
            <a:off x="2311400" y="3505200"/>
            <a:ext cx="0" cy="381000"/>
          </a:xfrm>
          <a:prstGeom prst="line">
            <a:avLst/>
          </a:prstGeom>
          <a:noFill/>
          <a:ln w="9525">
            <a:solidFill>
              <a:schemeClr val="tx1"/>
            </a:solidFill>
            <a:round/>
            <a:headEnd/>
            <a:tailEnd type="triangle" w="med" len="med"/>
          </a:ln>
        </p:spPr>
        <p:txBody>
          <a:bodyPr/>
          <a:lstStyle/>
          <a:p>
            <a:endParaRPr lang="id-ID"/>
          </a:p>
        </p:txBody>
      </p:sp>
      <p:sp>
        <p:nvSpPr>
          <p:cNvPr id="42005" name="Line 22"/>
          <p:cNvSpPr>
            <a:spLocks noChangeShapeType="1"/>
          </p:cNvSpPr>
          <p:nvPr/>
        </p:nvSpPr>
        <p:spPr bwMode="auto">
          <a:xfrm>
            <a:off x="4210050" y="3505200"/>
            <a:ext cx="0" cy="381000"/>
          </a:xfrm>
          <a:prstGeom prst="line">
            <a:avLst/>
          </a:prstGeom>
          <a:noFill/>
          <a:ln w="9525">
            <a:solidFill>
              <a:schemeClr val="tx1"/>
            </a:solidFill>
            <a:round/>
            <a:headEnd/>
            <a:tailEnd type="triangle" w="med" len="med"/>
          </a:ln>
        </p:spPr>
        <p:txBody>
          <a:bodyPr/>
          <a:lstStyle/>
          <a:p>
            <a:endParaRPr lang="id-ID"/>
          </a:p>
        </p:txBody>
      </p:sp>
      <p:sp>
        <p:nvSpPr>
          <p:cNvPr id="42006" name="Line 23"/>
          <p:cNvSpPr>
            <a:spLocks noChangeShapeType="1"/>
          </p:cNvSpPr>
          <p:nvPr/>
        </p:nvSpPr>
        <p:spPr bwMode="auto">
          <a:xfrm>
            <a:off x="6686550" y="3505200"/>
            <a:ext cx="0" cy="381000"/>
          </a:xfrm>
          <a:prstGeom prst="line">
            <a:avLst/>
          </a:prstGeom>
          <a:noFill/>
          <a:ln w="9525">
            <a:solidFill>
              <a:schemeClr val="tx1"/>
            </a:solidFill>
            <a:round/>
            <a:headEnd/>
            <a:tailEnd type="triangle" w="med" len="med"/>
          </a:ln>
        </p:spPr>
        <p:txBody>
          <a:bodyPr/>
          <a:lstStyle/>
          <a:p>
            <a:endParaRPr lang="id-ID"/>
          </a:p>
        </p:txBody>
      </p:sp>
      <p:sp>
        <p:nvSpPr>
          <p:cNvPr id="42007" name="Line 24"/>
          <p:cNvSpPr>
            <a:spLocks noChangeShapeType="1"/>
          </p:cNvSpPr>
          <p:nvPr/>
        </p:nvSpPr>
        <p:spPr bwMode="auto">
          <a:xfrm>
            <a:off x="8667750" y="3505200"/>
            <a:ext cx="0" cy="381000"/>
          </a:xfrm>
          <a:prstGeom prst="line">
            <a:avLst/>
          </a:prstGeom>
          <a:noFill/>
          <a:ln w="9525">
            <a:solidFill>
              <a:schemeClr val="tx1"/>
            </a:solidFill>
            <a:round/>
            <a:headEnd/>
            <a:tailEnd type="triangle" w="med" len="med"/>
          </a:ln>
        </p:spPr>
        <p:txBody>
          <a:bodyPr/>
          <a:lstStyle/>
          <a:p>
            <a:endParaRPr lang="id-ID"/>
          </a:p>
        </p:txBody>
      </p:sp>
      <p:sp>
        <p:nvSpPr>
          <p:cNvPr id="42008" name="Line 25"/>
          <p:cNvSpPr>
            <a:spLocks noChangeShapeType="1"/>
          </p:cNvSpPr>
          <p:nvPr/>
        </p:nvSpPr>
        <p:spPr bwMode="auto">
          <a:xfrm>
            <a:off x="3219450" y="3505200"/>
            <a:ext cx="0" cy="1143000"/>
          </a:xfrm>
          <a:prstGeom prst="line">
            <a:avLst/>
          </a:prstGeom>
          <a:noFill/>
          <a:ln w="9525">
            <a:solidFill>
              <a:schemeClr val="tx1"/>
            </a:solidFill>
            <a:round/>
            <a:headEnd/>
            <a:tailEnd type="triangle" w="med" len="med"/>
          </a:ln>
        </p:spPr>
        <p:txBody>
          <a:bodyPr/>
          <a:lstStyle/>
          <a:p>
            <a:endParaRPr lang="id-ID"/>
          </a:p>
        </p:txBody>
      </p:sp>
      <p:sp>
        <p:nvSpPr>
          <p:cNvPr id="42009" name="Line 26"/>
          <p:cNvSpPr>
            <a:spLocks noChangeShapeType="1"/>
          </p:cNvSpPr>
          <p:nvPr/>
        </p:nvSpPr>
        <p:spPr bwMode="auto">
          <a:xfrm>
            <a:off x="5530850" y="3505200"/>
            <a:ext cx="0" cy="1143000"/>
          </a:xfrm>
          <a:prstGeom prst="line">
            <a:avLst/>
          </a:prstGeom>
          <a:noFill/>
          <a:ln w="9525">
            <a:solidFill>
              <a:schemeClr val="tx1"/>
            </a:solidFill>
            <a:round/>
            <a:headEnd/>
            <a:tailEnd type="triangle" w="med" len="med"/>
          </a:ln>
        </p:spPr>
        <p:txBody>
          <a:bodyPr/>
          <a:lstStyle/>
          <a:p>
            <a:endParaRPr lang="id-ID"/>
          </a:p>
        </p:txBody>
      </p:sp>
      <p:sp>
        <p:nvSpPr>
          <p:cNvPr id="42010" name="Line 27"/>
          <p:cNvSpPr>
            <a:spLocks noChangeShapeType="1"/>
          </p:cNvSpPr>
          <p:nvPr/>
        </p:nvSpPr>
        <p:spPr bwMode="auto">
          <a:xfrm>
            <a:off x="7842250" y="3505200"/>
            <a:ext cx="0" cy="1143000"/>
          </a:xfrm>
          <a:prstGeom prst="line">
            <a:avLst/>
          </a:prstGeom>
          <a:noFill/>
          <a:ln w="9525">
            <a:solidFill>
              <a:schemeClr val="tx1"/>
            </a:solidFill>
            <a:round/>
            <a:headEnd/>
            <a:tailEnd type="triangle" w="med" len="med"/>
          </a:ln>
        </p:spPr>
        <p:txBody>
          <a:bodyPr/>
          <a:lstStyle/>
          <a:p>
            <a:endParaRPr lang="id-ID"/>
          </a:p>
        </p:txBody>
      </p:sp>
      <p:sp>
        <p:nvSpPr>
          <p:cNvPr id="42011" name="Line 28"/>
          <p:cNvSpPr>
            <a:spLocks noChangeShapeType="1"/>
          </p:cNvSpPr>
          <p:nvPr/>
        </p:nvSpPr>
        <p:spPr bwMode="auto">
          <a:xfrm>
            <a:off x="1403350" y="5105400"/>
            <a:ext cx="0" cy="762000"/>
          </a:xfrm>
          <a:prstGeom prst="line">
            <a:avLst/>
          </a:prstGeom>
          <a:noFill/>
          <a:ln w="9525">
            <a:solidFill>
              <a:schemeClr val="tx1"/>
            </a:solidFill>
            <a:round/>
            <a:headEnd/>
            <a:tailEnd type="triangle" w="med" len="med"/>
          </a:ln>
        </p:spPr>
        <p:txBody>
          <a:bodyPr/>
          <a:lstStyle/>
          <a:p>
            <a:endParaRPr lang="id-ID"/>
          </a:p>
        </p:txBody>
      </p:sp>
      <p:sp>
        <p:nvSpPr>
          <p:cNvPr id="42012" name="Line 29"/>
          <p:cNvSpPr>
            <a:spLocks noChangeShapeType="1"/>
          </p:cNvSpPr>
          <p:nvPr/>
        </p:nvSpPr>
        <p:spPr bwMode="auto">
          <a:xfrm>
            <a:off x="2311400" y="4343400"/>
            <a:ext cx="0" cy="1524000"/>
          </a:xfrm>
          <a:prstGeom prst="line">
            <a:avLst/>
          </a:prstGeom>
          <a:noFill/>
          <a:ln w="9525">
            <a:solidFill>
              <a:schemeClr val="tx1"/>
            </a:solidFill>
            <a:round/>
            <a:headEnd/>
            <a:tailEnd type="triangle" w="med" len="med"/>
          </a:ln>
        </p:spPr>
        <p:txBody>
          <a:bodyPr/>
          <a:lstStyle/>
          <a:p>
            <a:endParaRPr lang="id-ID"/>
          </a:p>
        </p:txBody>
      </p:sp>
      <p:sp>
        <p:nvSpPr>
          <p:cNvPr id="42013" name="Line 30"/>
          <p:cNvSpPr>
            <a:spLocks noChangeShapeType="1"/>
          </p:cNvSpPr>
          <p:nvPr/>
        </p:nvSpPr>
        <p:spPr bwMode="auto">
          <a:xfrm>
            <a:off x="3219450" y="5105400"/>
            <a:ext cx="0" cy="762000"/>
          </a:xfrm>
          <a:prstGeom prst="line">
            <a:avLst/>
          </a:prstGeom>
          <a:noFill/>
          <a:ln w="9525">
            <a:solidFill>
              <a:schemeClr val="tx1"/>
            </a:solidFill>
            <a:round/>
            <a:headEnd/>
            <a:tailEnd type="triangle" w="med" len="med"/>
          </a:ln>
        </p:spPr>
        <p:txBody>
          <a:bodyPr/>
          <a:lstStyle/>
          <a:p>
            <a:endParaRPr lang="id-ID"/>
          </a:p>
        </p:txBody>
      </p:sp>
      <p:sp>
        <p:nvSpPr>
          <p:cNvPr id="42014" name="Line 31"/>
          <p:cNvSpPr>
            <a:spLocks noChangeShapeType="1"/>
          </p:cNvSpPr>
          <p:nvPr/>
        </p:nvSpPr>
        <p:spPr bwMode="auto">
          <a:xfrm>
            <a:off x="4210050" y="4343400"/>
            <a:ext cx="0" cy="1524000"/>
          </a:xfrm>
          <a:prstGeom prst="line">
            <a:avLst/>
          </a:prstGeom>
          <a:noFill/>
          <a:ln w="9525">
            <a:solidFill>
              <a:schemeClr val="tx1"/>
            </a:solidFill>
            <a:round/>
            <a:headEnd/>
            <a:tailEnd type="triangle" w="med" len="med"/>
          </a:ln>
        </p:spPr>
        <p:txBody>
          <a:bodyPr/>
          <a:lstStyle/>
          <a:p>
            <a:endParaRPr lang="id-ID"/>
          </a:p>
        </p:txBody>
      </p:sp>
      <p:sp>
        <p:nvSpPr>
          <p:cNvPr id="42015" name="Line 32"/>
          <p:cNvSpPr>
            <a:spLocks noChangeShapeType="1"/>
          </p:cNvSpPr>
          <p:nvPr/>
        </p:nvSpPr>
        <p:spPr bwMode="auto">
          <a:xfrm>
            <a:off x="5530850" y="5105400"/>
            <a:ext cx="0" cy="762000"/>
          </a:xfrm>
          <a:prstGeom prst="line">
            <a:avLst/>
          </a:prstGeom>
          <a:noFill/>
          <a:ln w="9525">
            <a:solidFill>
              <a:schemeClr val="tx1"/>
            </a:solidFill>
            <a:round/>
            <a:headEnd/>
            <a:tailEnd type="triangle" w="med" len="med"/>
          </a:ln>
        </p:spPr>
        <p:txBody>
          <a:bodyPr/>
          <a:lstStyle/>
          <a:p>
            <a:endParaRPr lang="id-ID"/>
          </a:p>
        </p:txBody>
      </p:sp>
      <p:sp>
        <p:nvSpPr>
          <p:cNvPr id="42016" name="Line 33"/>
          <p:cNvSpPr>
            <a:spLocks noChangeShapeType="1"/>
          </p:cNvSpPr>
          <p:nvPr/>
        </p:nvSpPr>
        <p:spPr bwMode="auto">
          <a:xfrm>
            <a:off x="6686550" y="4343400"/>
            <a:ext cx="0" cy="1524000"/>
          </a:xfrm>
          <a:prstGeom prst="line">
            <a:avLst/>
          </a:prstGeom>
          <a:noFill/>
          <a:ln w="9525">
            <a:solidFill>
              <a:schemeClr val="tx1"/>
            </a:solidFill>
            <a:round/>
            <a:headEnd/>
            <a:tailEnd type="triangle" w="med" len="med"/>
          </a:ln>
        </p:spPr>
        <p:txBody>
          <a:bodyPr/>
          <a:lstStyle/>
          <a:p>
            <a:endParaRPr lang="id-ID"/>
          </a:p>
        </p:txBody>
      </p:sp>
      <p:sp>
        <p:nvSpPr>
          <p:cNvPr id="42017" name="Line 34"/>
          <p:cNvSpPr>
            <a:spLocks noChangeShapeType="1"/>
          </p:cNvSpPr>
          <p:nvPr/>
        </p:nvSpPr>
        <p:spPr bwMode="auto">
          <a:xfrm>
            <a:off x="7842250" y="5105400"/>
            <a:ext cx="0" cy="762000"/>
          </a:xfrm>
          <a:prstGeom prst="line">
            <a:avLst/>
          </a:prstGeom>
          <a:noFill/>
          <a:ln w="9525">
            <a:solidFill>
              <a:schemeClr val="tx1"/>
            </a:solidFill>
            <a:round/>
            <a:headEnd/>
            <a:tailEnd type="triangle" w="med" len="med"/>
          </a:ln>
        </p:spPr>
        <p:txBody>
          <a:bodyPr/>
          <a:lstStyle/>
          <a:p>
            <a:endParaRPr lang="id-ID"/>
          </a:p>
        </p:txBody>
      </p:sp>
      <p:sp>
        <p:nvSpPr>
          <p:cNvPr id="42018" name="Line 35"/>
          <p:cNvSpPr>
            <a:spLocks noChangeShapeType="1"/>
          </p:cNvSpPr>
          <p:nvPr/>
        </p:nvSpPr>
        <p:spPr bwMode="auto">
          <a:xfrm>
            <a:off x="8667750" y="4343400"/>
            <a:ext cx="0" cy="1524000"/>
          </a:xfrm>
          <a:prstGeom prst="line">
            <a:avLst/>
          </a:prstGeom>
          <a:noFill/>
          <a:ln w="9525">
            <a:solidFill>
              <a:schemeClr val="tx1"/>
            </a:solidFill>
            <a:round/>
            <a:headEnd/>
            <a:tailEnd type="triangle" w="med" len="med"/>
          </a:ln>
        </p:spPr>
        <p:txBody>
          <a:bodyPr/>
          <a:lstStyle/>
          <a:p>
            <a:endParaRPr lang="id-ID"/>
          </a:p>
        </p:txBody>
      </p:sp>
      <p:sp>
        <p:nvSpPr>
          <p:cNvPr id="42019" name="Line 36"/>
          <p:cNvSpPr>
            <a:spLocks noChangeShapeType="1"/>
          </p:cNvSpPr>
          <p:nvPr/>
        </p:nvSpPr>
        <p:spPr bwMode="auto">
          <a:xfrm>
            <a:off x="1676400" y="3048000"/>
            <a:ext cx="0" cy="457200"/>
          </a:xfrm>
          <a:prstGeom prst="line">
            <a:avLst/>
          </a:prstGeom>
          <a:noFill/>
          <a:ln w="9525">
            <a:solidFill>
              <a:schemeClr val="tx1"/>
            </a:solidFill>
            <a:round/>
            <a:headEnd/>
            <a:tailEnd type="triangle" w="med" len="med"/>
          </a:ln>
        </p:spPr>
        <p:txBody>
          <a:bodyPr/>
          <a:lstStyle/>
          <a:p>
            <a:endParaRPr lang="id-ID"/>
          </a:p>
        </p:txBody>
      </p:sp>
      <p:sp>
        <p:nvSpPr>
          <p:cNvPr id="42020" name="Line 37"/>
          <p:cNvSpPr>
            <a:spLocks noChangeShapeType="1"/>
          </p:cNvSpPr>
          <p:nvPr/>
        </p:nvSpPr>
        <p:spPr bwMode="auto">
          <a:xfrm>
            <a:off x="4953000" y="3048000"/>
            <a:ext cx="0" cy="457200"/>
          </a:xfrm>
          <a:prstGeom prst="line">
            <a:avLst/>
          </a:prstGeom>
          <a:noFill/>
          <a:ln w="9525">
            <a:solidFill>
              <a:schemeClr val="tx1"/>
            </a:solidFill>
            <a:round/>
            <a:headEnd/>
            <a:tailEnd type="triangle" w="med" len="med"/>
          </a:ln>
        </p:spPr>
        <p:txBody>
          <a:bodyPr/>
          <a:lstStyle/>
          <a:p>
            <a:endParaRPr lang="id-ID"/>
          </a:p>
        </p:txBody>
      </p:sp>
      <p:sp>
        <p:nvSpPr>
          <p:cNvPr id="42021" name="Line 38"/>
          <p:cNvSpPr>
            <a:spLocks noChangeShapeType="1"/>
          </p:cNvSpPr>
          <p:nvPr/>
        </p:nvSpPr>
        <p:spPr bwMode="auto">
          <a:xfrm>
            <a:off x="1600200" y="2286000"/>
            <a:ext cx="6477000" cy="0"/>
          </a:xfrm>
          <a:prstGeom prst="line">
            <a:avLst/>
          </a:prstGeom>
          <a:noFill/>
          <a:ln w="9525">
            <a:solidFill>
              <a:schemeClr val="tx1"/>
            </a:solidFill>
            <a:round/>
            <a:headEnd/>
            <a:tailEnd/>
          </a:ln>
        </p:spPr>
        <p:txBody>
          <a:bodyPr/>
          <a:lstStyle/>
          <a:p>
            <a:endParaRPr lang="id-ID"/>
          </a:p>
        </p:txBody>
      </p:sp>
      <p:sp>
        <p:nvSpPr>
          <p:cNvPr id="42022" name="Line 39"/>
          <p:cNvSpPr>
            <a:spLocks noChangeShapeType="1"/>
          </p:cNvSpPr>
          <p:nvPr/>
        </p:nvSpPr>
        <p:spPr bwMode="auto">
          <a:xfrm>
            <a:off x="1600200" y="2286000"/>
            <a:ext cx="0" cy="304800"/>
          </a:xfrm>
          <a:prstGeom prst="line">
            <a:avLst/>
          </a:prstGeom>
          <a:noFill/>
          <a:ln w="9525">
            <a:solidFill>
              <a:schemeClr val="tx1"/>
            </a:solidFill>
            <a:round/>
            <a:headEnd/>
            <a:tailEnd type="triangle" w="med" len="med"/>
          </a:ln>
        </p:spPr>
        <p:txBody>
          <a:bodyPr/>
          <a:lstStyle/>
          <a:p>
            <a:endParaRPr lang="id-ID"/>
          </a:p>
        </p:txBody>
      </p:sp>
      <p:sp>
        <p:nvSpPr>
          <p:cNvPr id="42023" name="Line 40"/>
          <p:cNvSpPr>
            <a:spLocks noChangeShapeType="1"/>
          </p:cNvSpPr>
          <p:nvPr/>
        </p:nvSpPr>
        <p:spPr bwMode="auto">
          <a:xfrm>
            <a:off x="8077200" y="2286000"/>
            <a:ext cx="0" cy="304800"/>
          </a:xfrm>
          <a:prstGeom prst="line">
            <a:avLst/>
          </a:prstGeom>
          <a:noFill/>
          <a:ln w="9525">
            <a:solidFill>
              <a:schemeClr val="tx1"/>
            </a:solidFill>
            <a:round/>
            <a:headEnd/>
            <a:tailEnd type="triangle" w="med" len="med"/>
          </a:ln>
        </p:spPr>
        <p:txBody>
          <a:bodyPr/>
          <a:lstStyle/>
          <a:p>
            <a:endParaRPr lang="id-ID"/>
          </a:p>
        </p:txBody>
      </p:sp>
      <p:sp>
        <p:nvSpPr>
          <p:cNvPr id="42024" name="Line 41"/>
          <p:cNvSpPr>
            <a:spLocks noChangeShapeType="1"/>
          </p:cNvSpPr>
          <p:nvPr/>
        </p:nvSpPr>
        <p:spPr bwMode="auto">
          <a:xfrm>
            <a:off x="8077200" y="3048000"/>
            <a:ext cx="0" cy="457200"/>
          </a:xfrm>
          <a:prstGeom prst="line">
            <a:avLst/>
          </a:prstGeom>
          <a:noFill/>
          <a:ln w="9525">
            <a:solidFill>
              <a:schemeClr val="tx1"/>
            </a:solidFill>
            <a:round/>
            <a:headEnd/>
            <a:tailEnd type="triangle" w="med" len="med"/>
          </a:ln>
        </p:spPr>
        <p:txBody>
          <a:bodyPr/>
          <a:lstStyle/>
          <a:p>
            <a:endParaRPr lang="id-ID"/>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12775" y="228600"/>
            <a:ext cx="8153400" cy="990600"/>
          </a:xfrm>
        </p:spPr>
        <p:txBody>
          <a:bodyPr/>
          <a:lstStyle/>
          <a:p>
            <a:r>
              <a:rPr lang="en-US" sz="4000" b="1" smtClean="0"/>
              <a:t>Faktor-faktor Penentu Struktur Organisasi</a:t>
            </a:r>
            <a:endParaRPr lang="en-GB" sz="4000" b="1" smtClean="0"/>
          </a:p>
        </p:txBody>
      </p:sp>
      <p:sp>
        <p:nvSpPr>
          <p:cNvPr id="43011"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786A099-BFE0-48F3-9957-CE96E1E0D25F}" type="slidenum">
              <a:rPr lang="en-GB">
                <a:latin typeface="Arial" pitchFamily="34" charset="0"/>
                <a:cs typeface="Arial" pitchFamily="34" charset="0"/>
              </a:rPr>
              <a:pPr/>
              <a:t>34</a:t>
            </a:fld>
            <a:endParaRPr lang="en-GB">
              <a:latin typeface="Arial" pitchFamily="34" charset="0"/>
              <a:cs typeface="Arial" pitchFamily="34" charset="0"/>
            </a:endParaRPr>
          </a:p>
        </p:txBody>
      </p:sp>
      <p:sp>
        <p:nvSpPr>
          <p:cNvPr id="43012" name="Rectangle 3"/>
          <p:cNvSpPr>
            <a:spLocks noGrp="1" noChangeArrowheads="1"/>
          </p:cNvSpPr>
          <p:nvPr>
            <p:ph sz="quarter" idx="1"/>
          </p:nvPr>
        </p:nvSpPr>
        <p:spPr>
          <a:xfrm>
            <a:off x="1219200" y="1600200"/>
            <a:ext cx="7462838" cy="4495800"/>
          </a:xfrm>
        </p:spPr>
        <p:txBody>
          <a:bodyPr/>
          <a:lstStyle/>
          <a:p>
            <a:pPr marL="552450" indent="-552450">
              <a:lnSpc>
                <a:spcPct val="80000"/>
              </a:lnSpc>
              <a:buFont typeface="Wingdings" pitchFamily="2" charset="2"/>
              <a:buNone/>
            </a:pPr>
            <a:r>
              <a:rPr lang="en-US" sz="2000" smtClean="0"/>
              <a:t>Faktor-faktor penentu struktur organisasi menurut </a:t>
            </a:r>
          </a:p>
          <a:p>
            <a:pPr marL="552450" indent="-552450">
              <a:lnSpc>
                <a:spcPct val="80000"/>
              </a:lnSpc>
              <a:buFont typeface="Wingdings" pitchFamily="2" charset="2"/>
              <a:buNone/>
            </a:pPr>
            <a:r>
              <a:rPr lang="en-US" sz="2000" smtClean="0"/>
              <a:t>Alfred D. Chandler :</a:t>
            </a:r>
          </a:p>
          <a:p>
            <a:pPr marL="552450" indent="-552450">
              <a:lnSpc>
                <a:spcPct val="80000"/>
              </a:lnSpc>
              <a:buFont typeface="Wingdings" pitchFamily="2" charset="2"/>
              <a:buNone/>
            </a:pPr>
            <a:r>
              <a:rPr lang="en-US" sz="2000" smtClean="0"/>
              <a:t>1.	Teknologi</a:t>
            </a:r>
          </a:p>
          <a:p>
            <a:pPr marL="552450" indent="-552450">
              <a:lnSpc>
                <a:spcPct val="80000"/>
              </a:lnSpc>
              <a:buFont typeface="Wingdings" pitchFamily="2" charset="2"/>
              <a:buNone/>
            </a:pPr>
            <a:r>
              <a:rPr lang="en-US" sz="2000" smtClean="0"/>
              <a:t>	Bentuk teknologi yang digunakan suatu perusahaan akan mempengaruhi organisasi di perusahaan tersebut.</a:t>
            </a:r>
          </a:p>
          <a:p>
            <a:pPr marL="552450" indent="-552450">
              <a:lnSpc>
                <a:spcPct val="80000"/>
              </a:lnSpc>
              <a:buFont typeface="Wingdings" pitchFamily="2" charset="2"/>
              <a:buNone/>
            </a:pPr>
            <a:r>
              <a:rPr lang="en-US" sz="2000" smtClean="0"/>
              <a:t>2. 	Manusia</a:t>
            </a:r>
          </a:p>
          <a:p>
            <a:pPr marL="552450" indent="-552450">
              <a:lnSpc>
                <a:spcPct val="80000"/>
              </a:lnSpc>
              <a:buFont typeface="Wingdings" pitchFamily="2" charset="2"/>
              <a:buNone/>
            </a:pPr>
            <a:r>
              <a:rPr lang="en-US" sz="2000" smtClean="0"/>
              <a:t>	Membuat keputusan para manajer dipengaruhi oleh kebutuhan mereka dan kecenderungan lingkungan kerjanya.</a:t>
            </a:r>
          </a:p>
          <a:p>
            <a:pPr marL="552450" indent="-552450">
              <a:lnSpc>
                <a:spcPct val="80000"/>
              </a:lnSpc>
              <a:buFont typeface="Wingdings" pitchFamily="2" charset="2"/>
              <a:buNone/>
            </a:pPr>
            <a:r>
              <a:rPr lang="en-US" sz="2000" smtClean="0"/>
              <a:t>3.	Ukuran dan Struktur</a:t>
            </a:r>
          </a:p>
          <a:p>
            <a:pPr marL="552450" indent="-552450">
              <a:lnSpc>
                <a:spcPct val="80000"/>
              </a:lnSpc>
              <a:buFont typeface="Wingdings" pitchFamily="2" charset="2"/>
              <a:buNone/>
            </a:pPr>
            <a:r>
              <a:rPr lang="en-US" sz="2000" smtClean="0"/>
              <a:t>	Ukuran dan organisasi secara menyeluruhan atau sub unitnya mempengaruhi organisasi bila ukurannya membesar dicapai suatu titik ketika perusahaan terpaksa melakukan desentralisasi pengambilan keputusan.</a:t>
            </a:r>
            <a:endParaRPr lang="en-GB" sz="20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12775" y="228600"/>
            <a:ext cx="8153400" cy="990600"/>
          </a:xfrm>
        </p:spPr>
        <p:txBody>
          <a:bodyPr/>
          <a:lstStyle/>
          <a:p>
            <a:r>
              <a:rPr lang="en-US" sz="3000" b="1" smtClean="0"/>
              <a:t>Lima Unsur yang Digunakan Kerangka Menganalisis Struktur Organisasi</a:t>
            </a:r>
            <a:endParaRPr lang="en-GB" sz="3000" b="1" smtClean="0"/>
          </a:p>
        </p:txBody>
      </p:sp>
      <p:sp>
        <p:nvSpPr>
          <p:cNvPr id="44035"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4336ED07-F91E-47DB-875A-5A049A4F7309}" type="slidenum">
              <a:rPr lang="en-GB">
                <a:latin typeface="Arial" pitchFamily="34" charset="0"/>
                <a:cs typeface="Arial" pitchFamily="34" charset="0"/>
              </a:rPr>
              <a:pPr/>
              <a:t>35</a:t>
            </a:fld>
            <a:endParaRPr lang="en-GB">
              <a:latin typeface="Arial" pitchFamily="34" charset="0"/>
              <a:cs typeface="Arial" pitchFamily="34" charset="0"/>
            </a:endParaRPr>
          </a:p>
        </p:txBody>
      </p:sp>
      <p:sp>
        <p:nvSpPr>
          <p:cNvPr id="44036" name="Rectangle 3"/>
          <p:cNvSpPr>
            <a:spLocks noGrp="1" noChangeArrowheads="1"/>
          </p:cNvSpPr>
          <p:nvPr>
            <p:ph sz="quarter" idx="1"/>
          </p:nvPr>
        </p:nvSpPr>
        <p:spPr>
          <a:xfrm>
            <a:off x="1066800" y="1524000"/>
            <a:ext cx="7616825" cy="4418013"/>
          </a:xfrm>
        </p:spPr>
        <p:txBody>
          <a:bodyPr/>
          <a:lstStyle/>
          <a:p>
            <a:pPr marL="357188" indent="-357188">
              <a:lnSpc>
                <a:spcPct val="80000"/>
              </a:lnSpc>
              <a:buFont typeface="Wingdings" pitchFamily="2" charset="2"/>
              <a:buNone/>
            </a:pPr>
            <a:r>
              <a:rPr lang="en-US" sz="1800" smtClean="0"/>
              <a:t>1.	Spesialisasi aktivitas</a:t>
            </a:r>
          </a:p>
          <a:p>
            <a:pPr marL="357188" indent="-357188">
              <a:lnSpc>
                <a:spcPct val="80000"/>
              </a:lnSpc>
              <a:buFont typeface="Wingdings" pitchFamily="2" charset="2"/>
              <a:buNone/>
            </a:pPr>
            <a:r>
              <a:rPr lang="en-US" sz="1800" smtClean="0"/>
              <a:t>	Pembagian kerja dan departementisasi, spesifikasi tugas-tugas perorangan dan kelompok kerja di seluruh organisasi dan penyatuan tugas-tugas ke dalam unit kerja.</a:t>
            </a:r>
          </a:p>
          <a:p>
            <a:pPr marL="357188" indent="-357188">
              <a:lnSpc>
                <a:spcPct val="80000"/>
              </a:lnSpc>
              <a:buFont typeface="Wingdings" pitchFamily="2" charset="2"/>
              <a:buNone/>
            </a:pPr>
            <a:r>
              <a:rPr lang="en-US" sz="1800" smtClean="0"/>
              <a:t>2. 	Standarisasi aktivitas</a:t>
            </a:r>
          </a:p>
          <a:p>
            <a:pPr marL="357188" indent="-357188">
              <a:lnSpc>
                <a:spcPct val="80000"/>
              </a:lnSpc>
              <a:buFont typeface="Wingdings" pitchFamily="2" charset="2"/>
              <a:buNone/>
            </a:pPr>
            <a:r>
              <a:rPr lang="en-US" sz="1800" smtClean="0"/>
              <a:t>	Prosedur untuk menjamin kelayakdugaan (</a:t>
            </a:r>
            <a:r>
              <a:rPr lang="en-US" sz="1800" i="1" smtClean="0"/>
              <a:t>predictability</a:t>
            </a:r>
            <a:r>
              <a:rPr lang="en-US" sz="1800" smtClean="0"/>
              <a:t>) aktivitas sehingga sama dan konsisten.</a:t>
            </a:r>
          </a:p>
          <a:p>
            <a:pPr marL="357188" indent="-357188">
              <a:lnSpc>
                <a:spcPct val="80000"/>
              </a:lnSpc>
              <a:buFont typeface="Wingdings" pitchFamily="2" charset="2"/>
              <a:buNone/>
            </a:pPr>
            <a:r>
              <a:rPr lang="en-US" sz="1800" smtClean="0"/>
              <a:t>3. 	Koordinasi aktivitas</a:t>
            </a:r>
          </a:p>
          <a:p>
            <a:pPr marL="357188" indent="-357188">
              <a:lnSpc>
                <a:spcPct val="80000"/>
              </a:lnSpc>
              <a:buFont typeface="Wingdings" pitchFamily="2" charset="2"/>
              <a:buNone/>
            </a:pPr>
            <a:r>
              <a:rPr lang="en-US" sz="1800" smtClean="0"/>
              <a:t>	Prosedur mengintegrasikan fungsi-fungsi sub unit dalam organisasi.</a:t>
            </a:r>
          </a:p>
          <a:p>
            <a:pPr marL="357188" indent="-357188">
              <a:lnSpc>
                <a:spcPct val="80000"/>
              </a:lnSpc>
              <a:buFont typeface="Wingdings" pitchFamily="2" charset="2"/>
              <a:buNone/>
            </a:pPr>
            <a:r>
              <a:rPr lang="en-US" sz="1800" smtClean="0"/>
              <a:t>4.	Hierarki dan struktur wewenang</a:t>
            </a:r>
          </a:p>
          <a:p>
            <a:pPr marL="357188" indent="-357188">
              <a:lnSpc>
                <a:spcPct val="80000"/>
              </a:lnSpc>
              <a:buFont typeface="Wingdings" pitchFamily="2" charset="2"/>
              <a:buNone/>
            </a:pPr>
            <a:r>
              <a:rPr lang="en-US" sz="1800" smtClean="0"/>
              <a:t>	Sentralisasi dan desentralisasi pengambilan keputusan mengacu pada lokasi kekuasaan atau wewenang pengambilan keputusan.</a:t>
            </a:r>
          </a:p>
          <a:p>
            <a:pPr marL="357188" indent="-357188">
              <a:lnSpc>
                <a:spcPct val="80000"/>
              </a:lnSpc>
              <a:buFont typeface="Wingdings" pitchFamily="2" charset="2"/>
              <a:buNone/>
            </a:pPr>
            <a:r>
              <a:rPr lang="en-US" sz="1800" smtClean="0"/>
              <a:t>5.	Ukuran unit kerja mengacu pada ruang lingkup kegiatan dan jumlah pegawai dalam suatu kelompok kerja.</a:t>
            </a:r>
          </a:p>
          <a:p>
            <a:pPr marL="357188" indent="-357188">
              <a:lnSpc>
                <a:spcPct val="80000"/>
              </a:lnSpc>
              <a:buFont typeface="Wingdings" pitchFamily="2" charset="2"/>
              <a:buAutoNum type="arabicPeriod" startAt="4"/>
            </a:pPr>
            <a:endParaRPr lang="en-US" sz="1800" smtClean="0"/>
          </a:p>
          <a:p>
            <a:pPr marL="357188" indent="-357188">
              <a:lnSpc>
                <a:spcPct val="80000"/>
              </a:lnSpc>
              <a:buFont typeface="Wingdings" pitchFamily="2" charset="2"/>
              <a:buAutoNum type="arabicPeriod" startAt="4"/>
            </a:pPr>
            <a:endParaRPr lang="en-US" sz="1500" smtClean="0"/>
          </a:p>
          <a:p>
            <a:pPr marL="722313" lvl="1" indent="-185738">
              <a:lnSpc>
                <a:spcPct val="80000"/>
              </a:lnSpc>
              <a:buFont typeface="Wingdings" pitchFamily="2" charset="2"/>
              <a:buNone/>
            </a:pPr>
            <a:endParaRPr lang="en-GB" sz="13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CD2D880B-38A6-4625-B866-6F58A642E308}" type="slidenum">
              <a:rPr lang="en-GB">
                <a:latin typeface="Arial" pitchFamily="34" charset="0"/>
                <a:cs typeface="Arial" pitchFamily="34" charset="0"/>
              </a:rPr>
              <a:pPr/>
              <a:t>36</a:t>
            </a:fld>
            <a:endParaRPr lang="en-GB">
              <a:latin typeface="Arial" pitchFamily="34" charset="0"/>
              <a:cs typeface="Arial" pitchFamily="34" charset="0"/>
            </a:endParaRPr>
          </a:p>
        </p:txBody>
      </p:sp>
      <p:grpSp>
        <p:nvGrpSpPr>
          <p:cNvPr id="45059" name="Group 31"/>
          <p:cNvGrpSpPr>
            <a:grpSpLocks/>
          </p:cNvGrpSpPr>
          <p:nvPr/>
        </p:nvGrpSpPr>
        <p:grpSpPr bwMode="auto">
          <a:xfrm>
            <a:off x="247650" y="228600"/>
            <a:ext cx="8362950" cy="5191125"/>
            <a:chOff x="156" y="144"/>
            <a:chExt cx="5884" cy="3270"/>
          </a:xfrm>
        </p:grpSpPr>
        <p:sp>
          <p:nvSpPr>
            <p:cNvPr id="45060" name="Line 4"/>
            <p:cNvSpPr>
              <a:spLocks noChangeShapeType="1"/>
            </p:cNvSpPr>
            <p:nvPr/>
          </p:nvSpPr>
          <p:spPr bwMode="auto">
            <a:xfrm flipH="1">
              <a:off x="3116" y="1217"/>
              <a:ext cx="4" cy="1920"/>
            </a:xfrm>
            <a:prstGeom prst="line">
              <a:avLst/>
            </a:prstGeom>
            <a:noFill/>
            <a:ln w="9525">
              <a:solidFill>
                <a:schemeClr val="tx1"/>
              </a:solidFill>
              <a:round/>
              <a:headEnd/>
              <a:tailEnd/>
            </a:ln>
          </p:spPr>
          <p:txBody>
            <a:bodyPr/>
            <a:lstStyle/>
            <a:p>
              <a:endParaRPr lang="id-ID"/>
            </a:p>
          </p:txBody>
        </p:sp>
        <p:sp>
          <p:nvSpPr>
            <p:cNvPr id="45061" name="Line 5"/>
            <p:cNvSpPr>
              <a:spLocks noChangeShapeType="1"/>
            </p:cNvSpPr>
            <p:nvPr/>
          </p:nvSpPr>
          <p:spPr bwMode="auto">
            <a:xfrm>
              <a:off x="1056" y="1841"/>
              <a:ext cx="0" cy="1296"/>
            </a:xfrm>
            <a:prstGeom prst="line">
              <a:avLst/>
            </a:prstGeom>
            <a:noFill/>
            <a:ln w="9525">
              <a:solidFill>
                <a:schemeClr val="tx1"/>
              </a:solidFill>
              <a:round/>
              <a:headEnd/>
              <a:tailEnd/>
            </a:ln>
          </p:spPr>
          <p:txBody>
            <a:bodyPr/>
            <a:lstStyle/>
            <a:p>
              <a:endParaRPr lang="id-ID"/>
            </a:p>
          </p:txBody>
        </p:sp>
        <p:sp>
          <p:nvSpPr>
            <p:cNvPr id="45062" name="Line 6"/>
            <p:cNvSpPr>
              <a:spLocks noChangeShapeType="1"/>
            </p:cNvSpPr>
            <p:nvPr/>
          </p:nvSpPr>
          <p:spPr bwMode="auto">
            <a:xfrm>
              <a:off x="432" y="2753"/>
              <a:ext cx="1232" cy="0"/>
            </a:xfrm>
            <a:prstGeom prst="line">
              <a:avLst/>
            </a:prstGeom>
            <a:noFill/>
            <a:ln w="9525">
              <a:solidFill>
                <a:schemeClr val="tx1"/>
              </a:solidFill>
              <a:round/>
              <a:headEnd/>
              <a:tailEnd/>
            </a:ln>
          </p:spPr>
          <p:txBody>
            <a:bodyPr/>
            <a:lstStyle/>
            <a:p>
              <a:endParaRPr lang="id-ID"/>
            </a:p>
          </p:txBody>
        </p:sp>
        <p:sp>
          <p:nvSpPr>
            <p:cNvPr id="45063" name="Line 7"/>
            <p:cNvSpPr>
              <a:spLocks noChangeShapeType="1"/>
            </p:cNvSpPr>
            <p:nvPr/>
          </p:nvSpPr>
          <p:spPr bwMode="auto">
            <a:xfrm>
              <a:off x="424" y="2753"/>
              <a:ext cx="0" cy="449"/>
            </a:xfrm>
            <a:prstGeom prst="line">
              <a:avLst/>
            </a:prstGeom>
            <a:noFill/>
            <a:ln w="9525">
              <a:solidFill>
                <a:schemeClr val="tx1"/>
              </a:solidFill>
              <a:round/>
              <a:headEnd/>
              <a:tailEnd/>
            </a:ln>
          </p:spPr>
          <p:txBody>
            <a:bodyPr/>
            <a:lstStyle/>
            <a:p>
              <a:endParaRPr lang="id-ID"/>
            </a:p>
          </p:txBody>
        </p:sp>
        <p:sp>
          <p:nvSpPr>
            <p:cNvPr id="45064" name="Line 8"/>
            <p:cNvSpPr>
              <a:spLocks noChangeShapeType="1"/>
            </p:cNvSpPr>
            <p:nvPr/>
          </p:nvSpPr>
          <p:spPr bwMode="auto">
            <a:xfrm>
              <a:off x="1664" y="2753"/>
              <a:ext cx="0" cy="449"/>
            </a:xfrm>
            <a:prstGeom prst="line">
              <a:avLst/>
            </a:prstGeom>
            <a:noFill/>
            <a:ln w="9525">
              <a:solidFill>
                <a:schemeClr val="tx1"/>
              </a:solidFill>
              <a:round/>
              <a:headEnd/>
              <a:tailEnd/>
            </a:ln>
          </p:spPr>
          <p:txBody>
            <a:bodyPr/>
            <a:lstStyle/>
            <a:p>
              <a:endParaRPr lang="id-ID"/>
            </a:p>
          </p:txBody>
        </p:sp>
        <p:sp>
          <p:nvSpPr>
            <p:cNvPr id="45065" name="Line 9"/>
            <p:cNvSpPr>
              <a:spLocks noChangeShapeType="1"/>
            </p:cNvSpPr>
            <p:nvPr/>
          </p:nvSpPr>
          <p:spPr bwMode="auto">
            <a:xfrm>
              <a:off x="1056" y="1841"/>
              <a:ext cx="4144" cy="0"/>
            </a:xfrm>
            <a:prstGeom prst="line">
              <a:avLst/>
            </a:prstGeom>
            <a:noFill/>
            <a:ln w="9525">
              <a:solidFill>
                <a:schemeClr val="tx1"/>
              </a:solidFill>
              <a:round/>
              <a:headEnd/>
              <a:tailEnd/>
            </a:ln>
          </p:spPr>
          <p:txBody>
            <a:bodyPr/>
            <a:lstStyle/>
            <a:p>
              <a:endParaRPr lang="id-ID"/>
            </a:p>
          </p:txBody>
        </p:sp>
        <p:sp>
          <p:nvSpPr>
            <p:cNvPr id="45066" name="Text Box 10"/>
            <p:cNvSpPr txBox="1">
              <a:spLocks noChangeArrowheads="1"/>
            </p:cNvSpPr>
            <p:nvPr/>
          </p:nvSpPr>
          <p:spPr bwMode="auto">
            <a:xfrm>
              <a:off x="428" y="2081"/>
              <a:ext cx="1248"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67" name="Text Box 11"/>
            <p:cNvSpPr txBox="1">
              <a:spLocks noChangeArrowheads="1"/>
            </p:cNvSpPr>
            <p:nvPr/>
          </p:nvSpPr>
          <p:spPr bwMode="auto">
            <a:xfrm>
              <a:off x="180" y="2957"/>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68" name="Text Box 12"/>
            <p:cNvSpPr txBox="1">
              <a:spLocks noChangeArrowheads="1"/>
            </p:cNvSpPr>
            <p:nvPr/>
          </p:nvSpPr>
          <p:spPr bwMode="auto">
            <a:xfrm>
              <a:off x="156" y="144"/>
              <a:ext cx="3484" cy="288"/>
            </a:xfrm>
            <a:prstGeom prst="rect">
              <a:avLst/>
            </a:prstGeom>
            <a:solidFill>
              <a:schemeClr val="bg1"/>
            </a:solidFill>
            <a:ln w="9525">
              <a:noFill/>
              <a:miter lim="800000"/>
              <a:headEnd/>
              <a:tailEnd/>
            </a:ln>
          </p:spPr>
          <p:txBody>
            <a:bodyPr>
              <a:spAutoFit/>
            </a:bodyPr>
            <a:lstStyle/>
            <a:p>
              <a:pPr>
                <a:lnSpc>
                  <a:spcPct val="75000"/>
                </a:lnSpc>
                <a:spcBef>
                  <a:spcPct val="50000"/>
                </a:spcBef>
              </a:pPr>
              <a:r>
                <a:rPr lang="en-US" sz="3200" b="1">
                  <a:solidFill>
                    <a:srgbClr val="006666"/>
                  </a:solidFill>
                  <a:latin typeface="Calibri" pitchFamily="34" charset="0"/>
                </a:rPr>
                <a:t>BENTUK PIRAMIDA</a:t>
              </a:r>
            </a:p>
          </p:txBody>
        </p:sp>
        <p:sp>
          <p:nvSpPr>
            <p:cNvPr id="45069" name="Line 13"/>
            <p:cNvSpPr>
              <a:spLocks noChangeShapeType="1"/>
            </p:cNvSpPr>
            <p:nvPr/>
          </p:nvSpPr>
          <p:spPr bwMode="auto">
            <a:xfrm>
              <a:off x="5200" y="1841"/>
              <a:ext cx="0" cy="1296"/>
            </a:xfrm>
            <a:prstGeom prst="line">
              <a:avLst/>
            </a:prstGeom>
            <a:noFill/>
            <a:ln w="9525">
              <a:solidFill>
                <a:schemeClr val="tx1"/>
              </a:solidFill>
              <a:round/>
              <a:headEnd/>
              <a:tailEnd/>
            </a:ln>
          </p:spPr>
          <p:txBody>
            <a:bodyPr/>
            <a:lstStyle/>
            <a:p>
              <a:endParaRPr lang="id-ID"/>
            </a:p>
          </p:txBody>
        </p:sp>
        <p:sp>
          <p:nvSpPr>
            <p:cNvPr id="45070" name="Text Box 14"/>
            <p:cNvSpPr txBox="1">
              <a:spLocks noChangeArrowheads="1"/>
            </p:cNvSpPr>
            <p:nvPr/>
          </p:nvSpPr>
          <p:spPr bwMode="auto">
            <a:xfrm>
              <a:off x="2544" y="1056"/>
              <a:ext cx="1248"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1" name="Text Box 15"/>
            <p:cNvSpPr txBox="1">
              <a:spLocks noChangeArrowheads="1"/>
            </p:cNvSpPr>
            <p:nvPr/>
          </p:nvSpPr>
          <p:spPr bwMode="auto">
            <a:xfrm>
              <a:off x="820" y="2956"/>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2" name="Text Box 16"/>
            <p:cNvSpPr txBox="1">
              <a:spLocks noChangeArrowheads="1"/>
            </p:cNvSpPr>
            <p:nvPr/>
          </p:nvSpPr>
          <p:spPr bwMode="auto">
            <a:xfrm>
              <a:off x="1424" y="2965"/>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3" name="Line 17"/>
            <p:cNvSpPr>
              <a:spLocks noChangeShapeType="1"/>
            </p:cNvSpPr>
            <p:nvPr/>
          </p:nvSpPr>
          <p:spPr bwMode="auto">
            <a:xfrm>
              <a:off x="2498" y="2753"/>
              <a:ext cx="1232" cy="0"/>
            </a:xfrm>
            <a:prstGeom prst="line">
              <a:avLst/>
            </a:prstGeom>
            <a:noFill/>
            <a:ln w="9525">
              <a:solidFill>
                <a:schemeClr val="tx1"/>
              </a:solidFill>
              <a:round/>
              <a:headEnd/>
              <a:tailEnd/>
            </a:ln>
          </p:spPr>
          <p:txBody>
            <a:bodyPr/>
            <a:lstStyle/>
            <a:p>
              <a:endParaRPr lang="id-ID"/>
            </a:p>
          </p:txBody>
        </p:sp>
        <p:sp>
          <p:nvSpPr>
            <p:cNvPr id="45074" name="Line 18"/>
            <p:cNvSpPr>
              <a:spLocks noChangeShapeType="1"/>
            </p:cNvSpPr>
            <p:nvPr/>
          </p:nvSpPr>
          <p:spPr bwMode="auto">
            <a:xfrm>
              <a:off x="2490" y="2753"/>
              <a:ext cx="0" cy="449"/>
            </a:xfrm>
            <a:prstGeom prst="line">
              <a:avLst/>
            </a:prstGeom>
            <a:noFill/>
            <a:ln w="9525">
              <a:solidFill>
                <a:schemeClr val="tx1"/>
              </a:solidFill>
              <a:round/>
              <a:headEnd/>
              <a:tailEnd/>
            </a:ln>
          </p:spPr>
          <p:txBody>
            <a:bodyPr/>
            <a:lstStyle/>
            <a:p>
              <a:endParaRPr lang="id-ID"/>
            </a:p>
          </p:txBody>
        </p:sp>
        <p:sp>
          <p:nvSpPr>
            <p:cNvPr id="45075" name="Line 19"/>
            <p:cNvSpPr>
              <a:spLocks noChangeShapeType="1"/>
            </p:cNvSpPr>
            <p:nvPr/>
          </p:nvSpPr>
          <p:spPr bwMode="auto">
            <a:xfrm>
              <a:off x="3730" y="2753"/>
              <a:ext cx="0" cy="449"/>
            </a:xfrm>
            <a:prstGeom prst="line">
              <a:avLst/>
            </a:prstGeom>
            <a:noFill/>
            <a:ln w="9525">
              <a:solidFill>
                <a:schemeClr val="tx1"/>
              </a:solidFill>
              <a:round/>
              <a:headEnd/>
              <a:tailEnd/>
            </a:ln>
          </p:spPr>
          <p:txBody>
            <a:bodyPr/>
            <a:lstStyle/>
            <a:p>
              <a:endParaRPr lang="id-ID"/>
            </a:p>
          </p:txBody>
        </p:sp>
        <p:sp>
          <p:nvSpPr>
            <p:cNvPr id="45076" name="Text Box 20"/>
            <p:cNvSpPr txBox="1">
              <a:spLocks noChangeArrowheads="1"/>
            </p:cNvSpPr>
            <p:nvPr/>
          </p:nvSpPr>
          <p:spPr bwMode="auto">
            <a:xfrm>
              <a:off x="2494" y="2081"/>
              <a:ext cx="1248"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7" name="Text Box 21"/>
            <p:cNvSpPr txBox="1">
              <a:spLocks noChangeArrowheads="1"/>
            </p:cNvSpPr>
            <p:nvPr/>
          </p:nvSpPr>
          <p:spPr bwMode="auto">
            <a:xfrm>
              <a:off x="2246" y="2957"/>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8" name="Text Box 22"/>
            <p:cNvSpPr txBox="1">
              <a:spLocks noChangeArrowheads="1"/>
            </p:cNvSpPr>
            <p:nvPr/>
          </p:nvSpPr>
          <p:spPr bwMode="auto">
            <a:xfrm>
              <a:off x="2886" y="2956"/>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79" name="Text Box 23"/>
            <p:cNvSpPr txBox="1">
              <a:spLocks noChangeArrowheads="1"/>
            </p:cNvSpPr>
            <p:nvPr/>
          </p:nvSpPr>
          <p:spPr bwMode="auto">
            <a:xfrm>
              <a:off x="3490" y="2965"/>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80" name="Line 24"/>
            <p:cNvSpPr>
              <a:spLocks noChangeShapeType="1"/>
            </p:cNvSpPr>
            <p:nvPr/>
          </p:nvSpPr>
          <p:spPr bwMode="auto">
            <a:xfrm>
              <a:off x="4572" y="2753"/>
              <a:ext cx="1232" cy="0"/>
            </a:xfrm>
            <a:prstGeom prst="line">
              <a:avLst/>
            </a:prstGeom>
            <a:noFill/>
            <a:ln w="9525">
              <a:solidFill>
                <a:schemeClr val="tx1"/>
              </a:solidFill>
              <a:round/>
              <a:headEnd/>
              <a:tailEnd/>
            </a:ln>
          </p:spPr>
          <p:txBody>
            <a:bodyPr/>
            <a:lstStyle/>
            <a:p>
              <a:endParaRPr lang="id-ID"/>
            </a:p>
          </p:txBody>
        </p:sp>
        <p:sp>
          <p:nvSpPr>
            <p:cNvPr id="45081" name="Line 25"/>
            <p:cNvSpPr>
              <a:spLocks noChangeShapeType="1"/>
            </p:cNvSpPr>
            <p:nvPr/>
          </p:nvSpPr>
          <p:spPr bwMode="auto">
            <a:xfrm>
              <a:off x="4564" y="2753"/>
              <a:ext cx="0" cy="449"/>
            </a:xfrm>
            <a:prstGeom prst="line">
              <a:avLst/>
            </a:prstGeom>
            <a:noFill/>
            <a:ln w="9525">
              <a:solidFill>
                <a:schemeClr val="tx1"/>
              </a:solidFill>
              <a:round/>
              <a:headEnd/>
              <a:tailEnd/>
            </a:ln>
          </p:spPr>
          <p:txBody>
            <a:bodyPr/>
            <a:lstStyle/>
            <a:p>
              <a:endParaRPr lang="id-ID"/>
            </a:p>
          </p:txBody>
        </p:sp>
        <p:sp>
          <p:nvSpPr>
            <p:cNvPr id="45082" name="Line 26"/>
            <p:cNvSpPr>
              <a:spLocks noChangeShapeType="1"/>
            </p:cNvSpPr>
            <p:nvPr/>
          </p:nvSpPr>
          <p:spPr bwMode="auto">
            <a:xfrm>
              <a:off x="5804" y="2753"/>
              <a:ext cx="0" cy="449"/>
            </a:xfrm>
            <a:prstGeom prst="line">
              <a:avLst/>
            </a:prstGeom>
            <a:noFill/>
            <a:ln w="9525">
              <a:solidFill>
                <a:schemeClr val="tx1"/>
              </a:solidFill>
              <a:round/>
              <a:headEnd/>
              <a:tailEnd/>
            </a:ln>
          </p:spPr>
          <p:txBody>
            <a:bodyPr/>
            <a:lstStyle/>
            <a:p>
              <a:endParaRPr lang="id-ID"/>
            </a:p>
          </p:txBody>
        </p:sp>
        <p:sp>
          <p:nvSpPr>
            <p:cNvPr id="45083" name="Text Box 27"/>
            <p:cNvSpPr txBox="1">
              <a:spLocks noChangeArrowheads="1"/>
            </p:cNvSpPr>
            <p:nvPr/>
          </p:nvSpPr>
          <p:spPr bwMode="auto">
            <a:xfrm>
              <a:off x="4568" y="2081"/>
              <a:ext cx="1248"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84" name="Text Box 28"/>
            <p:cNvSpPr txBox="1">
              <a:spLocks noChangeArrowheads="1"/>
            </p:cNvSpPr>
            <p:nvPr/>
          </p:nvSpPr>
          <p:spPr bwMode="auto">
            <a:xfrm>
              <a:off x="4320" y="2957"/>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85" name="Text Box 29"/>
            <p:cNvSpPr txBox="1">
              <a:spLocks noChangeArrowheads="1"/>
            </p:cNvSpPr>
            <p:nvPr/>
          </p:nvSpPr>
          <p:spPr bwMode="auto">
            <a:xfrm>
              <a:off x="4960" y="2956"/>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sp>
          <p:nvSpPr>
            <p:cNvPr id="45086" name="Text Box 30"/>
            <p:cNvSpPr txBox="1">
              <a:spLocks noChangeArrowheads="1"/>
            </p:cNvSpPr>
            <p:nvPr/>
          </p:nvSpPr>
          <p:spPr bwMode="auto">
            <a:xfrm>
              <a:off x="5564" y="2965"/>
              <a:ext cx="476" cy="449"/>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a:p>
              <a:pPr algn="ctr">
                <a:spcBef>
                  <a:spcPct val="50000"/>
                </a:spcBef>
              </a:pPr>
              <a:endParaRPr lang="en-US" sz="1600" b="1">
                <a:latin typeface="Calibri" pitchFamily="34" charset="0"/>
              </a:endParaRPr>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A1302601-773A-489D-AC8C-04F7A83A79D7}" type="slidenum">
              <a:rPr lang="en-GB">
                <a:latin typeface="Arial" pitchFamily="34" charset="0"/>
                <a:cs typeface="Arial" pitchFamily="34" charset="0"/>
              </a:rPr>
              <a:pPr/>
              <a:t>37</a:t>
            </a:fld>
            <a:endParaRPr lang="en-GB">
              <a:latin typeface="Arial" pitchFamily="34" charset="0"/>
              <a:cs typeface="Arial" pitchFamily="34" charset="0"/>
            </a:endParaRPr>
          </a:p>
        </p:txBody>
      </p:sp>
      <p:sp>
        <p:nvSpPr>
          <p:cNvPr id="46083" name="Line 4"/>
          <p:cNvSpPr>
            <a:spLocks noChangeShapeType="1"/>
          </p:cNvSpPr>
          <p:nvPr/>
        </p:nvSpPr>
        <p:spPr bwMode="auto">
          <a:xfrm>
            <a:off x="6781800" y="4724400"/>
            <a:ext cx="838200" cy="0"/>
          </a:xfrm>
          <a:prstGeom prst="line">
            <a:avLst/>
          </a:prstGeom>
          <a:noFill/>
          <a:ln w="9525">
            <a:solidFill>
              <a:schemeClr val="tx1"/>
            </a:solidFill>
            <a:round/>
            <a:headEnd/>
            <a:tailEnd/>
          </a:ln>
        </p:spPr>
        <p:txBody>
          <a:bodyPr/>
          <a:lstStyle/>
          <a:p>
            <a:endParaRPr lang="id-ID"/>
          </a:p>
        </p:txBody>
      </p:sp>
      <p:sp>
        <p:nvSpPr>
          <p:cNvPr id="46084" name="Line 5"/>
          <p:cNvSpPr>
            <a:spLocks noChangeShapeType="1"/>
          </p:cNvSpPr>
          <p:nvPr/>
        </p:nvSpPr>
        <p:spPr bwMode="auto">
          <a:xfrm>
            <a:off x="6781800" y="5562600"/>
            <a:ext cx="990600" cy="0"/>
          </a:xfrm>
          <a:prstGeom prst="line">
            <a:avLst/>
          </a:prstGeom>
          <a:noFill/>
          <a:ln w="9525">
            <a:solidFill>
              <a:schemeClr val="tx1"/>
            </a:solidFill>
            <a:round/>
            <a:headEnd/>
            <a:tailEnd/>
          </a:ln>
        </p:spPr>
        <p:txBody>
          <a:bodyPr/>
          <a:lstStyle/>
          <a:p>
            <a:endParaRPr lang="id-ID"/>
          </a:p>
        </p:txBody>
      </p:sp>
      <p:sp>
        <p:nvSpPr>
          <p:cNvPr id="46085" name="Line 6"/>
          <p:cNvSpPr>
            <a:spLocks noChangeShapeType="1"/>
          </p:cNvSpPr>
          <p:nvPr/>
        </p:nvSpPr>
        <p:spPr bwMode="auto">
          <a:xfrm>
            <a:off x="6781800" y="3155950"/>
            <a:ext cx="685800" cy="0"/>
          </a:xfrm>
          <a:prstGeom prst="line">
            <a:avLst/>
          </a:prstGeom>
          <a:noFill/>
          <a:ln w="9525">
            <a:solidFill>
              <a:schemeClr val="tx1"/>
            </a:solidFill>
            <a:round/>
            <a:headEnd/>
            <a:tailEnd/>
          </a:ln>
        </p:spPr>
        <p:txBody>
          <a:bodyPr/>
          <a:lstStyle/>
          <a:p>
            <a:endParaRPr lang="id-ID"/>
          </a:p>
        </p:txBody>
      </p:sp>
      <p:sp>
        <p:nvSpPr>
          <p:cNvPr id="46086" name="Line 7"/>
          <p:cNvSpPr>
            <a:spLocks noChangeShapeType="1"/>
          </p:cNvSpPr>
          <p:nvPr/>
        </p:nvSpPr>
        <p:spPr bwMode="auto">
          <a:xfrm>
            <a:off x="6781800" y="2438400"/>
            <a:ext cx="685800" cy="0"/>
          </a:xfrm>
          <a:prstGeom prst="line">
            <a:avLst/>
          </a:prstGeom>
          <a:noFill/>
          <a:ln w="9525">
            <a:solidFill>
              <a:schemeClr val="tx1"/>
            </a:solidFill>
            <a:round/>
            <a:headEnd/>
            <a:tailEnd/>
          </a:ln>
        </p:spPr>
        <p:txBody>
          <a:bodyPr/>
          <a:lstStyle/>
          <a:p>
            <a:endParaRPr lang="id-ID"/>
          </a:p>
        </p:txBody>
      </p:sp>
      <p:sp>
        <p:nvSpPr>
          <p:cNvPr id="46087" name="Line 8"/>
          <p:cNvSpPr>
            <a:spLocks noChangeShapeType="1"/>
          </p:cNvSpPr>
          <p:nvPr/>
        </p:nvSpPr>
        <p:spPr bwMode="auto">
          <a:xfrm>
            <a:off x="6781800" y="3886200"/>
            <a:ext cx="990600" cy="0"/>
          </a:xfrm>
          <a:prstGeom prst="line">
            <a:avLst/>
          </a:prstGeom>
          <a:noFill/>
          <a:ln w="9525">
            <a:solidFill>
              <a:schemeClr val="tx1"/>
            </a:solidFill>
            <a:round/>
            <a:headEnd/>
            <a:tailEnd/>
          </a:ln>
        </p:spPr>
        <p:txBody>
          <a:bodyPr/>
          <a:lstStyle/>
          <a:p>
            <a:endParaRPr lang="id-ID"/>
          </a:p>
        </p:txBody>
      </p:sp>
      <p:sp>
        <p:nvSpPr>
          <p:cNvPr id="46088" name="Line 9"/>
          <p:cNvSpPr>
            <a:spLocks noChangeShapeType="1"/>
          </p:cNvSpPr>
          <p:nvPr/>
        </p:nvSpPr>
        <p:spPr bwMode="auto">
          <a:xfrm>
            <a:off x="4648200" y="1295400"/>
            <a:ext cx="838200" cy="0"/>
          </a:xfrm>
          <a:prstGeom prst="line">
            <a:avLst/>
          </a:prstGeom>
          <a:noFill/>
          <a:ln w="9525">
            <a:solidFill>
              <a:schemeClr val="tx1"/>
            </a:solidFill>
            <a:round/>
            <a:headEnd/>
            <a:tailEnd/>
          </a:ln>
        </p:spPr>
        <p:txBody>
          <a:bodyPr/>
          <a:lstStyle/>
          <a:p>
            <a:endParaRPr lang="id-ID"/>
          </a:p>
        </p:txBody>
      </p:sp>
      <p:sp>
        <p:nvSpPr>
          <p:cNvPr id="46089" name="Line 10"/>
          <p:cNvSpPr>
            <a:spLocks noChangeShapeType="1"/>
          </p:cNvSpPr>
          <p:nvPr/>
        </p:nvSpPr>
        <p:spPr bwMode="auto">
          <a:xfrm>
            <a:off x="4648200" y="2286000"/>
            <a:ext cx="990600" cy="0"/>
          </a:xfrm>
          <a:prstGeom prst="line">
            <a:avLst/>
          </a:prstGeom>
          <a:noFill/>
          <a:ln w="9525">
            <a:solidFill>
              <a:schemeClr val="tx1"/>
            </a:solidFill>
            <a:round/>
            <a:headEnd/>
            <a:tailEnd/>
          </a:ln>
        </p:spPr>
        <p:txBody>
          <a:bodyPr/>
          <a:lstStyle/>
          <a:p>
            <a:endParaRPr lang="id-ID"/>
          </a:p>
        </p:txBody>
      </p:sp>
      <p:sp>
        <p:nvSpPr>
          <p:cNvPr id="46090" name="Line 11"/>
          <p:cNvSpPr>
            <a:spLocks noChangeShapeType="1"/>
          </p:cNvSpPr>
          <p:nvPr/>
        </p:nvSpPr>
        <p:spPr bwMode="auto">
          <a:xfrm>
            <a:off x="1905000" y="1752600"/>
            <a:ext cx="2743200" cy="0"/>
          </a:xfrm>
          <a:prstGeom prst="line">
            <a:avLst/>
          </a:prstGeom>
          <a:noFill/>
          <a:ln w="9525">
            <a:solidFill>
              <a:schemeClr val="tx1"/>
            </a:solidFill>
            <a:round/>
            <a:headEnd/>
            <a:tailEnd/>
          </a:ln>
        </p:spPr>
        <p:txBody>
          <a:bodyPr/>
          <a:lstStyle/>
          <a:p>
            <a:endParaRPr lang="id-ID"/>
          </a:p>
        </p:txBody>
      </p:sp>
      <p:sp>
        <p:nvSpPr>
          <p:cNvPr id="46091" name="Line 12"/>
          <p:cNvSpPr>
            <a:spLocks noChangeShapeType="1"/>
          </p:cNvSpPr>
          <p:nvPr/>
        </p:nvSpPr>
        <p:spPr bwMode="auto">
          <a:xfrm>
            <a:off x="1905000" y="6121400"/>
            <a:ext cx="609600" cy="0"/>
          </a:xfrm>
          <a:prstGeom prst="line">
            <a:avLst/>
          </a:prstGeom>
          <a:noFill/>
          <a:ln w="9525">
            <a:solidFill>
              <a:schemeClr val="tx1"/>
            </a:solidFill>
            <a:round/>
            <a:headEnd/>
            <a:tailEnd/>
          </a:ln>
        </p:spPr>
        <p:txBody>
          <a:bodyPr/>
          <a:lstStyle/>
          <a:p>
            <a:endParaRPr lang="id-ID"/>
          </a:p>
        </p:txBody>
      </p:sp>
      <p:sp>
        <p:nvSpPr>
          <p:cNvPr id="46092" name="Line 13"/>
          <p:cNvSpPr>
            <a:spLocks noChangeShapeType="1"/>
          </p:cNvSpPr>
          <p:nvPr/>
        </p:nvSpPr>
        <p:spPr bwMode="auto">
          <a:xfrm>
            <a:off x="1905000" y="5105400"/>
            <a:ext cx="4876800" cy="0"/>
          </a:xfrm>
          <a:prstGeom prst="line">
            <a:avLst/>
          </a:prstGeom>
          <a:noFill/>
          <a:ln w="9525">
            <a:solidFill>
              <a:schemeClr val="tx1"/>
            </a:solidFill>
            <a:round/>
            <a:headEnd/>
            <a:tailEnd/>
          </a:ln>
        </p:spPr>
        <p:txBody>
          <a:bodyPr/>
          <a:lstStyle/>
          <a:p>
            <a:endParaRPr lang="id-ID"/>
          </a:p>
        </p:txBody>
      </p:sp>
      <p:sp>
        <p:nvSpPr>
          <p:cNvPr id="46093" name="Line 14"/>
          <p:cNvSpPr>
            <a:spLocks noChangeShapeType="1"/>
          </p:cNvSpPr>
          <p:nvPr/>
        </p:nvSpPr>
        <p:spPr bwMode="auto">
          <a:xfrm>
            <a:off x="1905000" y="2895600"/>
            <a:ext cx="2133600" cy="0"/>
          </a:xfrm>
          <a:prstGeom prst="line">
            <a:avLst/>
          </a:prstGeom>
          <a:noFill/>
          <a:ln w="9525">
            <a:solidFill>
              <a:schemeClr val="tx1"/>
            </a:solidFill>
            <a:round/>
            <a:headEnd/>
            <a:tailEnd/>
          </a:ln>
        </p:spPr>
        <p:txBody>
          <a:bodyPr/>
          <a:lstStyle/>
          <a:p>
            <a:endParaRPr lang="id-ID"/>
          </a:p>
        </p:txBody>
      </p:sp>
      <p:sp>
        <p:nvSpPr>
          <p:cNvPr id="46094" name="Line 15"/>
          <p:cNvSpPr>
            <a:spLocks noChangeShapeType="1"/>
          </p:cNvSpPr>
          <p:nvPr/>
        </p:nvSpPr>
        <p:spPr bwMode="auto">
          <a:xfrm>
            <a:off x="4800600" y="3352800"/>
            <a:ext cx="1981200" cy="0"/>
          </a:xfrm>
          <a:prstGeom prst="line">
            <a:avLst/>
          </a:prstGeom>
          <a:noFill/>
          <a:ln w="9525">
            <a:solidFill>
              <a:schemeClr val="tx1"/>
            </a:solidFill>
            <a:round/>
            <a:headEnd/>
            <a:tailEnd/>
          </a:ln>
        </p:spPr>
        <p:txBody>
          <a:bodyPr/>
          <a:lstStyle/>
          <a:p>
            <a:endParaRPr lang="id-ID"/>
          </a:p>
        </p:txBody>
      </p:sp>
      <p:sp>
        <p:nvSpPr>
          <p:cNvPr id="46095" name="Line 16"/>
          <p:cNvSpPr>
            <a:spLocks noChangeShapeType="1"/>
          </p:cNvSpPr>
          <p:nvPr/>
        </p:nvSpPr>
        <p:spPr bwMode="auto">
          <a:xfrm>
            <a:off x="4800600" y="4343400"/>
            <a:ext cx="762000" cy="0"/>
          </a:xfrm>
          <a:prstGeom prst="line">
            <a:avLst/>
          </a:prstGeom>
          <a:noFill/>
          <a:ln w="9525">
            <a:solidFill>
              <a:schemeClr val="tx1"/>
            </a:solidFill>
            <a:round/>
            <a:headEnd/>
            <a:tailEnd/>
          </a:ln>
        </p:spPr>
        <p:txBody>
          <a:bodyPr/>
          <a:lstStyle/>
          <a:p>
            <a:endParaRPr lang="id-ID"/>
          </a:p>
        </p:txBody>
      </p:sp>
      <p:sp>
        <p:nvSpPr>
          <p:cNvPr id="46096" name="Line 17"/>
          <p:cNvSpPr>
            <a:spLocks noChangeShapeType="1"/>
          </p:cNvSpPr>
          <p:nvPr/>
        </p:nvSpPr>
        <p:spPr bwMode="auto">
          <a:xfrm>
            <a:off x="914400" y="3886200"/>
            <a:ext cx="3886200" cy="0"/>
          </a:xfrm>
          <a:prstGeom prst="line">
            <a:avLst/>
          </a:prstGeom>
          <a:noFill/>
          <a:ln w="9525">
            <a:solidFill>
              <a:schemeClr val="tx1"/>
            </a:solidFill>
            <a:round/>
            <a:headEnd/>
            <a:tailEnd/>
          </a:ln>
        </p:spPr>
        <p:txBody>
          <a:bodyPr/>
          <a:lstStyle/>
          <a:p>
            <a:endParaRPr lang="id-ID"/>
          </a:p>
        </p:txBody>
      </p:sp>
      <p:sp>
        <p:nvSpPr>
          <p:cNvPr id="46097" name="Text Box 18"/>
          <p:cNvSpPr txBox="1">
            <a:spLocks noChangeArrowheads="1"/>
          </p:cNvSpPr>
          <p:nvPr/>
        </p:nvSpPr>
        <p:spPr bwMode="auto">
          <a:xfrm>
            <a:off x="247650" y="228600"/>
            <a:ext cx="5530850" cy="457200"/>
          </a:xfrm>
          <a:prstGeom prst="rect">
            <a:avLst/>
          </a:prstGeom>
          <a:solidFill>
            <a:schemeClr val="bg1"/>
          </a:solidFill>
          <a:ln w="9525">
            <a:noFill/>
            <a:miter lim="800000"/>
            <a:headEnd/>
            <a:tailEnd/>
          </a:ln>
        </p:spPr>
        <p:txBody>
          <a:bodyPr>
            <a:spAutoFit/>
          </a:bodyPr>
          <a:lstStyle/>
          <a:p>
            <a:pPr>
              <a:lnSpc>
                <a:spcPct val="75000"/>
              </a:lnSpc>
              <a:spcBef>
                <a:spcPct val="50000"/>
              </a:spcBef>
            </a:pPr>
            <a:r>
              <a:rPr lang="en-US" sz="3200" b="1">
                <a:solidFill>
                  <a:srgbClr val="006666"/>
                </a:solidFill>
                <a:latin typeface="Calibri" pitchFamily="34" charset="0"/>
              </a:rPr>
              <a:t>BENTUK HORIZONTAL</a:t>
            </a:r>
          </a:p>
        </p:txBody>
      </p:sp>
      <p:sp>
        <p:nvSpPr>
          <p:cNvPr id="46098" name="Text Box 19"/>
          <p:cNvSpPr txBox="1">
            <a:spLocks noChangeArrowheads="1"/>
          </p:cNvSpPr>
          <p:nvPr/>
        </p:nvSpPr>
        <p:spPr bwMode="auto">
          <a:xfrm>
            <a:off x="457200" y="3630613"/>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099" name="Text Box 20"/>
          <p:cNvSpPr txBox="1">
            <a:spLocks noChangeArrowheads="1"/>
          </p:cNvSpPr>
          <p:nvPr/>
        </p:nvSpPr>
        <p:spPr bwMode="auto">
          <a:xfrm>
            <a:off x="2209800" y="36322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0" name="Text Box 21"/>
          <p:cNvSpPr txBox="1">
            <a:spLocks noChangeArrowheads="1"/>
          </p:cNvSpPr>
          <p:nvPr/>
        </p:nvSpPr>
        <p:spPr bwMode="auto">
          <a:xfrm>
            <a:off x="7391400" y="36322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1" name="Text Box 22"/>
          <p:cNvSpPr txBox="1">
            <a:spLocks noChangeArrowheads="1"/>
          </p:cNvSpPr>
          <p:nvPr/>
        </p:nvSpPr>
        <p:spPr bwMode="auto">
          <a:xfrm>
            <a:off x="7391400" y="28956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2" name="Text Box 23"/>
          <p:cNvSpPr txBox="1">
            <a:spLocks noChangeArrowheads="1"/>
          </p:cNvSpPr>
          <p:nvPr/>
        </p:nvSpPr>
        <p:spPr bwMode="auto">
          <a:xfrm>
            <a:off x="7391400" y="21336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3" name="Text Box 24"/>
          <p:cNvSpPr txBox="1">
            <a:spLocks noChangeArrowheads="1"/>
          </p:cNvSpPr>
          <p:nvPr/>
        </p:nvSpPr>
        <p:spPr bwMode="auto">
          <a:xfrm>
            <a:off x="2209800" y="25908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4" name="Text Box 25"/>
          <p:cNvSpPr txBox="1">
            <a:spLocks noChangeArrowheads="1"/>
          </p:cNvSpPr>
          <p:nvPr/>
        </p:nvSpPr>
        <p:spPr bwMode="auto">
          <a:xfrm>
            <a:off x="2209800" y="15240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5" name="Text Box 26"/>
          <p:cNvSpPr txBox="1">
            <a:spLocks noChangeArrowheads="1"/>
          </p:cNvSpPr>
          <p:nvPr/>
        </p:nvSpPr>
        <p:spPr bwMode="auto">
          <a:xfrm>
            <a:off x="2209800" y="48514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6" name="Text Box 27"/>
          <p:cNvSpPr txBox="1">
            <a:spLocks noChangeArrowheads="1"/>
          </p:cNvSpPr>
          <p:nvPr/>
        </p:nvSpPr>
        <p:spPr bwMode="auto">
          <a:xfrm>
            <a:off x="2209800" y="58674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7" name="Text Box 28"/>
          <p:cNvSpPr txBox="1">
            <a:spLocks noChangeArrowheads="1"/>
          </p:cNvSpPr>
          <p:nvPr/>
        </p:nvSpPr>
        <p:spPr bwMode="auto">
          <a:xfrm>
            <a:off x="5257800" y="40132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8" name="Text Box 29"/>
          <p:cNvSpPr txBox="1">
            <a:spLocks noChangeArrowheads="1"/>
          </p:cNvSpPr>
          <p:nvPr/>
        </p:nvSpPr>
        <p:spPr bwMode="auto">
          <a:xfrm>
            <a:off x="5257800" y="31242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09" name="Line 30"/>
          <p:cNvSpPr>
            <a:spLocks noChangeShapeType="1"/>
          </p:cNvSpPr>
          <p:nvPr/>
        </p:nvSpPr>
        <p:spPr bwMode="auto">
          <a:xfrm>
            <a:off x="4800600" y="3352800"/>
            <a:ext cx="0" cy="990600"/>
          </a:xfrm>
          <a:prstGeom prst="line">
            <a:avLst/>
          </a:prstGeom>
          <a:noFill/>
          <a:ln w="9525">
            <a:solidFill>
              <a:schemeClr val="tx1"/>
            </a:solidFill>
            <a:round/>
            <a:headEnd/>
            <a:tailEnd/>
          </a:ln>
        </p:spPr>
        <p:txBody>
          <a:bodyPr/>
          <a:lstStyle/>
          <a:p>
            <a:endParaRPr lang="id-ID"/>
          </a:p>
        </p:txBody>
      </p:sp>
      <p:sp>
        <p:nvSpPr>
          <p:cNvPr id="46110" name="Line 31"/>
          <p:cNvSpPr>
            <a:spLocks noChangeShapeType="1"/>
          </p:cNvSpPr>
          <p:nvPr/>
        </p:nvSpPr>
        <p:spPr bwMode="auto">
          <a:xfrm>
            <a:off x="1905000" y="1752600"/>
            <a:ext cx="0" cy="4343400"/>
          </a:xfrm>
          <a:prstGeom prst="line">
            <a:avLst/>
          </a:prstGeom>
          <a:noFill/>
          <a:ln w="9525">
            <a:solidFill>
              <a:schemeClr val="tx1"/>
            </a:solidFill>
            <a:round/>
            <a:headEnd/>
            <a:tailEnd/>
          </a:ln>
        </p:spPr>
        <p:txBody>
          <a:bodyPr/>
          <a:lstStyle/>
          <a:p>
            <a:endParaRPr lang="id-ID"/>
          </a:p>
        </p:txBody>
      </p:sp>
      <p:sp>
        <p:nvSpPr>
          <p:cNvPr id="46111" name="Text Box 32"/>
          <p:cNvSpPr txBox="1">
            <a:spLocks noChangeArrowheads="1"/>
          </p:cNvSpPr>
          <p:nvPr/>
        </p:nvSpPr>
        <p:spPr bwMode="auto">
          <a:xfrm>
            <a:off x="5257800" y="19812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2" name="Text Box 33"/>
          <p:cNvSpPr txBox="1">
            <a:spLocks noChangeArrowheads="1"/>
          </p:cNvSpPr>
          <p:nvPr/>
        </p:nvSpPr>
        <p:spPr bwMode="auto">
          <a:xfrm>
            <a:off x="5257800" y="9906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3" name="Line 34"/>
          <p:cNvSpPr>
            <a:spLocks noChangeShapeType="1"/>
          </p:cNvSpPr>
          <p:nvPr/>
        </p:nvSpPr>
        <p:spPr bwMode="auto">
          <a:xfrm>
            <a:off x="4648200" y="1295400"/>
            <a:ext cx="0" cy="990600"/>
          </a:xfrm>
          <a:prstGeom prst="line">
            <a:avLst/>
          </a:prstGeom>
          <a:noFill/>
          <a:ln w="9525">
            <a:solidFill>
              <a:schemeClr val="tx1"/>
            </a:solidFill>
            <a:round/>
            <a:headEnd/>
            <a:tailEnd/>
          </a:ln>
        </p:spPr>
        <p:txBody>
          <a:bodyPr/>
          <a:lstStyle/>
          <a:p>
            <a:endParaRPr lang="id-ID"/>
          </a:p>
        </p:txBody>
      </p:sp>
      <p:sp>
        <p:nvSpPr>
          <p:cNvPr id="46114" name="Text Box 35"/>
          <p:cNvSpPr txBox="1">
            <a:spLocks noChangeArrowheads="1"/>
          </p:cNvSpPr>
          <p:nvPr/>
        </p:nvSpPr>
        <p:spPr bwMode="auto">
          <a:xfrm>
            <a:off x="3886200" y="2606675"/>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5" name="Line 36"/>
          <p:cNvSpPr>
            <a:spLocks noChangeShapeType="1"/>
          </p:cNvSpPr>
          <p:nvPr/>
        </p:nvSpPr>
        <p:spPr bwMode="auto">
          <a:xfrm>
            <a:off x="6781800" y="2438400"/>
            <a:ext cx="0" cy="1447800"/>
          </a:xfrm>
          <a:prstGeom prst="line">
            <a:avLst/>
          </a:prstGeom>
          <a:noFill/>
          <a:ln w="9525">
            <a:solidFill>
              <a:schemeClr val="tx1"/>
            </a:solidFill>
            <a:round/>
            <a:headEnd/>
            <a:tailEnd/>
          </a:ln>
        </p:spPr>
        <p:txBody>
          <a:bodyPr/>
          <a:lstStyle/>
          <a:p>
            <a:endParaRPr lang="id-ID"/>
          </a:p>
        </p:txBody>
      </p:sp>
      <p:sp>
        <p:nvSpPr>
          <p:cNvPr id="46116" name="Text Box 37"/>
          <p:cNvSpPr txBox="1">
            <a:spLocks noChangeArrowheads="1"/>
          </p:cNvSpPr>
          <p:nvPr/>
        </p:nvSpPr>
        <p:spPr bwMode="auto">
          <a:xfrm>
            <a:off x="5257800" y="481965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7" name="Text Box 38"/>
          <p:cNvSpPr txBox="1">
            <a:spLocks noChangeArrowheads="1"/>
          </p:cNvSpPr>
          <p:nvPr/>
        </p:nvSpPr>
        <p:spPr bwMode="auto">
          <a:xfrm>
            <a:off x="7391400" y="44704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8" name="Text Box 39"/>
          <p:cNvSpPr txBox="1">
            <a:spLocks noChangeArrowheads="1"/>
          </p:cNvSpPr>
          <p:nvPr/>
        </p:nvSpPr>
        <p:spPr bwMode="auto">
          <a:xfrm>
            <a:off x="7391400" y="52578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19" name="Line 40"/>
          <p:cNvSpPr>
            <a:spLocks noChangeShapeType="1"/>
          </p:cNvSpPr>
          <p:nvPr/>
        </p:nvSpPr>
        <p:spPr bwMode="auto">
          <a:xfrm>
            <a:off x="6781800" y="4724400"/>
            <a:ext cx="0" cy="838200"/>
          </a:xfrm>
          <a:prstGeom prst="line">
            <a:avLst/>
          </a:prstGeom>
          <a:noFill/>
          <a:ln w="9525">
            <a:solidFill>
              <a:schemeClr val="tx1"/>
            </a:solidFill>
            <a:round/>
            <a:headEnd/>
            <a:tailEnd/>
          </a:ln>
        </p:spPr>
        <p:txBody>
          <a:bodyPr/>
          <a:lstStyle/>
          <a:p>
            <a:endParaRPr lang="id-ID"/>
          </a:p>
        </p:txBody>
      </p:sp>
      <p:sp>
        <p:nvSpPr>
          <p:cNvPr id="46120" name="Text Box 41"/>
          <p:cNvSpPr txBox="1">
            <a:spLocks noChangeArrowheads="1"/>
          </p:cNvSpPr>
          <p:nvPr/>
        </p:nvSpPr>
        <p:spPr bwMode="auto">
          <a:xfrm>
            <a:off x="5257800" y="5613400"/>
            <a:ext cx="990600" cy="558800"/>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200" b="1">
              <a:latin typeface="Calibri" pitchFamily="34" charset="0"/>
            </a:endParaRPr>
          </a:p>
          <a:p>
            <a:pPr algn="ctr">
              <a:spcBef>
                <a:spcPct val="50000"/>
              </a:spcBef>
            </a:pPr>
            <a:endParaRPr lang="en-US" sz="1200" b="1">
              <a:latin typeface="Calibri" pitchFamily="34" charset="0"/>
            </a:endParaRPr>
          </a:p>
        </p:txBody>
      </p:sp>
      <p:sp>
        <p:nvSpPr>
          <p:cNvPr id="46121" name="Line 42"/>
          <p:cNvSpPr>
            <a:spLocks noChangeShapeType="1"/>
          </p:cNvSpPr>
          <p:nvPr/>
        </p:nvSpPr>
        <p:spPr bwMode="auto">
          <a:xfrm flipH="1">
            <a:off x="4800600" y="5867400"/>
            <a:ext cx="457200" cy="0"/>
          </a:xfrm>
          <a:prstGeom prst="line">
            <a:avLst/>
          </a:prstGeom>
          <a:noFill/>
          <a:ln w="9525">
            <a:solidFill>
              <a:schemeClr val="tx1"/>
            </a:solidFill>
            <a:round/>
            <a:headEnd/>
            <a:tailEnd/>
          </a:ln>
        </p:spPr>
        <p:txBody>
          <a:bodyPr/>
          <a:lstStyle/>
          <a:p>
            <a:endParaRPr lang="id-ID"/>
          </a:p>
        </p:txBody>
      </p:sp>
      <p:sp>
        <p:nvSpPr>
          <p:cNvPr id="46122" name="Line 43"/>
          <p:cNvSpPr>
            <a:spLocks noChangeShapeType="1"/>
          </p:cNvSpPr>
          <p:nvPr/>
        </p:nvSpPr>
        <p:spPr bwMode="auto">
          <a:xfrm flipV="1">
            <a:off x="4800600" y="5105400"/>
            <a:ext cx="0" cy="762000"/>
          </a:xfrm>
          <a:prstGeom prst="line">
            <a:avLst/>
          </a:prstGeom>
          <a:noFill/>
          <a:ln w="9525">
            <a:solidFill>
              <a:schemeClr val="tx1"/>
            </a:solidFill>
            <a:round/>
            <a:headEnd/>
            <a:tailEnd/>
          </a:ln>
        </p:spPr>
        <p:txBody>
          <a:bodyPr/>
          <a:lstStyle/>
          <a:p>
            <a:endParaRPr lang="id-ID"/>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E2D18135-F185-43FE-A075-1CCA234FBC7C}" type="slidenum">
              <a:rPr lang="en-GB">
                <a:latin typeface="Arial" pitchFamily="34" charset="0"/>
                <a:cs typeface="Arial" pitchFamily="34" charset="0"/>
              </a:rPr>
              <a:pPr/>
              <a:t>38</a:t>
            </a:fld>
            <a:endParaRPr lang="en-GB">
              <a:latin typeface="Arial" pitchFamily="34" charset="0"/>
              <a:cs typeface="Arial" pitchFamily="34" charset="0"/>
            </a:endParaRPr>
          </a:p>
        </p:txBody>
      </p:sp>
      <p:sp>
        <p:nvSpPr>
          <p:cNvPr id="47107" name="Line 5"/>
          <p:cNvSpPr>
            <a:spLocks noChangeShapeType="1"/>
          </p:cNvSpPr>
          <p:nvPr/>
        </p:nvSpPr>
        <p:spPr bwMode="auto">
          <a:xfrm>
            <a:off x="5029200" y="1066800"/>
            <a:ext cx="0" cy="4114800"/>
          </a:xfrm>
          <a:prstGeom prst="line">
            <a:avLst/>
          </a:prstGeom>
          <a:noFill/>
          <a:ln w="9525">
            <a:solidFill>
              <a:schemeClr val="tx1"/>
            </a:solidFill>
            <a:round/>
            <a:headEnd/>
            <a:tailEnd/>
          </a:ln>
        </p:spPr>
        <p:txBody>
          <a:bodyPr/>
          <a:lstStyle/>
          <a:p>
            <a:endParaRPr lang="id-ID"/>
          </a:p>
        </p:txBody>
      </p:sp>
      <p:sp>
        <p:nvSpPr>
          <p:cNvPr id="47108" name="Line 6"/>
          <p:cNvSpPr>
            <a:spLocks noChangeShapeType="1"/>
          </p:cNvSpPr>
          <p:nvPr/>
        </p:nvSpPr>
        <p:spPr bwMode="auto">
          <a:xfrm>
            <a:off x="3200400" y="3505200"/>
            <a:ext cx="3810000" cy="0"/>
          </a:xfrm>
          <a:prstGeom prst="line">
            <a:avLst/>
          </a:prstGeom>
          <a:noFill/>
          <a:ln w="9525">
            <a:solidFill>
              <a:schemeClr val="tx1"/>
            </a:solidFill>
            <a:round/>
            <a:headEnd/>
            <a:tailEnd/>
          </a:ln>
        </p:spPr>
        <p:txBody>
          <a:bodyPr/>
          <a:lstStyle/>
          <a:p>
            <a:endParaRPr lang="id-ID"/>
          </a:p>
        </p:txBody>
      </p:sp>
      <p:sp>
        <p:nvSpPr>
          <p:cNvPr id="47109" name="Line 7"/>
          <p:cNvSpPr>
            <a:spLocks noChangeShapeType="1"/>
          </p:cNvSpPr>
          <p:nvPr/>
        </p:nvSpPr>
        <p:spPr bwMode="auto">
          <a:xfrm>
            <a:off x="3124200" y="1600200"/>
            <a:ext cx="0" cy="1371600"/>
          </a:xfrm>
          <a:prstGeom prst="line">
            <a:avLst/>
          </a:prstGeom>
          <a:noFill/>
          <a:ln w="9525">
            <a:solidFill>
              <a:schemeClr val="tx1"/>
            </a:solidFill>
            <a:round/>
            <a:headEnd/>
            <a:tailEnd/>
          </a:ln>
        </p:spPr>
        <p:txBody>
          <a:bodyPr/>
          <a:lstStyle/>
          <a:p>
            <a:endParaRPr lang="id-ID"/>
          </a:p>
        </p:txBody>
      </p:sp>
      <p:sp>
        <p:nvSpPr>
          <p:cNvPr id="47110" name="Line 8"/>
          <p:cNvSpPr>
            <a:spLocks noChangeShapeType="1"/>
          </p:cNvSpPr>
          <p:nvPr/>
        </p:nvSpPr>
        <p:spPr bwMode="auto">
          <a:xfrm>
            <a:off x="2819400" y="2057400"/>
            <a:ext cx="609600" cy="0"/>
          </a:xfrm>
          <a:prstGeom prst="line">
            <a:avLst/>
          </a:prstGeom>
          <a:noFill/>
          <a:ln w="9525">
            <a:solidFill>
              <a:schemeClr val="tx1"/>
            </a:solidFill>
            <a:round/>
            <a:headEnd/>
            <a:tailEnd/>
          </a:ln>
        </p:spPr>
        <p:txBody>
          <a:bodyPr/>
          <a:lstStyle/>
          <a:p>
            <a:endParaRPr lang="id-ID"/>
          </a:p>
        </p:txBody>
      </p:sp>
      <p:sp>
        <p:nvSpPr>
          <p:cNvPr id="47111" name="Line 9"/>
          <p:cNvSpPr>
            <a:spLocks noChangeShapeType="1"/>
          </p:cNvSpPr>
          <p:nvPr/>
        </p:nvSpPr>
        <p:spPr bwMode="auto">
          <a:xfrm>
            <a:off x="2819400" y="2514600"/>
            <a:ext cx="609600" cy="0"/>
          </a:xfrm>
          <a:prstGeom prst="line">
            <a:avLst/>
          </a:prstGeom>
          <a:noFill/>
          <a:ln w="9525">
            <a:solidFill>
              <a:schemeClr val="tx1"/>
            </a:solidFill>
            <a:round/>
            <a:headEnd/>
            <a:tailEnd/>
          </a:ln>
        </p:spPr>
        <p:txBody>
          <a:bodyPr/>
          <a:lstStyle/>
          <a:p>
            <a:endParaRPr lang="id-ID"/>
          </a:p>
        </p:txBody>
      </p:sp>
      <p:sp>
        <p:nvSpPr>
          <p:cNvPr id="47112" name="Line 10"/>
          <p:cNvSpPr>
            <a:spLocks noChangeShapeType="1"/>
          </p:cNvSpPr>
          <p:nvPr/>
        </p:nvSpPr>
        <p:spPr bwMode="auto">
          <a:xfrm>
            <a:off x="2895600" y="2971800"/>
            <a:ext cx="533400" cy="0"/>
          </a:xfrm>
          <a:prstGeom prst="line">
            <a:avLst/>
          </a:prstGeom>
          <a:noFill/>
          <a:ln w="9525">
            <a:solidFill>
              <a:schemeClr val="tx1"/>
            </a:solidFill>
            <a:round/>
            <a:headEnd/>
            <a:tailEnd/>
          </a:ln>
        </p:spPr>
        <p:txBody>
          <a:bodyPr/>
          <a:lstStyle/>
          <a:p>
            <a:endParaRPr lang="id-ID"/>
          </a:p>
        </p:txBody>
      </p:sp>
      <p:sp>
        <p:nvSpPr>
          <p:cNvPr id="47113" name="Line 11"/>
          <p:cNvSpPr>
            <a:spLocks noChangeShapeType="1"/>
          </p:cNvSpPr>
          <p:nvPr/>
        </p:nvSpPr>
        <p:spPr bwMode="auto">
          <a:xfrm>
            <a:off x="2895600" y="1600200"/>
            <a:ext cx="4038600" cy="0"/>
          </a:xfrm>
          <a:prstGeom prst="line">
            <a:avLst/>
          </a:prstGeom>
          <a:noFill/>
          <a:ln w="9525">
            <a:solidFill>
              <a:schemeClr val="tx1"/>
            </a:solidFill>
            <a:round/>
            <a:headEnd/>
            <a:tailEnd/>
          </a:ln>
        </p:spPr>
        <p:txBody>
          <a:bodyPr/>
          <a:lstStyle/>
          <a:p>
            <a:endParaRPr lang="id-ID"/>
          </a:p>
        </p:txBody>
      </p:sp>
      <p:sp>
        <p:nvSpPr>
          <p:cNvPr id="47114" name="Text Box 12"/>
          <p:cNvSpPr txBox="1">
            <a:spLocks noChangeArrowheads="1"/>
          </p:cNvSpPr>
          <p:nvPr/>
        </p:nvSpPr>
        <p:spPr bwMode="auto">
          <a:xfrm>
            <a:off x="247650" y="228600"/>
            <a:ext cx="5530850" cy="457200"/>
          </a:xfrm>
          <a:prstGeom prst="rect">
            <a:avLst/>
          </a:prstGeom>
          <a:solidFill>
            <a:schemeClr val="bg1"/>
          </a:solidFill>
          <a:ln w="9525">
            <a:noFill/>
            <a:miter lim="800000"/>
            <a:headEnd/>
            <a:tailEnd/>
          </a:ln>
        </p:spPr>
        <p:txBody>
          <a:bodyPr>
            <a:spAutoFit/>
          </a:bodyPr>
          <a:lstStyle/>
          <a:p>
            <a:pPr>
              <a:lnSpc>
                <a:spcPct val="75000"/>
              </a:lnSpc>
              <a:spcBef>
                <a:spcPct val="50000"/>
              </a:spcBef>
            </a:pPr>
            <a:r>
              <a:rPr lang="en-US" sz="3200" b="1">
                <a:solidFill>
                  <a:srgbClr val="006666"/>
                </a:solidFill>
                <a:latin typeface="Calibri" pitchFamily="34" charset="0"/>
              </a:rPr>
              <a:t>BENTUK VERTIKAL</a:t>
            </a:r>
          </a:p>
        </p:txBody>
      </p:sp>
      <p:sp>
        <p:nvSpPr>
          <p:cNvPr id="47115" name="Text Box 13"/>
          <p:cNvSpPr txBox="1">
            <a:spLocks noChangeArrowheads="1"/>
          </p:cNvSpPr>
          <p:nvPr/>
        </p:nvSpPr>
        <p:spPr bwMode="auto">
          <a:xfrm>
            <a:off x="4572000" y="873125"/>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16" name="Text Box 14"/>
          <p:cNvSpPr txBox="1">
            <a:spLocks noChangeArrowheads="1"/>
          </p:cNvSpPr>
          <p:nvPr/>
        </p:nvSpPr>
        <p:spPr bwMode="auto">
          <a:xfrm>
            <a:off x="2667000" y="1447800"/>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17" name="Text Box 15"/>
          <p:cNvSpPr txBox="1">
            <a:spLocks noChangeArrowheads="1"/>
          </p:cNvSpPr>
          <p:nvPr/>
        </p:nvSpPr>
        <p:spPr bwMode="auto">
          <a:xfrm>
            <a:off x="2667000" y="190500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18" name="Text Box 16"/>
          <p:cNvSpPr txBox="1">
            <a:spLocks noChangeArrowheads="1"/>
          </p:cNvSpPr>
          <p:nvPr/>
        </p:nvSpPr>
        <p:spPr bwMode="auto">
          <a:xfrm>
            <a:off x="3200400" y="190500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19" name="Text Box 17"/>
          <p:cNvSpPr txBox="1">
            <a:spLocks noChangeArrowheads="1"/>
          </p:cNvSpPr>
          <p:nvPr/>
        </p:nvSpPr>
        <p:spPr bwMode="auto">
          <a:xfrm>
            <a:off x="2667000" y="23272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0" name="Text Box 18"/>
          <p:cNvSpPr txBox="1">
            <a:spLocks noChangeArrowheads="1"/>
          </p:cNvSpPr>
          <p:nvPr/>
        </p:nvSpPr>
        <p:spPr bwMode="auto">
          <a:xfrm>
            <a:off x="3200400" y="23272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1" name="Text Box 19"/>
          <p:cNvSpPr txBox="1">
            <a:spLocks noChangeArrowheads="1"/>
          </p:cNvSpPr>
          <p:nvPr/>
        </p:nvSpPr>
        <p:spPr bwMode="auto">
          <a:xfrm>
            <a:off x="2667000" y="27844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2" name="Text Box 20"/>
          <p:cNvSpPr txBox="1">
            <a:spLocks noChangeArrowheads="1"/>
          </p:cNvSpPr>
          <p:nvPr/>
        </p:nvSpPr>
        <p:spPr bwMode="auto">
          <a:xfrm>
            <a:off x="3200400" y="27844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3" name="Line 21"/>
          <p:cNvSpPr>
            <a:spLocks noChangeShapeType="1"/>
          </p:cNvSpPr>
          <p:nvPr/>
        </p:nvSpPr>
        <p:spPr bwMode="auto">
          <a:xfrm>
            <a:off x="6781800" y="1593850"/>
            <a:ext cx="0" cy="1371600"/>
          </a:xfrm>
          <a:prstGeom prst="line">
            <a:avLst/>
          </a:prstGeom>
          <a:noFill/>
          <a:ln w="9525">
            <a:solidFill>
              <a:schemeClr val="tx1"/>
            </a:solidFill>
            <a:round/>
            <a:headEnd/>
            <a:tailEnd/>
          </a:ln>
        </p:spPr>
        <p:txBody>
          <a:bodyPr/>
          <a:lstStyle/>
          <a:p>
            <a:endParaRPr lang="id-ID"/>
          </a:p>
        </p:txBody>
      </p:sp>
      <p:sp>
        <p:nvSpPr>
          <p:cNvPr id="47124" name="Line 22"/>
          <p:cNvSpPr>
            <a:spLocks noChangeShapeType="1"/>
          </p:cNvSpPr>
          <p:nvPr/>
        </p:nvSpPr>
        <p:spPr bwMode="auto">
          <a:xfrm>
            <a:off x="6477000" y="2051050"/>
            <a:ext cx="609600" cy="0"/>
          </a:xfrm>
          <a:prstGeom prst="line">
            <a:avLst/>
          </a:prstGeom>
          <a:noFill/>
          <a:ln w="9525">
            <a:solidFill>
              <a:schemeClr val="tx1"/>
            </a:solidFill>
            <a:round/>
            <a:headEnd/>
            <a:tailEnd/>
          </a:ln>
        </p:spPr>
        <p:txBody>
          <a:bodyPr/>
          <a:lstStyle/>
          <a:p>
            <a:endParaRPr lang="id-ID"/>
          </a:p>
        </p:txBody>
      </p:sp>
      <p:sp>
        <p:nvSpPr>
          <p:cNvPr id="47125" name="Line 23"/>
          <p:cNvSpPr>
            <a:spLocks noChangeShapeType="1"/>
          </p:cNvSpPr>
          <p:nvPr/>
        </p:nvSpPr>
        <p:spPr bwMode="auto">
          <a:xfrm>
            <a:off x="6477000" y="2508250"/>
            <a:ext cx="609600" cy="0"/>
          </a:xfrm>
          <a:prstGeom prst="line">
            <a:avLst/>
          </a:prstGeom>
          <a:noFill/>
          <a:ln w="9525">
            <a:solidFill>
              <a:schemeClr val="tx1"/>
            </a:solidFill>
            <a:round/>
            <a:headEnd/>
            <a:tailEnd/>
          </a:ln>
        </p:spPr>
        <p:txBody>
          <a:bodyPr/>
          <a:lstStyle/>
          <a:p>
            <a:endParaRPr lang="id-ID"/>
          </a:p>
        </p:txBody>
      </p:sp>
      <p:sp>
        <p:nvSpPr>
          <p:cNvPr id="47126" name="Line 24"/>
          <p:cNvSpPr>
            <a:spLocks noChangeShapeType="1"/>
          </p:cNvSpPr>
          <p:nvPr/>
        </p:nvSpPr>
        <p:spPr bwMode="auto">
          <a:xfrm>
            <a:off x="6553200" y="2965450"/>
            <a:ext cx="533400" cy="0"/>
          </a:xfrm>
          <a:prstGeom prst="line">
            <a:avLst/>
          </a:prstGeom>
          <a:noFill/>
          <a:ln w="9525">
            <a:solidFill>
              <a:schemeClr val="tx1"/>
            </a:solidFill>
            <a:round/>
            <a:headEnd/>
            <a:tailEnd/>
          </a:ln>
        </p:spPr>
        <p:txBody>
          <a:bodyPr/>
          <a:lstStyle/>
          <a:p>
            <a:endParaRPr lang="id-ID"/>
          </a:p>
        </p:txBody>
      </p:sp>
      <p:sp>
        <p:nvSpPr>
          <p:cNvPr id="47127" name="Text Box 25"/>
          <p:cNvSpPr txBox="1">
            <a:spLocks noChangeArrowheads="1"/>
          </p:cNvSpPr>
          <p:nvPr/>
        </p:nvSpPr>
        <p:spPr bwMode="auto">
          <a:xfrm>
            <a:off x="6324600" y="1441450"/>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8" name="Text Box 26"/>
          <p:cNvSpPr txBox="1">
            <a:spLocks noChangeArrowheads="1"/>
          </p:cNvSpPr>
          <p:nvPr/>
        </p:nvSpPr>
        <p:spPr bwMode="auto">
          <a:xfrm>
            <a:off x="6324600" y="18986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29" name="Text Box 27"/>
          <p:cNvSpPr txBox="1">
            <a:spLocks noChangeArrowheads="1"/>
          </p:cNvSpPr>
          <p:nvPr/>
        </p:nvSpPr>
        <p:spPr bwMode="auto">
          <a:xfrm>
            <a:off x="6858000" y="18986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0" name="Text Box 28"/>
          <p:cNvSpPr txBox="1">
            <a:spLocks noChangeArrowheads="1"/>
          </p:cNvSpPr>
          <p:nvPr/>
        </p:nvSpPr>
        <p:spPr bwMode="auto">
          <a:xfrm>
            <a:off x="6324600" y="23209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1" name="Text Box 29"/>
          <p:cNvSpPr txBox="1">
            <a:spLocks noChangeArrowheads="1"/>
          </p:cNvSpPr>
          <p:nvPr/>
        </p:nvSpPr>
        <p:spPr bwMode="auto">
          <a:xfrm>
            <a:off x="6858000" y="23209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2" name="Text Box 30"/>
          <p:cNvSpPr txBox="1">
            <a:spLocks noChangeArrowheads="1"/>
          </p:cNvSpPr>
          <p:nvPr/>
        </p:nvSpPr>
        <p:spPr bwMode="auto">
          <a:xfrm>
            <a:off x="6324600" y="27781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3" name="Text Box 31"/>
          <p:cNvSpPr txBox="1">
            <a:spLocks noChangeArrowheads="1"/>
          </p:cNvSpPr>
          <p:nvPr/>
        </p:nvSpPr>
        <p:spPr bwMode="auto">
          <a:xfrm>
            <a:off x="6858000" y="27781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4" name="Line 32"/>
          <p:cNvSpPr>
            <a:spLocks noChangeShapeType="1"/>
          </p:cNvSpPr>
          <p:nvPr/>
        </p:nvSpPr>
        <p:spPr bwMode="auto">
          <a:xfrm>
            <a:off x="6781800" y="3498850"/>
            <a:ext cx="0" cy="1371600"/>
          </a:xfrm>
          <a:prstGeom prst="line">
            <a:avLst/>
          </a:prstGeom>
          <a:noFill/>
          <a:ln w="9525">
            <a:solidFill>
              <a:schemeClr val="tx1"/>
            </a:solidFill>
            <a:round/>
            <a:headEnd/>
            <a:tailEnd/>
          </a:ln>
        </p:spPr>
        <p:txBody>
          <a:bodyPr/>
          <a:lstStyle/>
          <a:p>
            <a:endParaRPr lang="id-ID"/>
          </a:p>
        </p:txBody>
      </p:sp>
      <p:sp>
        <p:nvSpPr>
          <p:cNvPr id="47135" name="Line 33"/>
          <p:cNvSpPr>
            <a:spLocks noChangeShapeType="1"/>
          </p:cNvSpPr>
          <p:nvPr/>
        </p:nvSpPr>
        <p:spPr bwMode="auto">
          <a:xfrm>
            <a:off x="6477000" y="3956050"/>
            <a:ext cx="609600" cy="0"/>
          </a:xfrm>
          <a:prstGeom prst="line">
            <a:avLst/>
          </a:prstGeom>
          <a:noFill/>
          <a:ln w="9525">
            <a:solidFill>
              <a:schemeClr val="tx1"/>
            </a:solidFill>
            <a:round/>
            <a:headEnd/>
            <a:tailEnd/>
          </a:ln>
        </p:spPr>
        <p:txBody>
          <a:bodyPr/>
          <a:lstStyle/>
          <a:p>
            <a:endParaRPr lang="id-ID"/>
          </a:p>
        </p:txBody>
      </p:sp>
      <p:sp>
        <p:nvSpPr>
          <p:cNvPr id="47136" name="Line 34"/>
          <p:cNvSpPr>
            <a:spLocks noChangeShapeType="1"/>
          </p:cNvSpPr>
          <p:nvPr/>
        </p:nvSpPr>
        <p:spPr bwMode="auto">
          <a:xfrm>
            <a:off x="6477000" y="4413250"/>
            <a:ext cx="609600" cy="0"/>
          </a:xfrm>
          <a:prstGeom prst="line">
            <a:avLst/>
          </a:prstGeom>
          <a:noFill/>
          <a:ln w="9525">
            <a:solidFill>
              <a:schemeClr val="tx1"/>
            </a:solidFill>
            <a:round/>
            <a:headEnd/>
            <a:tailEnd/>
          </a:ln>
        </p:spPr>
        <p:txBody>
          <a:bodyPr/>
          <a:lstStyle/>
          <a:p>
            <a:endParaRPr lang="id-ID"/>
          </a:p>
        </p:txBody>
      </p:sp>
      <p:sp>
        <p:nvSpPr>
          <p:cNvPr id="47137" name="Line 35"/>
          <p:cNvSpPr>
            <a:spLocks noChangeShapeType="1"/>
          </p:cNvSpPr>
          <p:nvPr/>
        </p:nvSpPr>
        <p:spPr bwMode="auto">
          <a:xfrm>
            <a:off x="6553200" y="4870450"/>
            <a:ext cx="533400" cy="0"/>
          </a:xfrm>
          <a:prstGeom prst="line">
            <a:avLst/>
          </a:prstGeom>
          <a:noFill/>
          <a:ln w="9525">
            <a:solidFill>
              <a:schemeClr val="tx1"/>
            </a:solidFill>
            <a:round/>
            <a:headEnd/>
            <a:tailEnd/>
          </a:ln>
        </p:spPr>
        <p:txBody>
          <a:bodyPr/>
          <a:lstStyle/>
          <a:p>
            <a:endParaRPr lang="id-ID"/>
          </a:p>
        </p:txBody>
      </p:sp>
      <p:sp>
        <p:nvSpPr>
          <p:cNvPr id="47138" name="Text Box 36"/>
          <p:cNvSpPr txBox="1">
            <a:spLocks noChangeArrowheads="1"/>
          </p:cNvSpPr>
          <p:nvPr/>
        </p:nvSpPr>
        <p:spPr bwMode="auto">
          <a:xfrm>
            <a:off x="6324600" y="3346450"/>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39" name="Text Box 37"/>
          <p:cNvSpPr txBox="1">
            <a:spLocks noChangeArrowheads="1"/>
          </p:cNvSpPr>
          <p:nvPr/>
        </p:nvSpPr>
        <p:spPr bwMode="auto">
          <a:xfrm>
            <a:off x="6324600" y="38036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0" name="Text Box 38"/>
          <p:cNvSpPr txBox="1">
            <a:spLocks noChangeArrowheads="1"/>
          </p:cNvSpPr>
          <p:nvPr/>
        </p:nvSpPr>
        <p:spPr bwMode="auto">
          <a:xfrm>
            <a:off x="6858000" y="38036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1" name="Text Box 39"/>
          <p:cNvSpPr txBox="1">
            <a:spLocks noChangeArrowheads="1"/>
          </p:cNvSpPr>
          <p:nvPr/>
        </p:nvSpPr>
        <p:spPr bwMode="auto">
          <a:xfrm>
            <a:off x="6324600" y="42259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2" name="Text Box 40"/>
          <p:cNvSpPr txBox="1">
            <a:spLocks noChangeArrowheads="1"/>
          </p:cNvSpPr>
          <p:nvPr/>
        </p:nvSpPr>
        <p:spPr bwMode="auto">
          <a:xfrm>
            <a:off x="6858000" y="42259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3" name="Text Box 41"/>
          <p:cNvSpPr txBox="1">
            <a:spLocks noChangeArrowheads="1"/>
          </p:cNvSpPr>
          <p:nvPr/>
        </p:nvSpPr>
        <p:spPr bwMode="auto">
          <a:xfrm>
            <a:off x="6324600" y="46831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4" name="Text Box 42"/>
          <p:cNvSpPr txBox="1">
            <a:spLocks noChangeArrowheads="1"/>
          </p:cNvSpPr>
          <p:nvPr/>
        </p:nvSpPr>
        <p:spPr bwMode="auto">
          <a:xfrm>
            <a:off x="6858000" y="46831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45" name="Line 43"/>
          <p:cNvSpPr>
            <a:spLocks noChangeShapeType="1"/>
          </p:cNvSpPr>
          <p:nvPr/>
        </p:nvSpPr>
        <p:spPr bwMode="auto">
          <a:xfrm>
            <a:off x="3124200" y="3505200"/>
            <a:ext cx="0" cy="1371600"/>
          </a:xfrm>
          <a:prstGeom prst="line">
            <a:avLst/>
          </a:prstGeom>
          <a:noFill/>
          <a:ln w="9525">
            <a:solidFill>
              <a:schemeClr val="tx1"/>
            </a:solidFill>
            <a:round/>
            <a:headEnd/>
            <a:tailEnd/>
          </a:ln>
        </p:spPr>
        <p:txBody>
          <a:bodyPr/>
          <a:lstStyle/>
          <a:p>
            <a:endParaRPr lang="id-ID"/>
          </a:p>
        </p:txBody>
      </p:sp>
      <p:sp>
        <p:nvSpPr>
          <p:cNvPr id="47146" name="Line 44"/>
          <p:cNvSpPr>
            <a:spLocks noChangeShapeType="1"/>
          </p:cNvSpPr>
          <p:nvPr/>
        </p:nvSpPr>
        <p:spPr bwMode="auto">
          <a:xfrm>
            <a:off x="2819400" y="3962400"/>
            <a:ext cx="609600" cy="0"/>
          </a:xfrm>
          <a:prstGeom prst="line">
            <a:avLst/>
          </a:prstGeom>
          <a:noFill/>
          <a:ln w="9525">
            <a:solidFill>
              <a:schemeClr val="tx1"/>
            </a:solidFill>
            <a:round/>
            <a:headEnd/>
            <a:tailEnd/>
          </a:ln>
        </p:spPr>
        <p:txBody>
          <a:bodyPr/>
          <a:lstStyle/>
          <a:p>
            <a:endParaRPr lang="id-ID"/>
          </a:p>
        </p:txBody>
      </p:sp>
      <p:sp>
        <p:nvSpPr>
          <p:cNvPr id="47147" name="Line 45"/>
          <p:cNvSpPr>
            <a:spLocks noChangeShapeType="1"/>
          </p:cNvSpPr>
          <p:nvPr/>
        </p:nvSpPr>
        <p:spPr bwMode="auto">
          <a:xfrm>
            <a:off x="2819400" y="4419600"/>
            <a:ext cx="609600" cy="0"/>
          </a:xfrm>
          <a:prstGeom prst="line">
            <a:avLst/>
          </a:prstGeom>
          <a:noFill/>
          <a:ln w="9525">
            <a:solidFill>
              <a:schemeClr val="tx1"/>
            </a:solidFill>
            <a:round/>
            <a:headEnd/>
            <a:tailEnd/>
          </a:ln>
        </p:spPr>
        <p:txBody>
          <a:bodyPr/>
          <a:lstStyle/>
          <a:p>
            <a:endParaRPr lang="id-ID"/>
          </a:p>
        </p:txBody>
      </p:sp>
      <p:sp>
        <p:nvSpPr>
          <p:cNvPr id="47148" name="Line 46"/>
          <p:cNvSpPr>
            <a:spLocks noChangeShapeType="1"/>
          </p:cNvSpPr>
          <p:nvPr/>
        </p:nvSpPr>
        <p:spPr bwMode="auto">
          <a:xfrm>
            <a:off x="2895600" y="4876800"/>
            <a:ext cx="533400" cy="0"/>
          </a:xfrm>
          <a:prstGeom prst="line">
            <a:avLst/>
          </a:prstGeom>
          <a:noFill/>
          <a:ln w="9525">
            <a:solidFill>
              <a:schemeClr val="tx1"/>
            </a:solidFill>
            <a:round/>
            <a:headEnd/>
            <a:tailEnd/>
          </a:ln>
        </p:spPr>
        <p:txBody>
          <a:bodyPr/>
          <a:lstStyle/>
          <a:p>
            <a:endParaRPr lang="id-ID"/>
          </a:p>
        </p:txBody>
      </p:sp>
      <p:sp>
        <p:nvSpPr>
          <p:cNvPr id="47149" name="Text Box 47"/>
          <p:cNvSpPr txBox="1">
            <a:spLocks noChangeArrowheads="1"/>
          </p:cNvSpPr>
          <p:nvPr/>
        </p:nvSpPr>
        <p:spPr bwMode="auto">
          <a:xfrm>
            <a:off x="2667000" y="3352800"/>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0" name="Text Box 48"/>
          <p:cNvSpPr txBox="1">
            <a:spLocks noChangeArrowheads="1"/>
          </p:cNvSpPr>
          <p:nvPr/>
        </p:nvSpPr>
        <p:spPr bwMode="auto">
          <a:xfrm>
            <a:off x="2667000" y="381000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1" name="Text Box 49"/>
          <p:cNvSpPr txBox="1">
            <a:spLocks noChangeArrowheads="1"/>
          </p:cNvSpPr>
          <p:nvPr/>
        </p:nvSpPr>
        <p:spPr bwMode="auto">
          <a:xfrm>
            <a:off x="3200400" y="381000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2" name="Text Box 50"/>
          <p:cNvSpPr txBox="1">
            <a:spLocks noChangeArrowheads="1"/>
          </p:cNvSpPr>
          <p:nvPr/>
        </p:nvSpPr>
        <p:spPr bwMode="auto">
          <a:xfrm>
            <a:off x="2667000" y="42322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3" name="Text Box 51"/>
          <p:cNvSpPr txBox="1">
            <a:spLocks noChangeArrowheads="1"/>
          </p:cNvSpPr>
          <p:nvPr/>
        </p:nvSpPr>
        <p:spPr bwMode="auto">
          <a:xfrm>
            <a:off x="3200400" y="42322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4" name="Text Box 52"/>
          <p:cNvSpPr txBox="1">
            <a:spLocks noChangeArrowheads="1"/>
          </p:cNvSpPr>
          <p:nvPr/>
        </p:nvSpPr>
        <p:spPr bwMode="auto">
          <a:xfrm>
            <a:off x="2667000" y="46894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5" name="Text Box 53"/>
          <p:cNvSpPr txBox="1">
            <a:spLocks noChangeArrowheads="1"/>
          </p:cNvSpPr>
          <p:nvPr/>
        </p:nvSpPr>
        <p:spPr bwMode="auto">
          <a:xfrm>
            <a:off x="3200400" y="468947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56" name="Line 54"/>
          <p:cNvSpPr>
            <a:spLocks noChangeShapeType="1"/>
          </p:cNvSpPr>
          <p:nvPr/>
        </p:nvSpPr>
        <p:spPr bwMode="auto">
          <a:xfrm>
            <a:off x="5029200" y="5175250"/>
            <a:ext cx="0" cy="1371600"/>
          </a:xfrm>
          <a:prstGeom prst="line">
            <a:avLst/>
          </a:prstGeom>
          <a:noFill/>
          <a:ln w="9525">
            <a:solidFill>
              <a:schemeClr val="tx1"/>
            </a:solidFill>
            <a:round/>
            <a:headEnd/>
            <a:tailEnd/>
          </a:ln>
        </p:spPr>
        <p:txBody>
          <a:bodyPr/>
          <a:lstStyle/>
          <a:p>
            <a:endParaRPr lang="id-ID"/>
          </a:p>
        </p:txBody>
      </p:sp>
      <p:sp>
        <p:nvSpPr>
          <p:cNvPr id="47157" name="Line 55"/>
          <p:cNvSpPr>
            <a:spLocks noChangeShapeType="1"/>
          </p:cNvSpPr>
          <p:nvPr/>
        </p:nvSpPr>
        <p:spPr bwMode="auto">
          <a:xfrm>
            <a:off x="4724400" y="5632450"/>
            <a:ext cx="609600" cy="0"/>
          </a:xfrm>
          <a:prstGeom prst="line">
            <a:avLst/>
          </a:prstGeom>
          <a:noFill/>
          <a:ln w="9525">
            <a:solidFill>
              <a:schemeClr val="tx1"/>
            </a:solidFill>
            <a:round/>
            <a:headEnd/>
            <a:tailEnd/>
          </a:ln>
        </p:spPr>
        <p:txBody>
          <a:bodyPr/>
          <a:lstStyle/>
          <a:p>
            <a:endParaRPr lang="id-ID"/>
          </a:p>
        </p:txBody>
      </p:sp>
      <p:sp>
        <p:nvSpPr>
          <p:cNvPr id="47158" name="Line 56"/>
          <p:cNvSpPr>
            <a:spLocks noChangeShapeType="1"/>
          </p:cNvSpPr>
          <p:nvPr/>
        </p:nvSpPr>
        <p:spPr bwMode="auto">
          <a:xfrm>
            <a:off x="4724400" y="6089650"/>
            <a:ext cx="609600" cy="0"/>
          </a:xfrm>
          <a:prstGeom prst="line">
            <a:avLst/>
          </a:prstGeom>
          <a:noFill/>
          <a:ln w="9525">
            <a:solidFill>
              <a:schemeClr val="tx1"/>
            </a:solidFill>
            <a:round/>
            <a:headEnd/>
            <a:tailEnd/>
          </a:ln>
        </p:spPr>
        <p:txBody>
          <a:bodyPr/>
          <a:lstStyle/>
          <a:p>
            <a:endParaRPr lang="id-ID"/>
          </a:p>
        </p:txBody>
      </p:sp>
      <p:sp>
        <p:nvSpPr>
          <p:cNvPr id="47159" name="Line 57"/>
          <p:cNvSpPr>
            <a:spLocks noChangeShapeType="1"/>
          </p:cNvSpPr>
          <p:nvPr/>
        </p:nvSpPr>
        <p:spPr bwMode="auto">
          <a:xfrm>
            <a:off x="4800600" y="6546850"/>
            <a:ext cx="533400" cy="0"/>
          </a:xfrm>
          <a:prstGeom prst="line">
            <a:avLst/>
          </a:prstGeom>
          <a:noFill/>
          <a:ln w="9525">
            <a:solidFill>
              <a:schemeClr val="tx1"/>
            </a:solidFill>
            <a:round/>
            <a:headEnd/>
            <a:tailEnd/>
          </a:ln>
        </p:spPr>
        <p:txBody>
          <a:bodyPr/>
          <a:lstStyle/>
          <a:p>
            <a:endParaRPr lang="id-ID"/>
          </a:p>
        </p:txBody>
      </p:sp>
      <p:sp>
        <p:nvSpPr>
          <p:cNvPr id="47160" name="Text Box 58"/>
          <p:cNvSpPr txBox="1">
            <a:spLocks noChangeArrowheads="1"/>
          </p:cNvSpPr>
          <p:nvPr/>
        </p:nvSpPr>
        <p:spPr bwMode="auto">
          <a:xfrm>
            <a:off x="4572000" y="5022850"/>
            <a:ext cx="9144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1" name="Text Box 59"/>
          <p:cNvSpPr txBox="1">
            <a:spLocks noChangeArrowheads="1"/>
          </p:cNvSpPr>
          <p:nvPr/>
        </p:nvSpPr>
        <p:spPr bwMode="auto">
          <a:xfrm>
            <a:off x="4572000" y="54800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2" name="Text Box 60"/>
          <p:cNvSpPr txBox="1">
            <a:spLocks noChangeArrowheads="1"/>
          </p:cNvSpPr>
          <p:nvPr/>
        </p:nvSpPr>
        <p:spPr bwMode="auto">
          <a:xfrm>
            <a:off x="5105400" y="5480050"/>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3" name="Text Box 61"/>
          <p:cNvSpPr txBox="1">
            <a:spLocks noChangeArrowheads="1"/>
          </p:cNvSpPr>
          <p:nvPr/>
        </p:nvSpPr>
        <p:spPr bwMode="auto">
          <a:xfrm>
            <a:off x="4572000" y="59023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4" name="Text Box 62"/>
          <p:cNvSpPr txBox="1">
            <a:spLocks noChangeArrowheads="1"/>
          </p:cNvSpPr>
          <p:nvPr/>
        </p:nvSpPr>
        <p:spPr bwMode="auto">
          <a:xfrm>
            <a:off x="5105400" y="59023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5" name="Text Box 63"/>
          <p:cNvSpPr txBox="1">
            <a:spLocks noChangeArrowheads="1"/>
          </p:cNvSpPr>
          <p:nvPr/>
        </p:nvSpPr>
        <p:spPr bwMode="auto">
          <a:xfrm>
            <a:off x="4572000" y="63595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
        <p:nvSpPr>
          <p:cNvPr id="47166" name="Text Box 64"/>
          <p:cNvSpPr txBox="1">
            <a:spLocks noChangeArrowheads="1"/>
          </p:cNvSpPr>
          <p:nvPr/>
        </p:nvSpPr>
        <p:spPr bwMode="auto">
          <a:xfrm>
            <a:off x="5105400" y="6359525"/>
            <a:ext cx="381000" cy="346075"/>
          </a:xfrm>
          <a:prstGeom prst="rect">
            <a:avLst/>
          </a:prstGeom>
          <a:solidFill>
            <a:srgbClr val="FFFF66"/>
          </a:solidFill>
          <a:ln w="9525">
            <a:solidFill>
              <a:schemeClr val="tx1"/>
            </a:solidFill>
            <a:miter lim="800000"/>
            <a:headEnd/>
            <a:tailEnd/>
          </a:ln>
        </p:spPr>
        <p:txBody>
          <a:bodyPr>
            <a:spAutoFit/>
          </a:bodyPr>
          <a:lstStyle/>
          <a:p>
            <a:pPr algn="ctr">
              <a:spcBef>
                <a:spcPct val="50000"/>
              </a:spcBef>
            </a:pPr>
            <a:endParaRPr lang="en-US" sz="1600" b="1">
              <a:latin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3D4C25CC-268F-4FC2-92D0-76C83BA7AAC8}" type="slidenum">
              <a:rPr lang="en-GB">
                <a:latin typeface="Arial" pitchFamily="34" charset="0"/>
                <a:cs typeface="Arial" pitchFamily="34" charset="0"/>
              </a:rPr>
              <a:pPr/>
              <a:t>39</a:t>
            </a:fld>
            <a:endParaRPr lang="en-GB">
              <a:latin typeface="Arial" pitchFamily="34" charset="0"/>
              <a:cs typeface="Arial" pitchFamily="34" charset="0"/>
            </a:endParaRPr>
          </a:p>
        </p:txBody>
      </p:sp>
      <p:grpSp>
        <p:nvGrpSpPr>
          <p:cNvPr id="48131" name="Group 176"/>
          <p:cNvGrpSpPr>
            <a:grpSpLocks/>
          </p:cNvGrpSpPr>
          <p:nvPr/>
        </p:nvGrpSpPr>
        <p:grpSpPr bwMode="auto">
          <a:xfrm>
            <a:off x="76200" y="152400"/>
            <a:ext cx="8915400" cy="6477000"/>
            <a:chOff x="48" y="144"/>
            <a:chExt cx="6096" cy="3696"/>
          </a:xfrm>
        </p:grpSpPr>
        <p:sp>
          <p:nvSpPr>
            <p:cNvPr id="48132" name="Line 90"/>
            <p:cNvSpPr>
              <a:spLocks noChangeShapeType="1"/>
            </p:cNvSpPr>
            <p:nvPr/>
          </p:nvSpPr>
          <p:spPr bwMode="auto">
            <a:xfrm>
              <a:off x="912" y="3456"/>
              <a:ext cx="192" cy="0"/>
            </a:xfrm>
            <a:prstGeom prst="line">
              <a:avLst/>
            </a:prstGeom>
            <a:noFill/>
            <a:ln w="9525">
              <a:solidFill>
                <a:schemeClr val="tx1"/>
              </a:solidFill>
              <a:round/>
              <a:headEnd/>
              <a:tailEnd/>
            </a:ln>
          </p:spPr>
          <p:txBody>
            <a:bodyPr/>
            <a:lstStyle/>
            <a:p>
              <a:endParaRPr lang="id-ID"/>
            </a:p>
          </p:txBody>
        </p:sp>
        <p:sp>
          <p:nvSpPr>
            <p:cNvPr id="48133" name="Line 91"/>
            <p:cNvSpPr>
              <a:spLocks noChangeShapeType="1"/>
            </p:cNvSpPr>
            <p:nvPr/>
          </p:nvSpPr>
          <p:spPr bwMode="auto">
            <a:xfrm>
              <a:off x="912" y="2736"/>
              <a:ext cx="240" cy="0"/>
            </a:xfrm>
            <a:prstGeom prst="line">
              <a:avLst/>
            </a:prstGeom>
            <a:noFill/>
            <a:ln w="9525">
              <a:solidFill>
                <a:schemeClr val="tx1"/>
              </a:solidFill>
              <a:round/>
              <a:headEnd/>
              <a:tailEnd/>
            </a:ln>
          </p:spPr>
          <p:txBody>
            <a:bodyPr/>
            <a:lstStyle/>
            <a:p>
              <a:endParaRPr lang="id-ID"/>
            </a:p>
          </p:txBody>
        </p:sp>
        <p:sp>
          <p:nvSpPr>
            <p:cNvPr id="48134" name="Line 92"/>
            <p:cNvSpPr>
              <a:spLocks noChangeShapeType="1"/>
            </p:cNvSpPr>
            <p:nvPr/>
          </p:nvSpPr>
          <p:spPr bwMode="auto">
            <a:xfrm>
              <a:off x="912" y="2016"/>
              <a:ext cx="240" cy="0"/>
            </a:xfrm>
            <a:prstGeom prst="line">
              <a:avLst/>
            </a:prstGeom>
            <a:noFill/>
            <a:ln w="9525">
              <a:solidFill>
                <a:schemeClr val="tx1"/>
              </a:solidFill>
              <a:round/>
              <a:headEnd/>
              <a:tailEnd/>
            </a:ln>
          </p:spPr>
          <p:txBody>
            <a:bodyPr/>
            <a:lstStyle/>
            <a:p>
              <a:endParaRPr lang="id-ID"/>
            </a:p>
          </p:txBody>
        </p:sp>
        <p:sp>
          <p:nvSpPr>
            <p:cNvPr id="48135" name="Line 93"/>
            <p:cNvSpPr>
              <a:spLocks noChangeShapeType="1"/>
            </p:cNvSpPr>
            <p:nvPr/>
          </p:nvSpPr>
          <p:spPr bwMode="auto">
            <a:xfrm>
              <a:off x="912" y="1584"/>
              <a:ext cx="0" cy="1872"/>
            </a:xfrm>
            <a:prstGeom prst="line">
              <a:avLst/>
            </a:prstGeom>
            <a:noFill/>
            <a:ln w="9525">
              <a:solidFill>
                <a:schemeClr val="tx1"/>
              </a:solidFill>
              <a:round/>
              <a:headEnd/>
              <a:tailEnd/>
            </a:ln>
          </p:spPr>
          <p:txBody>
            <a:bodyPr/>
            <a:lstStyle/>
            <a:p>
              <a:endParaRPr lang="id-ID"/>
            </a:p>
          </p:txBody>
        </p:sp>
        <p:sp>
          <p:nvSpPr>
            <p:cNvPr id="48136" name="Line 94"/>
            <p:cNvSpPr>
              <a:spLocks noChangeShapeType="1"/>
            </p:cNvSpPr>
            <p:nvPr/>
          </p:nvSpPr>
          <p:spPr bwMode="auto">
            <a:xfrm>
              <a:off x="2612" y="3456"/>
              <a:ext cx="192" cy="0"/>
            </a:xfrm>
            <a:prstGeom prst="line">
              <a:avLst/>
            </a:prstGeom>
            <a:noFill/>
            <a:ln w="9525">
              <a:solidFill>
                <a:schemeClr val="tx1"/>
              </a:solidFill>
              <a:round/>
              <a:headEnd/>
              <a:tailEnd/>
            </a:ln>
          </p:spPr>
          <p:txBody>
            <a:bodyPr/>
            <a:lstStyle/>
            <a:p>
              <a:endParaRPr lang="id-ID"/>
            </a:p>
          </p:txBody>
        </p:sp>
        <p:sp>
          <p:nvSpPr>
            <p:cNvPr id="48137" name="Line 95"/>
            <p:cNvSpPr>
              <a:spLocks noChangeShapeType="1"/>
            </p:cNvSpPr>
            <p:nvPr/>
          </p:nvSpPr>
          <p:spPr bwMode="auto">
            <a:xfrm>
              <a:off x="2612" y="2736"/>
              <a:ext cx="240" cy="0"/>
            </a:xfrm>
            <a:prstGeom prst="line">
              <a:avLst/>
            </a:prstGeom>
            <a:noFill/>
            <a:ln w="9525">
              <a:solidFill>
                <a:schemeClr val="tx1"/>
              </a:solidFill>
              <a:round/>
              <a:headEnd/>
              <a:tailEnd/>
            </a:ln>
          </p:spPr>
          <p:txBody>
            <a:bodyPr/>
            <a:lstStyle/>
            <a:p>
              <a:endParaRPr lang="id-ID"/>
            </a:p>
          </p:txBody>
        </p:sp>
        <p:sp>
          <p:nvSpPr>
            <p:cNvPr id="48138" name="Line 96"/>
            <p:cNvSpPr>
              <a:spLocks noChangeShapeType="1"/>
            </p:cNvSpPr>
            <p:nvPr/>
          </p:nvSpPr>
          <p:spPr bwMode="auto">
            <a:xfrm>
              <a:off x="2612" y="2016"/>
              <a:ext cx="240" cy="0"/>
            </a:xfrm>
            <a:prstGeom prst="line">
              <a:avLst/>
            </a:prstGeom>
            <a:noFill/>
            <a:ln w="9525">
              <a:solidFill>
                <a:schemeClr val="tx1"/>
              </a:solidFill>
              <a:round/>
              <a:headEnd/>
              <a:tailEnd/>
            </a:ln>
          </p:spPr>
          <p:txBody>
            <a:bodyPr/>
            <a:lstStyle/>
            <a:p>
              <a:endParaRPr lang="id-ID"/>
            </a:p>
          </p:txBody>
        </p:sp>
        <p:sp>
          <p:nvSpPr>
            <p:cNvPr id="48139" name="Line 97"/>
            <p:cNvSpPr>
              <a:spLocks noChangeShapeType="1"/>
            </p:cNvSpPr>
            <p:nvPr/>
          </p:nvSpPr>
          <p:spPr bwMode="auto">
            <a:xfrm>
              <a:off x="3284" y="3456"/>
              <a:ext cx="192" cy="0"/>
            </a:xfrm>
            <a:prstGeom prst="line">
              <a:avLst/>
            </a:prstGeom>
            <a:noFill/>
            <a:ln w="9525">
              <a:solidFill>
                <a:schemeClr val="tx1"/>
              </a:solidFill>
              <a:round/>
              <a:headEnd/>
              <a:tailEnd/>
            </a:ln>
          </p:spPr>
          <p:txBody>
            <a:bodyPr/>
            <a:lstStyle/>
            <a:p>
              <a:endParaRPr lang="id-ID"/>
            </a:p>
          </p:txBody>
        </p:sp>
        <p:sp>
          <p:nvSpPr>
            <p:cNvPr id="48140" name="Line 98"/>
            <p:cNvSpPr>
              <a:spLocks noChangeShapeType="1"/>
            </p:cNvSpPr>
            <p:nvPr/>
          </p:nvSpPr>
          <p:spPr bwMode="auto">
            <a:xfrm>
              <a:off x="3284" y="2736"/>
              <a:ext cx="240" cy="0"/>
            </a:xfrm>
            <a:prstGeom prst="line">
              <a:avLst/>
            </a:prstGeom>
            <a:noFill/>
            <a:ln w="9525">
              <a:solidFill>
                <a:schemeClr val="tx1"/>
              </a:solidFill>
              <a:round/>
              <a:headEnd/>
              <a:tailEnd/>
            </a:ln>
          </p:spPr>
          <p:txBody>
            <a:bodyPr/>
            <a:lstStyle/>
            <a:p>
              <a:endParaRPr lang="id-ID"/>
            </a:p>
          </p:txBody>
        </p:sp>
        <p:sp>
          <p:nvSpPr>
            <p:cNvPr id="48141" name="Line 99"/>
            <p:cNvSpPr>
              <a:spLocks noChangeShapeType="1"/>
            </p:cNvSpPr>
            <p:nvPr/>
          </p:nvSpPr>
          <p:spPr bwMode="auto">
            <a:xfrm>
              <a:off x="3284" y="2016"/>
              <a:ext cx="240" cy="0"/>
            </a:xfrm>
            <a:prstGeom prst="line">
              <a:avLst/>
            </a:prstGeom>
            <a:noFill/>
            <a:ln w="9525">
              <a:solidFill>
                <a:schemeClr val="tx1"/>
              </a:solidFill>
              <a:round/>
              <a:headEnd/>
              <a:tailEnd/>
            </a:ln>
          </p:spPr>
          <p:txBody>
            <a:bodyPr/>
            <a:lstStyle/>
            <a:p>
              <a:endParaRPr lang="id-ID"/>
            </a:p>
          </p:txBody>
        </p:sp>
        <p:sp>
          <p:nvSpPr>
            <p:cNvPr id="48142" name="Line 100"/>
            <p:cNvSpPr>
              <a:spLocks noChangeShapeType="1"/>
            </p:cNvSpPr>
            <p:nvPr/>
          </p:nvSpPr>
          <p:spPr bwMode="auto">
            <a:xfrm>
              <a:off x="4042" y="3456"/>
              <a:ext cx="192" cy="0"/>
            </a:xfrm>
            <a:prstGeom prst="line">
              <a:avLst/>
            </a:prstGeom>
            <a:noFill/>
            <a:ln w="9525">
              <a:solidFill>
                <a:schemeClr val="tx1"/>
              </a:solidFill>
              <a:round/>
              <a:headEnd/>
              <a:tailEnd/>
            </a:ln>
          </p:spPr>
          <p:txBody>
            <a:bodyPr/>
            <a:lstStyle/>
            <a:p>
              <a:endParaRPr lang="id-ID"/>
            </a:p>
          </p:txBody>
        </p:sp>
        <p:sp>
          <p:nvSpPr>
            <p:cNvPr id="48143" name="Line 101"/>
            <p:cNvSpPr>
              <a:spLocks noChangeShapeType="1"/>
            </p:cNvSpPr>
            <p:nvPr/>
          </p:nvSpPr>
          <p:spPr bwMode="auto">
            <a:xfrm>
              <a:off x="4042" y="2736"/>
              <a:ext cx="240" cy="0"/>
            </a:xfrm>
            <a:prstGeom prst="line">
              <a:avLst/>
            </a:prstGeom>
            <a:noFill/>
            <a:ln w="9525">
              <a:solidFill>
                <a:schemeClr val="tx1"/>
              </a:solidFill>
              <a:round/>
              <a:headEnd/>
              <a:tailEnd/>
            </a:ln>
          </p:spPr>
          <p:txBody>
            <a:bodyPr/>
            <a:lstStyle/>
            <a:p>
              <a:endParaRPr lang="id-ID"/>
            </a:p>
          </p:txBody>
        </p:sp>
        <p:sp>
          <p:nvSpPr>
            <p:cNvPr id="48144" name="Line 102"/>
            <p:cNvSpPr>
              <a:spLocks noChangeShapeType="1"/>
            </p:cNvSpPr>
            <p:nvPr/>
          </p:nvSpPr>
          <p:spPr bwMode="auto">
            <a:xfrm>
              <a:off x="4042" y="2016"/>
              <a:ext cx="240" cy="0"/>
            </a:xfrm>
            <a:prstGeom prst="line">
              <a:avLst/>
            </a:prstGeom>
            <a:noFill/>
            <a:ln w="9525">
              <a:solidFill>
                <a:schemeClr val="tx1"/>
              </a:solidFill>
              <a:round/>
              <a:headEnd/>
              <a:tailEnd/>
            </a:ln>
          </p:spPr>
          <p:txBody>
            <a:bodyPr/>
            <a:lstStyle/>
            <a:p>
              <a:endParaRPr lang="id-ID"/>
            </a:p>
          </p:txBody>
        </p:sp>
        <p:sp>
          <p:nvSpPr>
            <p:cNvPr id="48145" name="Line 103"/>
            <p:cNvSpPr>
              <a:spLocks noChangeShapeType="1"/>
            </p:cNvSpPr>
            <p:nvPr/>
          </p:nvSpPr>
          <p:spPr bwMode="auto">
            <a:xfrm>
              <a:off x="4782" y="3456"/>
              <a:ext cx="192" cy="0"/>
            </a:xfrm>
            <a:prstGeom prst="line">
              <a:avLst/>
            </a:prstGeom>
            <a:noFill/>
            <a:ln w="9525">
              <a:solidFill>
                <a:schemeClr val="tx1"/>
              </a:solidFill>
              <a:round/>
              <a:headEnd/>
              <a:tailEnd/>
            </a:ln>
          </p:spPr>
          <p:txBody>
            <a:bodyPr/>
            <a:lstStyle/>
            <a:p>
              <a:endParaRPr lang="id-ID"/>
            </a:p>
          </p:txBody>
        </p:sp>
        <p:sp>
          <p:nvSpPr>
            <p:cNvPr id="48146" name="Line 104"/>
            <p:cNvSpPr>
              <a:spLocks noChangeShapeType="1"/>
            </p:cNvSpPr>
            <p:nvPr/>
          </p:nvSpPr>
          <p:spPr bwMode="auto">
            <a:xfrm>
              <a:off x="4782" y="2736"/>
              <a:ext cx="240" cy="0"/>
            </a:xfrm>
            <a:prstGeom prst="line">
              <a:avLst/>
            </a:prstGeom>
            <a:noFill/>
            <a:ln w="9525">
              <a:solidFill>
                <a:schemeClr val="tx1"/>
              </a:solidFill>
              <a:round/>
              <a:headEnd/>
              <a:tailEnd/>
            </a:ln>
          </p:spPr>
          <p:txBody>
            <a:bodyPr/>
            <a:lstStyle/>
            <a:p>
              <a:endParaRPr lang="id-ID"/>
            </a:p>
          </p:txBody>
        </p:sp>
        <p:sp>
          <p:nvSpPr>
            <p:cNvPr id="48147" name="Line 105"/>
            <p:cNvSpPr>
              <a:spLocks noChangeShapeType="1"/>
            </p:cNvSpPr>
            <p:nvPr/>
          </p:nvSpPr>
          <p:spPr bwMode="auto">
            <a:xfrm>
              <a:off x="4782" y="2016"/>
              <a:ext cx="240" cy="0"/>
            </a:xfrm>
            <a:prstGeom prst="line">
              <a:avLst/>
            </a:prstGeom>
            <a:noFill/>
            <a:ln w="9525">
              <a:solidFill>
                <a:schemeClr val="tx1"/>
              </a:solidFill>
              <a:round/>
              <a:headEnd/>
              <a:tailEnd/>
            </a:ln>
          </p:spPr>
          <p:txBody>
            <a:bodyPr/>
            <a:lstStyle/>
            <a:p>
              <a:endParaRPr lang="id-ID"/>
            </a:p>
          </p:txBody>
        </p:sp>
        <p:sp>
          <p:nvSpPr>
            <p:cNvPr id="48148" name="Line 106"/>
            <p:cNvSpPr>
              <a:spLocks noChangeShapeType="1"/>
            </p:cNvSpPr>
            <p:nvPr/>
          </p:nvSpPr>
          <p:spPr bwMode="auto">
            <a:xfrm>
              <a:off x="5548" y="1584"/>
              <a:ext cx="0" cy="1872"/>
            </a:xfrm>
            <a:prstGeom prst="line">
              <a:avLst/>
            </a:prstGeom>
            <a:noFill/>
            <a:ln w="9525">
              <a:solidFill>
                <a:schemeClr val="tx1"/>
              </a:solidFill>
              <a:round/>
              <a:headEnd/>
              <a:tailEnd/>
            </a:ln>
          </p:spPr>
          <p:txBody>
            <a:bodyPr/>
            <a:lstStyle/>
            <a:p>
              <a:endParaRPr lang="id-ID"/>
            </a:p>
          </p:txBody>
        </p:sp>
        <p:sp>
          <p:nvSpPr>
            <p:cNvPr id="48149" name="Line 107"/>
            <p:cNvSpPr>
              <a:spLocks noChangeShapeType="1"/>
            </p:cNvSpPr>
            <p:nvPr/>
          </p:nvSpPr>
          <p:spPr bwMode="auto">
            <a:xfrm>
              <a:off x="1796" y="3456"/>
              <a:ext cx="192" cy="0"/>
            </a:xfrm>
            <a:prstGeom prst="line">
              <a:avLst/>
            </a:prstGeom>
            <a:noFill/>
            <a:ln w="9525">
              <a:solidFill>
                <a:schemeClr val="tx1"/>
              </a:solidFill>
              <a:round/>
              <a:headEnd/>
              <a:tailEnd/>
            </a:ln>
          </p:spPr>
          <p:txBody>
            <a:bodyPr/>
            <a:lstStyle/>
            <a:p>
              <a:endParaRPr lang="id-ID"/>
            </a:p>
          </p:txBody>
        </p:sp>
        <p:sp>
          <p:nvSpPr>
            <p:cNvPr id="48150" name="Line 108"/>
            <p:cNvSpPr>
              <a:spLocks noChangeShapeType="1"/>
            </p:cNvSpPr>
            <p:nvPr/>
          </p:nvSpPr>
          <p:spPr bwMode="auto">
            <a:xfrm>
              <a:off x="1796" y="2736"/>
              <a:ext cx="240" cy="0"/>
            </a:xfrm>
            <a:prstGeom prst="line">
              <a:avLst/>
            </a:prstGeom>
            <a:noFill/>
            <a:ln w="9525">
              <a:solidFill>
                <a:schemeClr val="tx1"/>
              </a:solidFill>
              <a:round/>
              <a:headEnd/>
              <a:tailEnd/>
            </a:ln>
          </p:spPr>
          <p:txBody>
            <a:bodyPr/>
            <a:lstStyle/>
            <a:p>
              <a:endParaRPr lang="id-ID"/>
            </a:p>
          </p:txBody>
        </p:sp>
        <p:sp>
          <p:nvSpPr>
            <p:cNvPr id="48151" name="Line 109"/>
            <p:cNvSpPr>
              <a:spLocks noChangeShapeType="1"/>
            </p:cNvSpPr>
            <p:nvPr/>
          </p:nvSpPr>
          <p:spPr bwMode="auto">
            <a:xfrm>
              <a:off x="1796" y="2016"/>
              <a:ext cx="240" cy="0"/>
            </a:xfrm>
            <a:prstGeom prst="line">
              <a:avLst/>
            </a:prstGeom>
            <a:noFill/>
            <a:ln w="9525">
              <a:solidFill>
                <a:schemeClr val="tx1"/>
              </a:solidFill>
              <a:round/>
              <a:headEnd/>
              <a:tailEnd/>
            </a:ln>
          </p:spPr>
          <p:txBody>
            <a:bodyPr/>
            <a:lstStyle/>
            <a:p>
              <a:endParaRPr lang="id-ID"/>
            </a:p>
          </p:txBody>
        </p:sp>
        <p:sp>
          <p:nvSpPr>
            <p:cNvPr id="48152" name="Line 110"/>
            <p:cNvSpPr>
              <a:spLocks noChangeShapeType="1"/>
            </p:cNvSpPr>
            <p:nvPr/>
          </p:nvSpPr>
          <p:spPr bwMode="auto">
            <a:xfrm>
              <a:off x="2208" y="1056"/>
              <a:ext cx="0" cy="528"/>
            </a:xfrm>
            <a:prstGeom prst="line">
              <a:avLst/>
            </a:prstGeom>
            <a:noFill/>
            <a:ln w="9525">
              <a:solidFill>
                <a:schemeClr val="tx1"/>
              </a:solidFill>
              <a:round/>
              <a:headEnd/>
              <a:tailEnd/>
            </a:ln>
          </p:spPr>
          <p:txBody>
            <a:bodyPr/>
            <a:lstStyle/>
            <a:p>
              <a:endParaRPr lang="id-ID"/>
            </a:p>
          </p:txBody>
        </p:sp>
        <p:sp>
          <p:nvSpPr>
            <p:cNvPr id="48153" name="Line 111"/>
            <p:cNvSpPr>
              <a:spLocks noChangeShapeType="1"/>
            </p:cNvSpPr>
            <p:nvPr/>
          </p:nvSpPr>
          <p:spPr bwMode="auto">
            <a:xfrm>
              <a:off x="2928" y="1056"/>
              <a:ext cx="0" cy="528"/>
            </a:xfrm>
            <a:prstGeom prst="line">
              <a:avLst/>
            </a:prstGeom>
            <a:noFill/>
            <a:ln w="9525">
              <a:solidFill>
                <a:schemeClr val="tx1"/>
              </a:solidFill>
              <a:round/>
              <a:headEnd/>
              <a:tailEnd/>
            </a:ln>
          </p:spPr>
          <p:txBody>
            <a:bodyPr/>
            <a:lstStyle/>
            <a:p>
              <a:endParaRPr lang="id-ID"/>
            </a:p>
          </p:txBody>
        </p:sp>
        <p:sp>
          <p:nvSpPr>
            <p:cNvPr id="48154" name="Line 112"/>
            <p:cNvSpPr>
              <a:spLocks noChangeShapeType="1"/>
            </p:cNvSpPr>
            <p:nvPr/>
          </p:nvSpPr>
          <p:spPr bwMode="auto">
            <a:xfrm>
              <a:off x="3696" y="1056"/>
              <a:ext cx="0" cy="528"/>
            </a:xfrm>
            <a:prstGeom prst="line">
              <a:avLst/>
            </a:prstGeom>
            <a:noFill/>
            <a:ln w="9525">
              <a:solidFill>
                <a:schemeClr val="tx1"/>
              </a:solidFill>
              <a:round/>
              <a:headEnd/>
              <a:tailEnd/>
            </a:ln>
          </p:spPr>
          <p:txBody>
            <a:bodyPr/>
            <a:lstStyle/>
            <a:p>
              <a:endParaRPr lang="id-ID"/>
            </a:p>
          </p:txBody>
        </p:sp>
        <p:sp>
          <p:nvSpPr>
            <p:cNvPr id="48155" name="Line 113"/>
            <p:cNvSpPr>
              <a:spLocks noChangeShapeType="1"/>
            </p:cNvSpPr>
            <p:nvPr/>
          </p:nvSpPr>
          <p:spPr bwMode="auto">
            <a:xfrm>
              <a:off x="4416" y="1056"/>
              <a:ext cx="0" cy="528"/>
            </a:xfrm>
            <a:prstGeom prst="line">
              <a:avLst/>
            </a:prstGeom>
            <a:noFill/>
            <a:ln w="9525">
              <a:solidFill>
                <a:schemeClr val="tx1"/>
              </a:solidFill>
              <a:round/>
              <a:headEnd/>
              <a:tailEnd/>
            </a:ln>
          </p:spPr>
          <p:txBody>
            <a:bodyPr/>
            <a:lstStyle/>
            <a:p>
              <a:endParaRPr lang="id-ID"/>
            </a:p>
          </p:txBody>
        </p:sp>
        <p:sp>
          <p:nvSpPr>
            <p:cNvPr id="48156" name="Line 114"/>
            <p:cNvSpPr>
              <a:spLocks noChangeShapeType="1"/>
            </p:cNvSpPr>
            <p:nvPr/>
          </p:nvSpPr>
          <p:spPr bwMode="auto">
            <a:xfrm>
              <a:off x="5184" y="1056"/>
              <a:ext cx="0" cy="528"/>
            </a:xfrm>
            <a:prstGeom prst="line">
              <a:avLst/>
            </a:prstGeom>
            <a:noFill/>
            <a:ln w="9525">
              <a:solidFill>
                <a:schemeClr val="tx1"/>
              </a:solidFill>
              <a:round/>
              <a:headEnd/>
              <a:tailEnd/>
            </a:ln>
          </p:spPr>
          <p:txBody>
            <a:bodyPr/>
            <a:lstStyle/>
            <a:p>
              <a:endParaRPr lang="id-ID"/>
            </a:p>
          </p:txBody>
        </p:sp>
        <p:sp>
          <p:nvSpPr>
            <p:cNvPr id="48157" name="Line 115"/>
            <p:cNvSpPr>
              <a:spLocks noChangeShapeType="1"/>
            </p:cNvSpPr>
            <p:nvPr/>
          </p:nvSpPr>
          <p:spPr bwMode="auto">
            <a:xfrm>
              <a:off x="5856" y="1056"/>
              <a:ext cx="0" cy="528"/>
            </a:xfrm>
            <a:prstGeom prst="line">
              <a:avLst/>
            </a:prstGeom>
            <a:noFill/>
            <a:ln w="9525">
              <a:solidFill>
                <a:schemeClr val="tx1"/>
              </a:solidFill>
              <a:round/>
              <a:headEnd/>
              <a:tailEnd/>
            </a:ln>
          </p:spPr>
          <p:txBody>
            <a:bodyPr/>
            <a:lstStyle/>
            <a:p>
              <a:endParaRPr lang="id-ID"/>
            </a:p>
          </p:txBody>
        </p:sp>
        <p:sp>
          <p:nvSpPr>
            <p:cNvPr id="48158" name="Line 116"/>
            <p:cNvSpPr>
              <a:spLocks noChangeShapeType="1"/>
            </p:cNvSpPr>
            <p:nvPr/>
          </p:nvSpPr>
          <p:spPr bwMode="auto">
            <a:xfrm>
              <a:off x="1344" y="1056"/>
              <a:ext cx="0" cy="528"/>
            </a:xfrm>
            <a:prstGeom prst="line">
              <a:avLst/>
            </a:prstGeom>
            <a:noFill/>
            <a:ln w="9525">
              <a:solidFill>
                <a:schemeClr val="tx1"/>
              </a:solidFill>
              <a:round/>
              <a:headEnd/>
              <a:tailEnd/>
            </a:ln>
          </p:spPr>
          <p:txBody>
            <a:bodyPr/>
            <a:lstStyle/>
            <a:p>
              <a:endParaRPr lang="id-ID"/>
            </a:p>
          </p:txBody>
        </p:sp>
        <p:sp>
          <p:nvSpPr>
            <p:cNvPr id="48159" name="Line 117"/>
            <p:cNvSpPr>
              <a:spLocks noChangeShapeType="1"/>
            </p:cNvSpPr>
            <p:nvPr/>
          </p:nvSpPr>
          <p:spPr bwMode="auto">
            <a:xfrm>
              <a:off x="48" y="1968"/>
              <a:ext cx="720" cy="0"/>
            </a:xfrm>
            <a:prstGeom prst="line">
              <a:avLst/>
            </a:prstGeom>
            <a:noFill/>
            <a:ln w="9525">
              <a:solidFill>
                <a:schemeClr val="tx1"/>
              </a:solidFill>
              <a:round/>
              <a:headEnd/>
              <a:tailEnd/>
            </a:ln>
          </p:spPr>
          <p:txBody>
            <a:bodyPr/>
            <a:lstStyle/>
            <a:p>
              <a:endParaRPr lang="id-ID"/>
            </a:p>
          </p:txBody>
        </p:sp>
        <p:sp>
          <p:nvSpPr>
            <p:cNvPr id="48160" name="Line 118"/>
            <p:cNvSpPr>
              <a:spLocks noChangeShapeType="1"/>
            </p:cNvSpPr>
            <p:nvPr/>
          </p:nvSpPr>
          <p:spPr bwMode="auto">
            <a:xfrm>
              <a:off x="48" y="2688"/>
              <a:ext cx="720" cy="0"/>
            </a:xfrm>
            <a:prstGeom prst="line">
              <a:avLst/>
            </a:prstGeom>
            <a:noFill/>
            <a:ln w="9525">
              <a:solidFill>
                <a:schemeClr val="tx1"/>
              </a:solidFill>
              <a:round/>
              <a:headEnd/>
              <a:tailEnd/>
            </a:ln>
          </p:spPr>
          <p:txBody>
            <a:bodyPr/>
            <a:lstStyle/>
            <a:p>
              <a:endParaRPr lang="id-ID"/>
            </a:p>
          </p:txBody>
        </p:sp>
        <p:sp>
          <p:nvSpPr>
            <p:cNvPr id="48161" name="Line 119"/>
            <p:cNvSpPr>
              <a:spLocks noChangeShapeType="1"/>
            </p:cNvSpPr>
            <p:nvPr/>
          </p:nvSpPr>
          <p:spPr bwMode="auto">
            <a:xfrm>
              <a:off x="48" y="3456"/>
              <a:ext cx="720" cy="0"/>
            </a:xfrm>
            <a:prstGeom prst="line">
              <a:avLst/>
            </a:prstGeom>
            <a:noFill/>
            <a:ln w="9525">
              <a:solidFill>
                <a:schemeClr val="tx1"/>
              </a:solidFill>
              <a:round/>
              <a:headEnd/>
              <a:tailEnd/>
            </a:ln>
          </p:spPr>
          <p:txBody>
            <a:bodyPr/>
            <a:lstStyle/>
            <a:p>
              <a:endParaRPr lang="id-ID"/>
            </a:p>
          </p:txBody>
        </p:sp>
        <p:sp>
          <p:nvSpPr>
            <p:cNvPr id="48162" name="Text Box 120"/>
            <p:cNvSpPr txBox="1">
              <a:spLocks noChangeArrowheads="1"/>
            </p:cNvSpPr>
            <p:nvPr/>
          </p:nvSpPr>
          <p:spPr bwMode="auto">
            <a:xfrm>
              <a:off x="156" y="144"/>
              <a:ext cx="5460" cy="236"/>
            </a:xfrm>
            <a:prstGeom prst="rect">
              <a:avLst/>
            </a:prstGeom>
            <a:solidFill>
              <a:schemeClr val="bg1"/>
            </a:solidFill>
            <a:ln w="9525">
              <a:noFill/>
              <a:miter lim="800000"/>
              <a:headEnd/>
              <a:tailEnd/>
            </a:ln>
          </p:spPr>
          <p:txBody>
            <a:bodyPr>
              <a:spAutoFit/>
            </a:bodyPr>
            <a:lstStyle/>
            <a:p>
              <a:pPr>
                <a:lnSpc>
                  <a:spcPct val="75000"/>
                </a:lnSpc>
                <a:spcBef>
                  <a:spcPct val="50000"/>
                </a:spcBef>
              </a:pPr>
              <a:r>
                <a:rPr lang="en-US" sz="2800" b="1">
                  <a:solidFill>
                    <a:srgbClr val="006666"/>
                  </a:solidFill>
                </a:rPr>
                <a:t>ORGANISASI MATRIKS</a:t>
              </a:r>
            </a:p>
          </p:txBody>
        </p:sp>
        <p:sp>
          <p:nvSpPr>
            <p:cNvPr id="48163" name="Text Box 121"/>
            <p:cNvSpPr txBox="1">
              <a:spLocks noChangeArrowheads="1"/>
            </p:cNvSpPr>
            <p:nvPr/>
          </p:nvSpPr>
          <p:spPr bwMode="auto">
            <a:xfrm>
              <a:off x="2288" y="768"/>
              <a:ext cx="1312" cy="162"/>
            </a:xfrm>
            <a:prstGeom prst="rect">
              <a:avLst/>
            </a:prstGeom>
            <a:solidFill>
              <a:srgbClr val="FFFF66"/>
            </a:solidFill>
            <a:ln w="9525">
              <a:solidFill>
                <a:schemeClr val="tx1"/>
              </a:solidFill>
              <a:miter lim="800000"/>
              <a:headEnd/>
              <a:tailEnd/>
            </a:ln>
          </p:spPr>
          <p:txBody>
            <a:bodyPr>
              <a:spAutoFit/>
            </a:bodyPr>
            <a:lstStyle/>
            <a:p>
              <a:pPr algn="ctr">
                <a:spcBef>
                  <a:spcPct val="50000"/>
                </a:spcBef>
              </a:pPr>
              <a:r>
                <a:rPr lang="en-US" sz="1200" b="1"/>
                <a:t>GENERAL MANAGER</a:t>
              </a:r>
            </a:p>
          </p:txBody>
        </p:sp>
        <p:sp>
          <p:nvSpPr>
            <p:cNvPr id="48164" name="Text Box 122"/>
            <p:cNvSpPr txBox="1">
              <a:spLocks noChangeArrowheads="1"/>
            </p:cNvSpPr>
            <p:nvPr/>
          </p:nvSpPr>
          <p:spPr bwMode="auto">
            <a:xfrm>
              <a:off x="980" y="1194"/>
              <a:ext cx="748"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Riset dan Pengembangan</a:t>
              </a:r>
            </a:p>
          </p:txBody>
        </p:sp>
        <p:sp>
          <p:nvSpPr>
            <p:cNvPr id="48165" name="Text Box 123"/>
            <p:cNvSpPr txBox="1">
              <a:spLocks noChangeArrowheads="1"/>
            </p:cNvSpPr>
            <p:nvPr/>
          </p:nvSpPr>
          <p:spPr bwMode="auto">
            <a:xfrm>
              <a:off x="1872" y="1194"/>
              <a:ext cx="676"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Pengendalian Kualitas</a:t>
              </a:r>
            </a:p>
          </p:txBody>
        </p:sp>
        <p:sp>
          <p:nvSpPr>
            <p:cNvPr id="48166" name="Text Box 124"/>
            <p:cNvSpPr txBox="1">
              <a:spLocks noChangeArrowheads="1"/>
            </p:cNvSpPr>
            <p:nvPr/>
          </p:nvSpPr>
          <p:spPr bwMode="auto">
            <a:xfrm>
              <a:off x="2688" y="1194"/>
              <a:ext cx="476"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Uji dan Jaminan</a:t>
              </a:r>
            </a:p>
          </p:txBody>
        </p:sp>
        <p:sp>
          <p:nvSpPr>
            <p:cNvPr id="48167" name="Text Box 125"/>
            <p:cNvSpPr txBox="1">
              <a:spLocks noChangeArrowheads="1"/>
            </p:cNvSpPr>
            <p:nvPr/>
          </p:nvSpPr>
          <p:spPr bwMode="auto">
            <a:xfrm>
              <a:off x="3360" y="1200"/>
              <a:ext cx="624"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Administrasi Kontrak</a:t>
              </a:r>
            </a:p>
          </p:txBody>
        </p:sp>
        <p:sp>
          <p:nvSpPr>
            <p:cNvPr id="48168" name="Text Box 126"/>
            <p:cNvSpPr txBox="1">
              <a:spLocks noChangeArrowheads="1"/>
            </p:cNvSpPr>
            <p:nvPr/>
          </p:nvSpPr>
          <p:spPr bwMode="auto">
            <a:xfrm>
              <a:off x="4128" y="1200"/>
              <a:ext cx="576" cy="221"/>
            </a:xfrm>
            <a:prstGeom prst="rect">
              <a:avLst/>
            </a:prstGeom>
            <a:solidFill>
              <a:srgbClr val="FFFF66"/>
            </a:solidFill>
            <a:ln w="9525">
              <a:solidFill>
                <a:schemeClr val="tx1"/>
              </a:solidFill>
              <a:miter lim="800000"/>
              <a:headEnd/>
              <a:tailEnd/>
            </a:ln>
          </p:spPr>
          <p:txBody>
            <a:bodyPr/>
            <a:lstStyle/>
            <a:p>
              <a:pPr>
                <a:spcBef>
                  <a:spcPct val="50000"/>
                </a:spcBef>
              </a:pPr>
              <a:r>
                <a:rPr lang="en-US" sz="1000"/>
                <a:t>Pembelian</a:t>
              </a:r>
            </a:p>
          </p:txBody>
        </p:sp>
        <p:sp>
          <p:nvSpPr>
            <p:cNvPr id="48169" name="Text Box 127"/>
            <p:cNvSpPr txBox="1">
              <a:spLocks noChangeArrowheads="1"/>
            </p:cNvSpPr>
            <p:nvPr/>
          </p:nvSpPr>
          <p:spPr bwMode="auto">
            <a:xfrm>
              <a:off x="4848" y="1200"/>
              <a:ext cx="644" cy="173"/>
            </a:xfrm>
            <a:prstGeom prst="rect">
              <a:avLst/>
            </a:prstGeom>
            <a:solidFill>
              <a:srgbClr val="FFFF66"/>
            </a:solidFill>
            <a:ln w="9525">
              <a:solidFill>
                <a:schemeClr val="tx1"/>
              </a:solidFill>
              <a:miter lim="800000"/>
              <a:headEnd/>
              <a:tailEnd/>
            </a:ln>
          </p:spPr>
          <p:txBody>
            <a:bodyPr/>
            <a:lstStyle/>
            <a:p>
              <a:pPr>
                <a:spcBef>
                  <a:spcPct val="50000"/>
                </a:spcBef>
              </a:pPr>
              <a:r>
                <a:rPr lang="en-US" sz="1000"/>
                <a:t>Manufaktur</a:t>
              </a:r>
            </a:p>
          </p:txBody>
        </p:sp>
        <p:sp>
          <p:nvSpPr>
            <p:cNvPr id="48170" name="Text Box 128"/>
            <p:cNvSpPr txBox="1">
              <a:spLocks noChangeArrowheads="1"/>
            </p:cNvSpPr>
            <p:nvPr/>
          </p:nvSpPr>
          <p:spPr bwMode="auto">
            <a:xfrm>
              <a:off x="5616" y="1200"/>
              <a:ext cx="528" cy="192"/>
            </a:xfrm>
            <a:prstGeom prst="rect">
              <a:avLst/>
            </a:prstGeom>
            <a:solidFill>
              <a:srgbClr val="FFFF66"/>
            </a:solidFill>
            <a:ln w="9525">
              <a:solidFill>
                <a:schemeClr val="tx1"/>
              </a:solidFill>
              <a:miter lim="800000"/>
              <a:headEnd/>
              <a:tailEnd/>
            </a:ln>
          </p:spPr>
          <p:txBody>
            <a:bodyPr/>
            <a:lstStyle/>
            <a:p>
              <a:pPr>
                <a:spcBef>
                  <a:spcPct val="50000"/>
                </a:spcBef>
              </a:pPr>
              <a:r>
                <a:rPr lang="en-US" sz="1000"/>
                <a:t>Rekayasa</a:t>
              </a:r>
            </a:p>
          </p:txBody>
        </p:sp>
        <p:sp>
          <p:nvSpPr>
            <p:cNvPr id="48171" name="Text Box 129"/>
            <p:cNvSpPr txBox="1">
              <a:spLocks noChangeArrowheads="1"/>
            </p:cNvSpPr>
            <p:nvPr/>
          </p:nvSpPr>
          <p:spPr bwMode="auto">
            <a:xfrm>
              <a:off x="148" y="1824"/>
              <a:ext cx="572"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Manajer Proyek A</a:t>
              </a:r>
            </a:p>
          </p:txBody>
        </p:sp>
        <p:sp>
          <p:nvSpPr>
            <p:cNvPr id="48172" name="Text Box 130"/>
            <p:cNvSpPr txBox="1">
              <a:spLocks noChangeArrowheads="1"/>
            </p:cNvSpPr>
            <p:nvPr/>
          </p:nvSpPr>
          <p:spPr bwMode="auto">
            <a:xfrm>
              <a:off x="148" y="2544"/>
              <a:ext cx="572"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Manajer Proyek B</a:t>
              </a:r>
            </a:p>
          </p:txBody>
        </p:sp>
        <p:sp>
          <p:nvSpPr>
            <p:cNvPr id="48173" name="Text Box 131"/>
            <p:cNvSpPr txBox="1">
              <a:spLocks noChangeArrowheads="1"/>
            </p:cNvSpPr>
            <p:nvPr/>
          </p:nvSpPr>
          <p:spPr bwMode="auto">
            <a:xfrm>
              <a:off x="148" y="3312"/>
              <a:ext cx="572" cy="232"/>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Manajer Proyek C</a:t>
              </a:r>
            </a:p>
          </p:txBody>
        </p:sp>
        <p:sp>
          <p:nvSpPr>
            <p:cNvPr id="48174" name="Text Box 132"/>
            <p:cNvSpPr txBox="1">
              <a:spLocks noChangeArrowheads="1"/>
            </p:cNvSpPr>
            <p:nvPr/>
          </p:nvSpPr>
          <p:spPr bwMode="auto">
            <a:xfrm>
              <a:off x="980" y="1818"/>
              <a:ext cx="74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Riset dan Pengembangan</a:t>
              </a:r>
            </a:p>
          </p:txBody>
        </p:sp>
        <p:sp>
          <p:nvSpPr>
            <p:cNvPr id="48175" name="Text Box 133"/>
            <p:cNvSpPr txBox="1">
              <a:spLocks noChangeArrowheads="1"/>
            </p:cNvSpPr>
            <p:nvPr/>
          </p:nvSpPr>
          <p:spPr bwMode="auto">
            <a:xfrm>
              <a:off x="1872" y="1818"/>
              <a:ext cx="676"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Pengendalian Kualitas</a:t>
              </a:r>
            </a:p>
          </p:txBody>
        </p:sp>
        <p:sp>
          <p:nvSpPr>
            <p:cNvPr id="48176" name="Text Box 134"/>
            <p:cNvSpPr txBox="1">
              <a:spLocks noChangeArrowheads="1"/>
            </p:cNvSpPr>
            <p:nvPr/>
          </p:nvSpPr>
          <p:spPr bwMode="auto">
            <a:xfrm>
              <a:off x="2688" y="1818"/>
              <a:ext cx="52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Tes dan Jaminan</a:t>
              </a:r>
            </a:p>
          </p:txBody>
        </p:sp>
        <p:sp>
          <p:nvSpPr>
            <p:cNvPr id="48177" name="Text Box 135"/>
            <p:cNvSpPr txBox="1">
              <a:spLocks noChangeArrowheads="1"/>
            </p:cNvSpPr>
            <p:nvPr/>
          </p:nvSpPr>
          <p:spPr bwMode="auto">
            <a:xfrm>
              <a:off x="3360" y="1818"/>
              <a:ext cx="624"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Kontrak Administrasi</a:t>
              </a:r>
            </a:p>
          </p:txBody>
        </p:sp>
        <p:sp>
          <p:nvSpPr>
            <p:cNvPr id="48178" name="Text Box 136"/>
            <p:cNvSpPr txBox="1">
              <a:spLocks noChangeArrowheads="1"/>
            </p:cNvSpPr>
            <p:nvPr/>
          </p:nvSpPr>
          <p:spPr bwMode="auto">
            <a:xfrm>
              <a:off x="4128" y="1818"/>
              <a:ext cx="576" cy="342"/>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Pembelian</a:t>
              </a:r>
            </a:p>
          </p:txBody>
        </p:sp>
        <p:sp>
          <p:nvSpPr>
            <p:cNvPr id="48179" name="Text Box 137"/>
            <p:cNvSpPr txBox="1">
              <a:spLocks noChangeArrowheads="1"/>
            </p:cNvSpPr>
            <p:nvPr/>
          </p:nvSpPr>
          <p:spPr bwMode="auto">
            <a:xfrm>
              <a:off x="4856" y="1824"/>
              <a:ext cx="636"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a:t>
              </a:r>
            </a:p>
            <a:p>
              <a:pPr>
                <a:spcBef>
                  <a:spcPct val="50000"/>
                </a:spcBef>
              </a:pPr>
              <a:r>
                <a:rPr lang="en-US" sz="1000"/>
                <a:t>Manufaktur</a:t>
              </a:r>
            </a:p>
          </p:txBody>
        </p:sp>
        <p:sp>
          <p:nvSpPr>
            <p:cNvPr id="48180" name="Text Box 138"/>
            <p:cNvSpPr txBox="1">
              <a:spLocks noChangeArrowheads="1"/>
            </p:cNvSpPr>
            <p:nvPr/>
          </p:nvSpPr>
          <p:spPr bwMode="auto">
            <a:xfrm>
              <a:off x="5616" y="1824"/>
              <a:ext cx="524"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Rekayasa</a:t>
              </a:r>
            </a:p>
          </p:txBody>
        </p:sp>
        <p:sp>
          <p:nvSpPr>
            <p:cNvPr id="48181" name="Text Box 139"/>
            <p:cNvSpPr txBox="1">
              <a:spLocks noChangeArrowheads="1"/>
            </p:cNvSpPr>
            <p:nvPr/>
          </p:nvSpPr>
          <p:spPr bwMode="auto">
            <a:xfrm>
              <a:off x="984" y="2544"/>
              <a:ext cx="74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Riset dan Pengembangan</a:t>
              </a:r>
            </a:p>
          </p:txBody>
        </p:sp>
        <p:sp>
          <p:nvSpPr>
            <p:cNvPr id="48182" name="Text Box 140"/>
            <p:cNvSpPr txBox="1">
              <a:spLocks noChangeArrowheads="1"/>
            </p:cNvSpPr>
            <p:nvPr/>
          </p:nvSpPr>
          <p:spPr bwMode="auto">
            <a:xfrm>
              <a:off x="1876" y="2544"/>
              <a:ext cx="676"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Pengendalian Kualitas</a:t>
              </a:r>
            </a:p>
          </p:txBody>
        </p:sp>
        <p:sp>
          <p:nvSpPr>
            <p:cNvPr id="48183" name="Text Box 141"/>
            <p:cNvSpPr txBox="1">
              <a:spLocks noChangeArrowheads="1"/>
            </p:cNvSpPr>
            <p:nvPr/>
          </p:nvSpPr>
          <p:spPr bwMode="auto">
            <a:xfrm>
              <a:off x="2692" y="2544"/>
              <a:ext cx="52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Tes dan Jaminan</a:t>
              </a:r>
            </a:p>
          </p:txBody>
        </p:sp>
        <p:sp>
          <p:nvSpPr>
            <p:cNvPr id="48184" name="Text Box 142"/>
            <p:cNvSpPr txBox="1">
              <a:spLocks noChangeArrowheads="1"/>
            </p:cNvSpPr>
            <p:nvPr/>
          </p:nvSpPr>
          <p:spPr bwMode="auto">
            <a:xfrm>
              <a:off x="3364" y="2544"/>
              <a:ext cx="624"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Kontrak Administrasi</a:t>
              </a:r>
            </a:p>
          </p:txBody>
        </p:sp>
        <p:sp>
          <p:nvSpPr>
            <p:cNvPr id="48185" name="Text Box 143"/>
            <p:cNvSpPr txBox="1">
              <a:spLocks noChangeArrowheads="1"/>
            </p:cNvSpPr>
            <p:nvPr/>
          </p:nvSpPr>
          <p:spPr bwMode="auto">
            <a:xfrm>
              <a:off x="4132" y="2544"/>
              <a:ext cx="576" cy="342"/>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Pembelian</a:t>
              </a:r>
            </a:p>
          </p:txBody>
        </p:sp>
        <p:sp>
          <p:nvSpPr>
            <p:cNvPr id="48186" name="Text Box 144"/>
            <p:cNvSpPr txBox="1">
              <a:spLocks noChangeArrowheads="1"/>
            </p:cNvSpPr>
            <p:nvPr/>
          </p:nvSpPr>
          <p:spPr bwMode="auto">
            <a:xfrm>
              <a:off x="4860" y="2550"/>
              <a:ext cx="636"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a:t>
              </a:r>
            </a:p>
            <a:p>
              <a:pPr>
                <a:spcBef>
                  <a:spcPct val="50000"/>
                </a:spcBef>
              </a:pPr>
              <a:r>
                <a:rPr lang="en-US" sz="1000"/>
                <a:t>Manufaktur</a:t>
              </a:r>
            </a:p>
          </p:txBody>
        </p:sp>
        <p:sp>
          <p:nvSpPr>
            <p:cNvPr id="48187" name="Text Box 145"/>
            <p:cNvSpPr txBox="1">
              <a:spLocks noChangeArrowheads="1"/>
            </p:cNvSpPr>
            <p:nvPr/>
          </p:nvSpPr>
          <p:spPr bwMode="auto">
            <a:xfrm>
              <a:off x="5620" y="2550"/>
              <a:ext cx="524"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Rekayasa</a:t>
              </a:r>
            </a:p>
          </p:txBody>
        </p:sp>
        <p:sp>
          <p:nvSpPr>
            <p:cNvPr id="48188" name="Text Box 146"/>
            <p:cNvSpPr txBox="1">
              <a:spLocks noChangeArrowheads="1"/>
            </p:cNvSpPr>
            <p:nvPr/>
          </p:nvSpPr>
          <p:spPr bwMode="auto">
            <a:xfrm>
              <a:off x="984" y="3266"/>
              <a:ext cx="74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Riset dan Pengembangan</a:t>
              </a:r>
            </a:p>
          </p:txBody>
        </p:sp>
        <p:sp>
          <p:nvSpPr>
            <p:cNvPr id="48189" name="Text Box 147"/>
            <p:cNvSpPr txBox="1">
              <a:spLocks noChangeArrowheads="1"/>
            </p:cNvSpPr>
            <p:nvPr/>
          </p:nvSpPr>
          <p:spPr bwMode="auto">
            <a:xfrm>
              <a:off x="1876" y="3266"/>
              <a:ext cx="676"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Pengendalian Kualitas</a:t>
              </a:r>
            </a:p>
          </p:txBody>
        </p:sp>
        <p:sp>
          <p:nvSpPr>
            <p:cNvPr id="48190" name="Text Box 148"/>
            <p:cNvSpPr txBox="1">
              <a:spLocks noChangeArrowheads="1"/>
            </p:cNvSpPr>
            <p:nvPr/>
          </p:nvSpPr>
          <p:spPr bwMode="auto">
            <a:xfrm>
              <a:off x="2692" y="3266"/>
              <a:ext cx="528"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Tes dan Jaminan</a:t>
              </a:r>
            </a:p>
          </p:txBody>
        </p:sp>
        <p:sp>
          <p:nvSpPr>
            <p:cNvPr id="48191" name="Text Box 149"/>
            <p:cNvSpPr txBox="1">
              <a:spLocks noChangeArrowheads="1"/>
            </p:cNvSpPr>
            <p:nvPr/>
          </p:nvSpPr>
          <p:spPr bwMode="auto">
            <a:xfrm>
              <a:off x="3364" y="3266"/>
              <a:ext cx="624" cy="319"/>
            </a:xfrm>
            <a:prstGeom prst="rect">
              <a:avLst/>
            </a:prstGeom>
            <a:solidFill>
              <a:srgbClr val="FFFF66"/>
            </a:solidFill>
            <a:ln w="9525">
              <a:solidFill>
                <a:schemeClr val="tx1"/>
              </a:solidFill>
              <a:miter lim="800000"/>
              <a:headEnd/>
              <a:tailEnd/>
            </a:ln>
          </p:spPr>
          <p:txBody>
            <a:bodyPr>
              <a:spAutoFit/>
            </a:bodyPr>
            <a:lstStyle/>
            <a:p>
              <a:pPr>
                <a:spcBef>
                  <a:spcPct val="50000"/>
                </a:spcBef>
              </a:pPr>
              <a:r>
                <a:rPr lang="en-US" sz="1000"/>
                <a:t>Kelompok Kontrak Administrasi</a:t>
              </a:r>
            </a:p>
          </p:txBody>
        </p:sp>
        <p:sp>
          <p:nvSpPr>
            <p:cNvPr id="48192" name="Text Box 150"/>
            <p:cNvSpPr txBox="1">
              <a:spLocks noChangeArrowheads="1"/>
            </p:cNvSpPr>
            <p:nvPr/>
          </p:nvSpPr>
          <p:spPr bwMode="auto">
            <a:xfrm>
              <a:off x="4132" y="3266"/>
              <a:ext cx="576" cy="342"/>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Pembelian</a:t>
              </a:r>
            </a:p>
          </p:txBody>
        </p:sp>
        <p:sp>
          <p:nvSpPr>
            <p:cNvPr id="48193" name="Text Box 151"/>
            <p:cNvSpPr txBox="1">
              <a:spLocks noChangeArrowheads="1"/>
            </p:cNvSpPr>
            <p:nvPr/>
          </p:nvSpPr>
          <p:spPr bwMode="auto">
            <a:xfrm>
              <a:off x="4860" y="3272"/>
              <a:ext cx="636"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a:t>
              </a:r>
            </a:p>
            <a:p>
              <a:pPr>
                <a:spcBef>
                  <a:spcPct val="50000"/>
                </a:spcBef>
              </a:pPr>
              <a:r>
                <a:rPr lang="en-US" sz="1000"/>
                <a:t>Manufaktur</a:t>
              </a:r>
            </a:p>
          </p:txBody>
        </p:sp>
        <p:sp>
          <p:nvSpPr>
            <p:cNvPr id="48194" name="Text Box 152"/>
            <p:cNvSpPr txBox="1">
              <a:spLocks noChangeArrowheads="1"/>
            </p:cNvSpPr>
            <p:nvPr/>
          </p:nvSpPr>
          <p:spPr bwMode="auto">
            <a:xfrm>
              <a:off x="5620" y="3272"/>
              <a:ext cx="524" cy="336"/>
            </a:xfrm>
            <a:prstGeom prst="rect">
              <a:avLst/>
            </a:prstGeom>
            <a:solidFill>
              <a:srgbClr val="FFFF66"/>
            </a:solidFill>
            <a:ln w="9525">
              <a:solidFill>
                <a:schemeClr val="tx1"/>
              </a:solidFill>
              <a:miter lim="800000"/>
              <a:headEnd/>
              <a:tailEnd/>
            </a:ln>
          </p:spPr>
          <p:txBody>
            <a:bodyPr/>
            <a:lstStyle/>
            <a:p>
              <a:pPr>
                <a:spcBef>
                  <a:spcPct val="50000"/>
                </a:spcBef>
              </a:pPr>
              <a:r>
                <a:rPr lang="en-US" sz="1000"/>
                <a:t>Kelompok Rekayasa</a:t>
              </a:r>
            </a:p>
          </p:txBody>
        </p:sp>
        <p:sp>
          <p:nvSpPr>
            <p:cNvPr id="48195" name="Line 153"/>
            <p:cNvSpPr>
              <a:spLocks noChangeShapeType="1"/>
            </p:cNvSpPr>
            <p:nvPr/>
          </p:nvSpPr>
          <p:spPr bwMode="auto">
            <a:xfrm>
              <a:off x="48" y="1056"/>
              <a:ext cx="0" cy="2400"/>
            </a:xfrm>
            <a:prstGeom prst="line">
              <a:avLst/>
            </a:prstGeom>
            <a:noFill/>
            <a:ln w="9525">
              <a:solidFill>
                <a:schemeClr val="tx1"/>
              </a:solidFill>
              <a:round/>
              <a:headEnd/>
              <a:tailEnd/>
            </a:ln>
          </p:spPr>
          <p:txBody>
            <a:bodyPr/>
            <a:lstStyle/>
            <a:p>
              <a:endParaRPr lang="id-ID"/>
            </a:p>
          </p:txBody>
        </p:sp>
        <p:sp>
          <p:nvSpPr>
            <p:cNvPr id="48196" name="Line 154"/>
            <p:cNvSpPr>
              <a:spLocks noChangeShapeType="1"/>
            </p:cNvSpPr>
            <p:nvPr/>
          </p:nvSpPr>
          <p:spPr bwMode="auto">
            <a:xfrm>
              <a:off x="48" y="1056"/>
              <a:ext cx="5808" cy="0"/>
            </a:xfrm>
            <a:prstGeom prst="line">
              <a:avLst/>
            </a:prstGeom>
            <a:noFill/>
            <a:ln w="9525">
              <a:solidFill>
                <a:schemeClr val="tx1"/>
              </a:solidFill>
              <a:round/>
              <a:headEnd/>
              <a:tailEnd/>
            </a:ln>
          </p:spPr>
          <p:txBody>
            <a:bodyPr/>
            <a:lstStyle/>
            <a:p>
              <a:endParaRPr lang="id-ID"/>
            </a:p>
          </p:txBody>
        </p:sp>
        <p:sp>
          <p:nvSpPr>
            <p:cNvPr id="48197" name="Line 155"/>
            <p:cNvSpPr>
              <a:spLocks noChangeShapeType="1"/>
            </p:cNvSpPr>
            <p:nvPr/>
          </p:nvSpPr>
          <p:spPr bwMode="auto">
            <a:xfrm flipH="1">
              <a:off x="1796" y="1584"/>
              <a:ext cx="403" cy="0"/>
            </a:xfrm>
            <a:prstGeom prst="line">
              <a:avLst/>
            </a:prstGeom>
            <a:noFill/>
            <a:ln w="9525">
              <a:solidFill>
                <a:schemeClr val="tx1"/>
              </a:solidFill>
              <a:round/>
              <a:headEnd/>
              <a:tailEnd/>
            </a:ln>
          </p:spPr>
          <p:txBody>
            <a:bodyPr/>
            <a:lstStyle/>
            <a:p>
              <a:endParaRPr lang="id-ID"/>
            </a:p>
          </p:txBody>
        </p:sp>
        <p:sp>
          <p:nvSpPr>
            <p:cNvPr id="48198" name="Line 156"/>
            <p:cNvSpPr>
              <a:spLocks noChangeShapeType="1"/>
            </p:cNvSpPr>
            <p:nvPr/>
          </p:nvSpPr>
          <p:spPr bwMode="auto">
            <a:xfrm>
              <a:off x="1796" y="1584"/>
              <a:ext cx="0" cy="1872"/>
            </a:xfrm>
            <a:prstGeom prst="line">
              <a:avLst/>
            </a:prstGeom>
            <a:noFill/>
            <a:ln w="9525">
              <a:solidFill>
                <a:schemeClr val="tx1"/>
              </a:solidFill>
              <a:round/>
              <a:headEnd/>
              <a:tailEnd/>
            </a:ln>
          </p:spPr>
          <p:txBody>
            <a:bodyPr/>
            <a:lstStyle/>
            <a:p>
              <a:endParaRPr lang="id-ID"/>
            </a:p>
          </p:txBody>
        </p:sp>
        <p:sp>
          <p:nvSpPr>
            <p:cNvPr id="48199" name="Line 157"/>
            <p:cNvSpPr>
              <a:spLocks noChangeShapeType="1"/>
            </p:cNvSpPr>
            <p:nvPr/>
          </p:nvSpPr>
          <p:spPr bwMode="auto">
            <a:xfrm>
              <a:off x="2612" y="1584"/>
              <a:ext cx="0" cy="1872"/>
            </a:xfrm>
            <a:prstGeom prst="line">
              <a:avLst/>
            </a:prstGeom>
            <a:noFill/>
            <a:ln w="9525">
              <a:solidFill>
                <a:schemeClr val="tx1"/>
              </a:solidFill>
              <a:round/>
              <a:headEnd/>
              <a:tailEnd/>
            </a:ln>
          </p:spPr>
          <p:txBody>
            <a:bodyPr/>
            <a:lstStyle/>
            <a:p>
              <a:endParaRPr lang="id-ID"/>
            </a:p>
          </p:txBody>
        </p:sp>
        <p:sp>
          <p:nvSpPr>
            <p:cNvPr id="48200" name="Line 158"/>
            <p:cNvSpPr>
              <a:spLocks noChangeShapeType="1"/>
            </p:cNvSpPr>
            <p:nvPr/>
          </p:nvSpPr>
          <p:spPr bwMode="auto">
            <a:xfrm>
              <a:off x="3284" y="1584"/>
              <a:ext cx="0" cy="1872"/>
            </a:xfrm>
            <a:prstGeom prst="line">
              <a:avLst/>
            </a:prstGeom>
            <a:noFill/>
            <a:ln w="9525">
              <a:solidFill>
                <a:schemeClr val="tx1"/>
              </a:solidFill>
              <a:round/>
              <a:headEnd/>
              <a:tailEnd/>
            </a:ln>
          </p:spPr>
          <p:txBody>
            <a:bodyPr/>
            <a:lstStyle/>
            <a:p>
              <a:endParaRPr lang="id-ID"/>
            </a:p>
          </p:txBody>
        </p:sp>
        <p:sp>
          <p:nvSpPr>
            <p:cNvPr id="48201" name="Line 159"/>
            <p:cNvSpPr>
              <a:spLocks noChangeShapeType="1"/>
            </p:cNvSpPr>
            <p:nvPr/>
          </p:nvSpPr>
          <p:spPr bwMode="auto">
            <a:xfrm>
              <a:off x="4042" y="1584"/>
              <a:ext cx="0" cy="1872"/>
            </a:xfrm>
            <a:prstGeom prst="line">
              <a:avLst/>
            </a:prstGeom>
            <a:noFill/>
            <a:ln w="9525">
              <a:solidFill>
                <a:schemeClr val="tx1"/>
              </a:solidFill>
              <a:round/>
              <a:headEnd/>
              <a:tailEnd/>
            </a:ln>
          </p:spPr>
          <p:txBody>
            <a:bodyPr/>
            <a:lstStyle/>
            <a:p>
              <a:endParaRPr lang="id-ID"/>
            </a:p>
          </p:txBody>
        </p:sp>
        <p:sp>
          <p:nvSpPr>
            <p:cNvPr id="48202" name="Line 160"/>
            <p:cNvSpPr>
              <a:spLocks noChangeShapeType="1"/>
            </p:cNvSpPr>
            <p:nvPr/>
          </p:nvSpPr>
          <p:spPr bwMode="auto">
            <a:xfrm>
              <a:off x="4782" y="1584"/>
              <a:ext cx="0" cy="1872"/>
            </a:xfrm>
            <a:prstGeom prst="line">
              <a:avLst/>
            </a:prstGeom>
            <a:noFill/>
            <a:ln w="9525">
              <a:solidFill>
                <a:schemeClr val="tx1"/>
              </a:solidFill>
              <a:round/>
              <a:headEnd/>
              <a:tailEnd/>
            </a:ln>
          </p:spPr>
          <p:txBody>
            <a:bodyPr/>
            <a:lstStyle/>
            <a:p>
              <a:endParaRPr lang="id-ID"/>
            </a:p>
          </p:txBody>
        </p:sp>
        <p:sp>
          <p:nvSpPr>
            <p:cNvPr id="48203" name="Line 161"/>
            <p:cNvSpPr>
              <a:spLocks noChangeShapeType="1"/>
            </p:cNvSpPr>
            <p:nvPr/>
          </p:nvSpPr>
          <p:spPr bwMode="auto">
            <a:xfrm>
              <a:off x="2602" y="1584"/>
              <a:ext cx="317" cy="0"/>
            </a:xfrm>
            <a:prstGeom prst="line">
              <a:avLst/>
            </a:prstGeom>
            <a:noFill/>
            <a:ln w="9525">
              <a:solidFill>
                <a:schemeClr val="tx1"/>
              </a:solidFill>
              <a:round/>
              <a:headEnd/>
              <a:tailEnd/>
            </a:ln>
          </p:spPr>
          <p:txBody>
            <a:bodyPr/>
            <a:lstStyle/>
            <a:p>
              <a:endParaRPr lang="id-ID"/>
            </a:p>
          </p:txBody>
        </p:sp>
        <p:sp>
          <p:nvSpPr>
            <p:cNvPr id="48204" name="Line 162"/>
            <p:cNvSpPr>
              <a:spLocks noChangeShapeType="1"/>
            </p:cNvSpPr>
            <p:nvPr/>
          </p:nvSpPr>
          <p:spPr bwMode="auto">
            <a:xfrm>
              <a:off x="3284" y="1584"/>
              <a:ext cx="403" cy="0"/>
            </a:xfrm>
            <a:prstGeom prst="line">
              <a:avLst/>
            </a:prstGeom>
            <a:noFill/>
            <a:ln w="9525">
              <a:solidFill>
                <a:schemeClr val="tx1"/>
              </a:solidFill>
              <a:round/>
              <a:headEnd/>
              <a:tailEnd/>
            </a:ln>
          </p:spPr>
          <p:txBody>
            <a:bodyPr/>
            <a:lstStyle/>
            <a:p>
              <a:endParaRPr lang="id-ID"/>
            </a:p>
          </p:txBody>
        </p:sp>
        <p:sp>
          <p:nvSpPr>
            <p:cNvPr id="48205" name="Line 163"/>
            <p:cNvSpPr>
              <a:spLocks noChangeShapeType="1"/>
            </p:cNvSpPr>
            <p:nvPr/>
          </p:nvSpPr>
          <p:spPr bwMode="auto">
            <a:xfrm>
              <a:off x="4042" y="1584"/>
              <a:ext cx="374" cy="0"/>
            </a:xfrm>
            <a:prstGeom prst="line">
              <a:avLst/>
            </a:prstGeom>
            <a:noFill/>
            <a:ln w="9525">
              <a:solidFill>
                <a:schemeClr val="tx1"/>
              </a:solidFill>
              <a:round/>
              <a:headEnd/>
              <a:tailEnd/>
            </a:ln>
          </p:spPr>
          <p:txBody>
            <a:bodyPr/>
            <a:lstStyle/>
            <a:p>
              <a:endParaRPr lang="id-ID"/>
            </a:p>
          </p:txBody>
        </p:sp>
        <p:sp>
          <p:nvSpPr>
            <p:cNvPr id="48206" name="Line 164"/>
            <p:cNvSpPr>
              <a:spLocks noChangeShapeType="1"/>
            </p:cNvSpPr>
            <p:nvPr/>
          </p:nvSpPr>
          <p:spPr bwMode="auto">
            <a:xfrm>
              <a:off x="4782" y="1584"/>
              <a:ext cx="403" cy="0"/>
            </a:xfrm>
            <a:prstGeom prst="line">
              <a:avLst/>
            </a:prstGeom>
            <a:noFill/>
            <a:ln w="9525">
              <a:solidFill>
                <a:schemeClr val="tx1"/>
              </a:solidFill>
              <a:round/>
              <a:headEnd/>
              <a:tailEnd/>
            </a:ln>
          </p:spPr>
          <p:txBody>
            <a:bodyPr/>
            <a:lstStyle/>
            <a:p>
              <a:endParaRPr lang="id-ID"/>
            </a:p>
          </p:txBody>
        </p:sp>
        <p:sp>
          <p:nvSpPr>
            <p:cNvPr id="48207" name="Line 165"/>
            <p:cNvSpPr>
              <a:spLocks noChangeShapeType="1"/>
            </p:cNvSpPr>
            <p:nvPr/>
          </p:nvSpPr>
          <p:spPr bwMode="auto">
            <a:xfrm>
              <a:off x="5548" y="1584"/>
              <a:ext cx="299" cy="0"/>
            </a:xfrm>
            <a:prstGeom prst="line">
              <a:avLst/>
            </a:prstGeom>
            <a:noFill/>
            <a:ln w="9525">
              <a:solidFill>
                <a:schemeClr val="tx1"/>
              </a:solidFill>
              <a:round/>
              <a:headEnd/>
              <a:tailEnd/>
            </a:ln>
          </p:spPr>
          <p:txBody>
            <a:bodyPr/>
            <a:lstStyle/>
            <a:p>
              <a:endParaRPr lang="id-ID"/>
            </a:p>
          </p:txBody>
        </p:sp>
        <p:sp>
          <p:nvSpPr>
            <p:cNvPr id="48208" name="Line 166"/>
            <p:cNvSpPr>
              <a:spLocks noChangeShapeType="1"/>
            </p:cNvSpPr>
            <p:nvPr/>
          </p:nvSpPr>
          <p:spPr bwMode="auto">
            <a:xfrm>
              <a:off x="912" y="1584"/>
              <a:ext cx="432" cy="0"/>
            </a:xfrm>
            <a:prstGeom prst="line">
              <a:avLst/>
            </a:prstGeom>
            <a:noFill/>
            <a:ln w="9525">
              <a:solidFill>
                <a:schemeClr val="tx1"/>
              </a:solidFill>
              <a:round/>
              <a:headEnd/>
              <a:tailEnd/>
            </a:ln>
          </p:spPr>
          <p:txBody>
            <a:bodyPr/>
            <a:lstStyle/>
            <a:p>
              <a:endParaRPr lang="id-ID"/>
            </a:p>
          </p:txBody>
        </p:sp>
        <p:sp>
          <p:nvSpPr>
            <p:cNvPr id="48209" name="Line 167"/>
            <p:cNvSpPr>
              <a:spLocks noChangeShapeType="1"/>
            </p:cNvSpPr>
            <p:nvPr/>
          </p:nvSpPr>
          <p:spPr bwMode="auto">
            <a:xfrm>
              <a:off x="768" y="1968"/>
              <a:ext cx="0" cy="384"/>
            </a:xfrm>
            <a:prstGeom prst="line">
              <a:avLst/>
            </a:prstGeom>
            <a:noFill/>
            <a:ln w="9525">
              <a:solidFill>
                <a:schemeClr val="tx1"/>
              </a:solidFill>
              <a:prstDash val="dash"/>
              <a:round/>
              <a:headEnd/>
              <a:tailEnd/>
            </a:ln>
          </p:spPr>
          <p:txBody>
            <a:bodyPr/>
            <a:lstStyle/>
            <a:p>
              <a:endParaRPr lang="id-ID"/>
            </a:p>
          </p:txBody>
        </p:sp>
        <p:sp>
          <p:nvSpPr>
            <p:cNvPr id="48210" name="Line 168"/>
            <p:cNvSpPr>
              <a:spLocks noChangeShapeType="1"/>
            </p:cNvSpPr>
            <p:nvPr/>
          </p:nvSpPr>
          <p:spPr bwMode="auto">
            <a:xfrm>
              <a:off x="768" y="2352"/>
              <a:ext cx="5136" cy="0"/>
            </a:xfrm>
            <a:prstGeom prst="line">
              <a:avLst/>
            </a:prstGeom>
            <a:noFill/>
            <a:ln w="9525">
              <a:solidFill>
                <a:schemeClr val="tx1"/>
              </a:solidFill>
              <a:prstDash val="dash"/>
              <a:round/>
              <a:headEnd/>
              <a:tailEnd/>
            </a:ln>
          </p:spPr>
          <p:txBody>
            <a:bodyPr/>
            <a:lstStyle/>
            <a:p>
              <a:endParaRPr lang="id-ID"/>
            </a:p>
          </p:txBody>
        </p:sp>
        <p:sp>
          <p:nvSpPr>
            <p:cNvPr id="48211" name="Line 169"/>
            <p:cNvSpPr>
              <a:spLocks noChangeShapeType="1"/>
            </p:cNvSpPr>
            <p:nvPr/>
          </p:nvSpPr>
          <p:spPr bwMode="auto">
            <a:xfrm>
              <a:off x="768" y="3072"/>
              <a:ext cx="5136" cy="0"/>
            </a:xfrm>
            <a:prstGeom prst="line">
              <a:avLst/>
            </a:prstGeom>
            <a:noFill/>
            <a:ln w="9525">
              <a:solidFill>
                <a:schemeClr val="tx1"/>
              </a:solidFill>
              <a:prstDash val="dash"/>
              <a:round/>
              <a:headEnd/>
              <a:tailEnd/>
            </a:ln>
          </p:spPr>
          <p:txBody>
            <a:bodyPr/>
            <a:lstStyle/>
            <a:p>
              <a:endParaRPr lang="id-ID"/>
            </a:p>
          </p:txBody>
        </p:sp>
        <p:sp>
          <p:nvSpPr>
            <p:cNvPr id="48212" name="Line 170"/>
            <p:cNvSpPr>
              <a:spLocks noChangeShapeType="1"/>
            </p:cNvSpPr>
            <p:nvPr/>
          </p:nvSpPr>
          <p:spPr bwMode="auto">
            <a:xfrm>
              <a:off x="768" y="3840"/>
              <a:ext cx="5136" cy="0"/>
            </a:xfrm>
            <a:prstGeom prst="line">
              <a:avLst/>
            </a:prstGeom>
            <a:noFill/>
            <a:ln w="9525">
              <a:solidFill>
                <a:schemeClr val="tx1"/>
              </a:solidFill>
              <a:prstDash val="dash"/>
              <a:round/>
              <a:headEnd/>
              <a:tailEnd/>
            </a:ln>
          </p:spPr>
          <p:txBody>
            <a:bodyPr/>
            <a:lstStyle/>
            <a:p>
              <a:endParaRPr lang="id-ID"/>
            </a:p>
          </p:txBody>
        </p:sp>
        <p:sp>
          <p:nvSpPr>
            <p:cNvPr id="48213" name="Line 171"/>
            <p:cNvSpPr>
              <a:spLocks noChangeShapeType="1"/>
            </p:cNvSpPr>
            <p:nvPr/>
          </p:nvSpPr>
          <p:spPr bwMode="auto">
            <a:xfrm>
              <a:off x="768" y="2688"/>
              <a:ext cx="0" cy="384"/>
            </a:xfrm>
            <a:prstGeom prst="line">
              <a:avLst/>
            </a:prstGeom>
            <a:noFill/>
            <a:ln w="9525">
              <a:solidFill>
                <a:schemeClr val="tx1"/>
              </a:solidFill>
              <a:prstDash val="dash"/>
              <a:round/>
              <a:headEnd/>
              <a:tailEnd/>
            </a:ln>
          </p:spPr>
          <p:txBody>
            <a:bodyPr/>
            <a:lstStyle/>
            <a:p>
              <a:endParaRPr lang="id-ID"/>
            </a:p>
          </p:txBody>
        </p:sp>
        <p:sp>
          <p:nvSpPr>
            <p:cNvPr id="48214" name="Line 172"/>
            <p:cNvSpPr>
              <a:spLocks noChangeShapeType="1"/>
            </p:cNvSpPr>
            <p:nvPr/>
          </p:nvSpPr>
          <p:spPr bwMode="auto">
            <a:xfrm>
              <a:off x="768" y="3456"/>
              <a:ext cx="0" cy="384"/>
            </a:xfrm>
            <a:prstGeom prst="line">
              <a:avLst/>
            </a:prstGeom>
            <a:noFill/>
            <a:ln w="9525">
              <a:solidFill>
                <a:schemeClr val="tx1"/>
              </a:solidFill>
              <a:prstDash val="dash"/>
              <a:round/>
              <a:headEnd/>
              <a:tailEnd/>
            </a:ln>
          </p:spPr>
          <p:txBody>
            <a:bodyPr/>
            <a:lstStyle/>
            <a:p>
              <a:endParaRPr lang="id-ID"/>
            </a:p>
          </p:txBody>
        </p:sp>
        <p:sp>
          <p:nvSpPr>
            <p:cNvPr id="48215" name="Line 173"/>
            <p:cNvSpPr>
              <a:spLocks noChangeShapeType="1"/>
            </p:cNvSpPr>
            <p:nvPr/>
          </p:nvSpPr>
          <p:spPr bwMode="auto">
            <a:xfrm flipV="1">
              <a:off x="5904" y="3600"/>
              <a:ext cx="0" cy="240"/>
            </a:xfrm>
            <a:prstGeom prst="line">
              <a:avLst/>
            </a:prstGeom>
            <a:noFill/>
            <a:ln w="9525">
              <a:solidFill>
                <a:schemeClr val="tx1"/>
              </a:solidFill>
              <a:prstDash val="dash"/>
              <a:round/>
              <a:headEnd/>
              <a:tailEnd/>
            </a:ln>
          </p:spPr>
          <p:txBody>
            <a:bodyPr/>
            <a:lstStyle/>
            <a:p>
              <a:endParaRPr lang="id-ID"/>
            </a:p>
          </p:txBody>
        </p:sp>
        <p:sp>
          <p:nvSpPr>
            <p:cNvPr id="48216" name="Line 174"/>
            <p:cNvSpPr>
              <a:spLocks noChangeShapeType="1"/>
            </p:cNvSpPr>
            <p:nvPr/>
          </p:nvSpPr>
          <p:spPr bwMode="auto">
            <a:xfrm flipV="1">
              <a:off x="5904" y="2880"/>
              <a:ext cx="0" cy="192"/>
            </a:xfrm>
            <a:prstGeom prst="line">
              <a:avLst/>
            </a:prstGeom>
            <a:noFill/>
            <a:ln w="9525">
              <a:solidFill>
                <a:schemeClr val="tx1"/>
              </a:solidFill>
              <a:prstDash val="dash"/>
              <a:round/>
              <a:headEnd/>
              <a:tailEnd/>
            </a:ln>
          </p:spPr>
          <p:txBody>
            <a:bodyPr/>
            <a:lstStyle/>
            <a:p>
              <a:endParaRPr lang="id-ID"/>
            </a:p>
          </p:txBody>
        </p:sp>
        <p:sp>
          <p:nvSpPr>
            <p:cNvPr id="48217" name="Line 175"/>
            <p:cNvSpPr>
              <a:spLocks noChangeShapeType="1"/>
            </p:cNvSpPr>
            <p:nvPr/>
          </p:nvSpPr>
          <p:spPr bwMode="auto">
            <a:xfrm flipV="1">
              <a:off x="5904" y="2160"/>
              <a:ext cx="0" cy="192"/>
            </a:xfrm>
            <a:prstGeom prst="line">
              <a:avLst/>
            </a:prstGeom>
            <a:noFill/>
            <a:ln w="9525">
              <a:solidFill>
                <a:schemeClr val="tx1"/>
              </a:solidFill>
              <a:prstDash val="dash"/>
              <a:round/>
              <a:headEnd/>
              <a:tailEnd/>
            </a:ln>
          </p:spPr>
          <p:txBody>
            <a:bodyPr/>
            <a:lstStyle/>
            <a:p>
              <a:endParaRPr lang="id-ID"/>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12775" y="228600"/>
            <a:ext cx="8153400" cy="990600"/>
          </a:xfrm>
        </p:spPr>
        <p:txBody>
          <a:bodyPr/>
          <a:lstStyle/>
          <a:p>
            <a:r>
              <a:rPr lang="en-US" sz="4000" b="1" smtClean="0"/>
              <a:t>Pengertian Organisasi</a:t>
            </a:r>
            <a:endParaRPr lang="en-GB" sz="4000" b="1" smtClean="0"/>
          </a:p>
        </p:txBody>
      </p:sp>
      <p:sp>
        <p:nvSpPr>
          <p:cNvPr id="4" name="Slide Number Placeholder 5"/>
          <p:cNvSpPr>
            <a:spLocks noGrp="1"/>
          </p:cNvSpPr>
          <p:nvPr>
            <p:ph type="sldNum" sz="quarter" idx="12"/>
          </p:nvPr>
        </p:nvSpPr>
        <p:spPr/>
        <p:txBody>
          <a:bodyPr>
            <a:normAutofit fontScale="85000" lnSpcReduction="20000"/>
          </a:bodyPr>
          <a:lstStyle/>
          <a:p>
            <a:pPr>
              <a:defRPr/>
            </a:pPr>
            <a:fld id="{EB5D2A0C-3567-424D-8357-05459B47E0F8}" type="slidenum">
              <a:rPr lang="en-GB"/>
              <a:pPr>
                <a:defRPr/>
              </a:pPr>
              <a:t>4</a:t>
            </a:fld>
            <a:endParaRPr lang="en-GB"/>
          </a:p>
        </p:txBody>
      </p:sp>
      <p:sp>
        <p:nvSpPr>
          <p:cNvPr id="12292" name="Rectangle 3"/>
          <p:cNvSpPr>
            <a:spLocks noGrp="1" noChangeArrowheads="1"/>
          </p:cNvSpPr>
          <p:nvPr>
            <p:ph sz="quarter" idx="1"/>
          </p:nvPr>
        </p:nvSpPr>
        <p:spPr>
          <a:xfrm>
            <a:off x="1143000" y="1827213"/>
            <a:ext cx="7540625" cy="4114800"/>
          </a:xfrm>
        </p:spPr>
        <p:txBody>
          <a:bodyPr/>
          <a:lstStyle/>
          <a:p>
            <a:pPr marL="552450" indent="-552450">
              <a:lnSpc>
                <a:spcPct val="90000"/>
              </a:lnSpc>
              <a:buFont typeface="Wingdings" pitchFamily="2" charset="2"/>
              <a:buNone/>
            </a:pPr>
            <a:r>
              <a:rPr lang="en-US" sz="2200" smtClean="0"/>
              <a:t>Organisasi mencakup dua segi :</a:t>
            </a:r>
          </a:p>
          <a:p>
            <a:pPr marL="552450" indent="-552450">
              <a:lnSpc>
                <a:spcPct val="90000"/>
              </a:lnSpc>
              <a:buFont typeface="Wingdings" pitchFamily="2" charset="2"/>
              <a:buNone/>
            </a:pPr>
            <a:r>
              <a:rPr lang="en-US" sz="2200" smtClean="0"/>
              <a:t>1.	Organisasi sebagai wadah, lembaga atau kelompok fungsional ketika proses manajemen berlangsung.</a:t>
            </a:r>
          </a:p>
          <a:p>
            <a:pPr marL="552450" indent="-552450">
              <a:lnSpc>
                <a:spcPct val="90000"/>
              </a:lnSpc>
            </a:pPr>
            <a:endParaRPr lang="en-US" sz="2200" smtClean="0"/>
          </a:p>
          <a:p>
            <a:pPr marL="552450" indent="-552450">
              <a:lnSpc>
                <a:spcPct val="90000"/>
              </a:lnSpc>
              <a:buFont typeface="Wingdings" pitchFamily="2" charset="2"/>
              <a:buNone/>
            </a:pPr>
            <a:r>
              <a:rPr lang="en-US" sz="2200" smtClean="0"/>
              <a:t>2.	Organisasi sebagai wadah pembentukan tingkah laku hubungan antar manusia secara efektif sehingga dapat bekerja sama secara efisien dan memperoleh kepuasan pribadi dalam melaksanakan tugas-tugasnya dan memberikan kondisi lingkungan tertentu untuk pencapaian tujuan.</a:t>
            </a:r>
            <a:endParaRPr lang="en-GB" sz="22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12775" y="228600"/>
            <a:ext cx="8153400" cy="990600"/>
          </a:xfrm>
        </p:spPr>
        <p:txBody>
          <a:bodyPr/>
          <a:lstStyle/>
          <a:p>
            <a:r>
              <a:rPr lang="id-ID" smtClean="0"/>
              <a:t>Teori Organisasi</a:t>
            </a:r>
          </a:p>
        </p:txBody>
      </p:sp>
      <p:sp>
        <p:nvSpPr>
          <p:cNvPr id="49155" name="Content Placeholder 2"/>
          <p:cNvSpPr>
            <a:spLocks noGrp="1"/>
          </p:cNvSpPr>
          <p:nvPr>
            <p:ph sz="quarter" idx="1"/>
          </p:nvPr>
        </p:nvSpPr>
        <p:spPr>
          <a:xfrm>
            <a:off x="612775" y="1600200"/>
            <a:ext cx="8153400" cy="4495800"/>
          </a:xfrm>
        </p:spPr>
        <p:txBody>
          <a:bodyPr/>
          <a:lstStyle/>
          <a:p>
            <a:r>
              <a:rPr lang="id-ID" smtClean="0"/>
              <a:t>Teori Organisasi Klasik</a:t>
            </a:r>
          </a:p>
          <a:p>
            <a:r>
              <a:rPr lang="id-ID" smtClean="0"/>
              <a:t>Teori Organisasi Neo Klasik</a:t>
            </a:r>
          </a:p>
          <a:p>
            <a:r>
              <a:rPr lang="id-ID" smtClean="0"/>
              <a:t>Teori Organisasi Modern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12775" y="228600"/>
            <a:ext cx="8153400" cy="990600"/>
          </a:xfrm>
        </p:spPr>
        <p:txBody>
          <a:bodyPr/>
          <a:lstStyle/>
          <a:p>
            <a:r>
              <a:rPr lang="id-ID" smtClean="0"/>
              <a:t>Teori Organisasi Klasik</a:t>
            </a:r>
          </a:p>
        </p:txBody>
      </p:sp>
      <p:sp>
        <p:nvSpPr>
          <p:cNvPr id="50179" name="Content Placeholder 2"/>
          <p:cNvSpPr>
            <a:spLocks noGrp="1"/>
          </p:cNvSpPr>
          <p:nvPr>
            <p:ph sz="quarter" idx="1"/>
          </p:nvPr>
        </p:nvSpPr>
        <p:spPr>
          <a:xfrm>
            <a:off x="612775" y="1600200"/>
            <a:ext cx="8153400" cy="4495800"/>
          </a:xfrm>
        </p:spPr>
        <p:txBody>
          <a:bodyPr/>
          <a:lstStyle/>
          <a:p>
            <a:r>
              <a:rPr lang="id-ID" smtClean="0"/>
              <a:t>Konsep organisasi telah berkembang sejak abad 17 (tahun 1800 an)</a:t>
            </a:r>
          </a:p>
          <a:p>
            <a:r>
              <a:rPr lang="id-ID" smtClean="0"/>
              <a:t>Konsep itu sekarang dikenal dengan sebagai teori klasik (classical Theory)=Teori Tradisional</a:t>
            </a:r>
          </a:p>
          <a:p>
            <a:r>
              <a:rPr lang="id-ID" smtClean="0"/>
              <a:t>Beberapa bagian dari teori klasik ini telah ada semenjak ribuan tahun yang lalu seperti pada era mesir, China, romawi, persie</a:t>
            </a:r>
          </a:p>
          <a:p>
            <a:endParaRPr lang="id-ID"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612775" y="228600"/>
            <a:ext cx="8153400" cy="990600"/>
          </a:xfrm>
        </p:spPr>
        <p:txBody>
          <a:bodyPr/>
          <a:lstStyle/>
          <a:p>
            <a:r>
              <a:rPr lang="id-ID" smtClean="0"/>
              <a:t>Organisasi dalam teori klasik</a:t>
            </a:r>
          </a:p>
        </p:txBody>
      </p:sp>
      <p:sp>
        <p:nvSpPr>
          <p:cNvPr id="51203" name="Content Placeholder 2"/>
          <p:cNvSpPr>
            <a:spLocks noGrp="1"/>
          </p:cNvSpPr>
          <p:nvPr>
            <p:ph sz="quarter" idx="1"/>
          </p:nvPr>
        </p:nvSpPr>
        <p:spPr>
          <a:xfrm>
            <a:off x="612775" y="1600200"/>
            <a:ext cx="8153400" cy="4495800"/>
          </a:xfrm>
        </p:spPr>
        <p:txBody>
          <a:bodyPr/>
          <a:lstStyle/>
          <a:p>
            <a:r>
              <a:rPr lang="id-ID" smtClean="0"/>
              <a:t>Organisasi sangat tersentralisasi</a:t>
            </a:r>
          </a:p>
          <a:p>
            <a:r>
              <a:rPr lang="id-ID" smtClean="0"/>
              <a:t>Tugas-tugas organisasi terspesialisasi</a:t>
            </a:r>
          </a:p>
          <a:p>
            <a:r>
              <a:rPr lang="id-ID" smtClean="0"/>
              <a:t>Menekankan pada mata rantai perintah</a:t>
            </a:r>
          </a:p>
          <a:p>
            <a:r>
              <a:rPr lang="id-ID" smtClean="0"/>
              <a:t>Penggunaan disiplin aturan dan supervisi ketat supaya organisasi lebih efisien</a:t>
            </a:r>
          </a:p>
          <a:p>
            <a:r>
              <a:rPr lang="id-ID" smtClean="0"/>
              <a:t>Teori klasik memberikan petunjuk “mekanistik” struktural yang kaku bukan kreativitas (organik)</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612775" y="228600"/>
            <a:ext cx="8153400" cy="990600"/>
          </a:xfrm>
        </p:spPr>
        <p:txBody>
          <a:bodyPr/>
          <a:lstStyle/>
          <a:p>
            <a:r>
              <a:rPr lang="id-ID" smtClean="0"/>
              <a:t>Aliran Teori Klasik</a:t>
            </a:r>
          </a:p>
        </p:txBody>
      </p:sp>
      <p:sp>
        <p:nvSpPr>
          <p:cNvPr id="52227" name="Content Placeholder 2"/>
          <p:cNvSpPr>
            <a:spLocks noGrp="1"/>
          </p:cNvSpPr>
          <p:nvPr>
            <p:ph sz="quarter" idx="1"/>
          </p:nvPr>
        </p:nvSpPr>
        <p:spPr>
          <a:xfrm>
            <a:off x="612775" y="1600200"/>
            <a:ext cx="8153400" cy="4495800"/>
          </a:xfrm>
        </p:spPr>
        <p:txBody>
          <a:bodyPr/>
          <a:lstStyle/>
          <a:p>
            <a:r>
              <a:rPr lang="id-ID" smtClean="0"/>
              <a:t>Teori Birokrasi</a:t>
            </a:r>
          </a:p>
          <a:p>
            <a:r>
              <a:rPr lang="id-ID" smtClean="0"/>
              <a:t>Teori Administrasi</a:t>
            </a:r>
          </a:p>
          <a:p>
            <a:r>
              <a:rPr lang="id-ID" smtClean="0"/>
              <a:t>Teori Menejemen Ilmiah</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r>
              <a:rPr lang="id-ID" smtClean="0"/>
              <a:t>Teori Birokrasi</a:t>
            </a:r>
          </a:p>
        </p:txBody>
      </p:sp>
      <p:sp>
        <p:nvSpPr>
          <p:cNvPr id="53251" name="Content Placeholder 2"/>
          <p:cNvSpPr>
            <a:spLocks noGrp="1"/>
          </p:cNvSpPr>
          <p:nvPr>
            <p:ph sz="quarter" idx="1"/>
          </p:nvPr>
        </p:nvSpPr>
        <p:spPr>
          <a:xfrm>
            <a:off x="612775" y="1600200"/>
            <a:ext cx="8153400" cy="4495800"/>
          </a:xfrm>
        </p:spPr>
        <p:txBody>
          <a:bodyPr/>
          <a:lstStyle/>
          <a:p>
            <a:pPr>
              <a:buFont typeface="Arial" pitchFamily="34" charset="0"/>
              <a:buNone/>
            </a:pPr>
            <a:r>
              <a:rPr lang="id-ID" smtClean="0"/>
              <a:t>		Pelopor teori birokrasi adalah Max Weber</a:t>
            </a:r>
          </a:p>
          <a:p>
            <a:r>
              <a:rPr lang="id-ID" smtClean="0"/>
              <a:t>Pembagian kerja jelas</a:t>
            </a:r>
          </a:p>
          <a:p>
            <a:r>
              <a:rPr lang="id-ID" smtClean="0"/>
              <a:t>Hierarki Wewenang</a:t>
            </a:r>
          </a:p>
          <a:p>
            <a:r>
              <a:rPr lang="id-ID" smtClean="0"/>
              <a:t>Program Rasional</a:t>
            </a:r>
          </a:p>
          <a:p>
            <a:r>
              <a:rPr lang="id-ID" smtClean="0"/>
              <a:t>Sistem prosedur</a:t>
            </a:r>
          </a:p>
          <a:p>
            <a:r>
              <a:rPr lang="id-ID" smtClean="0"/>
              <a:t>Sistem aturan </a:t>
            </a:r>
          </a:p>
          <a:p>
            <a:r>
              <a:rPr lang="id-ID" smtClean="0"/>
              <a:t>impersonal</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id-ID" smtClean="0"/>
              <a:t>Teori Administrasi</a:t>
            </a:r>
          </a:p>
        </p:txBody>
      </p:sp>
      <p:sp>
        <p:nvSpPr>
          <p:cNvPr id="54275" name="Content Placeholder 2"/>
          <p:cNvSpPr>
            <a:spLocks noGrp="1"/>
          </p:cNvSpPr>
          <p:nvPr>
            <p:ph sz="quarter" idx="2"/>
          </p:nvPr>
        </p:nvSpPr>
        <p:spPr/>
        <p:txBody>
          <a:bodyPr/>
          <a:lstStyle/>
          <a:p>
            <a:r>
              <a:rPr lang="id-ID" smtClean="0"/>
              <a:t>Pembagian kerja </a:t>
            </a:r>
          </a:p>
          <a:p>
            <a:r>
              <a:rPr lang="id-ID" smtClean="0"/>
              <a:t>Wewenang dan Tanggugjawab</a:t>
            </a:r>
          </a:p>
          <a:p>
            <a:r>
              <a:rPr lang="id-ID" smtClean="0"/>
              <a:t>Disiplin</a:t>
            </a:r>
          </a:p>
          <a:p>
            <a:r>
              <a:rPr lang="id-ID" smtClean="0"/>
              <a:t>Kesatuan perintah</a:t>
            </a:r>
          </a:p>
          <a:p>
            <a:r>
              <a:rPr lang="id-ID" smtClean="0"/>
              <a:t>Kesatuan pengarahan</a:t>
            </a:r>
          </a:p>
          <a:p>
            <a:r>
              <a:rPr lang="id-ID" smtClean="0"/>
              <a:t>Mendahulukan kepentingan umum</a:t>
            </a:r>
          </a:p>
          <a:p>
            <a:r>
              <a:rPr lang="id-ID" smtClean="0"/>
              <a:t>Balas jasa</a:t>
            </a:r>
          </a:p>
          <a:p>
            <a:endParaRPr lang="id-ID" smtClean="0"/>
          </a:p>
          <a:p>
            <a:endParaRPr lang="id-ID" smtClean="0"/>
          </a:p>
          <a:p>
            <a:pPr>
              <a:buFont typeface="Arial" pitchFamily="34" charset="0"/>
              <a:buNone/>
            </a:pPr>
            <a:endParaRPr lang="id-ID" smtClean="0"/>
          </a:p>
        </p:txBody>
      </p:sp>
      <p:sp>
        <p:nvSpPr>
          <p:cNvPr id="54276" name="Content Placeholder 6"/>
          <p:cNvSpPr>
            <a:spLocks noGrp="1"/>
          </p:cNvSpPr>
          <p:nvPr>
            <p:ph sz="quarter" idx="4"/>
          </p:nvPr>
        </p:nvSpPr>
        <p:spPr/>
        <p:txBody>
          <a:bodyPr/>
          <a:lstStyle/>
          <a:p>
            <a:r>
              <a:rPr lang="id-ID" smtClean="0"/>
              <a:t>Sentralisasi</a:t>
            </a:r>
          </a:p>
          <a:p>
            <a:r>
              <a:rPr lang="id-ID" smtClean="0"/>
              <a:t>Rantai skalar</a:t>
            </a:r>
          </a:p>
          <a:p>
            <a:r>
              <a:rPr lang="id-ID" smtClean="0"/>
              <a:t>Aturan (order)</a:t>
            </a:r>
          </a:p>
          <a:p>
            <a:r>
              <a:rPr lang="id-ID" smtClean="0"/>
              <a:t>Keadilan</a:t>
            </a:r>
          </a:p>
          <a:p>
            <a:r>
              <a:rPr lang="id-ID" smtClean="0"/>
              <a:t>Keanggengan personalia</a:t>
            </a:r>
          </a:p>
          <a:p>
            <a:r>
              <a:rPr lang="id-ID" smtClean="0"/>
              <a:t>Inisiatif</a:t>
            </a:r>
          </a:p>
          <a:p>
            <a:r>
              <a:rPr lang="id-ID" smtClean="0"/>
              <a:t>Semangat korp</a:t>
            </a:r>
          </a:p>
        </p:txBody>
      </p:sp>
      <p:sp>
        <p:nvSpPr>
          <p:cNvPr id="5" name="Text Placeholder 4"/>
          <p:cNvSpPr>
            <a:spLocks noGrp="1"/>
          </p:cNvSpPr>
          <p:nvPr>
            <p:ph type="body" sz="quarter" idx="1"/>
          </p:nvPr>
        </p:nvSpPr>
        <p:spPr>
          <a:xfrm>
            <a:off x="609600" y="1752600"/>
            <a:ext cx="3886200" cy="639763"/>
          </a:xfrm>
        </p:spPr>
        <p:txBody>
          <a:bodyPr>
            <a:normAutofit fontScale="92500"/>
          </a:bodyPr>
          <a:lstStyle/>
          <a:p>
            <a:pPr fontAlgn="auto">
              <a:spcAft>
                <a:spcPts val="0"/>
              </a:spcAft>
              <a:buFont typeface="Arial" pitchFamily="34" charset="0"/>
              <a:buNone/>
              <a:defRPr/>
            </a:pPr>
            <a:r>
              <a:rPr lang="id-ID" dirty="0" smtClean="0"/>
              <a:t>Pelopornya adalah Henry Fayol</a:t>
            </a:r>
          </a:p>
        </p:txBody>
      </p:sp>
      <p:sp>
        <p:nvSpPr>
          <p:cNvPr id="47109" name="Text Placeholder 5"/>
          <p:cNvSpPr>
            <a:spLocks noGrp="1"/>
          </p:cNvSpPr>
          <p:nvPr>
            <p:ph type="body" sz="quarter" idx="3"/>
          </p:nvPr>
        </p:nvSpPr>
        <p:spPr>
          <a:xfrm>
            <a:off x="4800600" y="1752600"/>
            <a:ext cx="3886200" cy="639763"/>
          </a:xfrm>
        </p:spPr>
        <p:txBody>
          <a:bodyPr>
            <a:normAutofit/>
          </a:bodyPr>
          <a:lstStyle/>
          <a:p>
            <a:pPr fontAlgn="auto">
              <a:spcAft>
                <a:spcPts val="0"/>
              </a:spcAft>
              <a:defRPr/>
            </a:pPr>
            <a:r>
              <a:rPr lang="id-ID" smtClean="0"/>
              <a:t>Ada 14 Prinsip-kaidah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6"/>
          <p:cNvSpPr>
            <a:spLocks noGrp="1"/>
          </p:cNvSpPr>
          <p:nvPr>
            <p:ph type="title"/>
          </p:nvPr>
        </p:nvSpPr>
        <p:spPr>
          <a:xfrm>
            <a:off x="612775" y="228600"/>
            <a:ext cx="8153400" cy="990600"/>
          </a:xfrm>
        </p:spPr>
        <p:txBody>
          <a:bodyPr/>
          <a:lstStyle/>
          <a:p>
            <a:r>
              <a:rPr lang="id-ID" smtClean="0"/>
              <a:t>Fungsi Kegiatan Administrasi</a:t>
            </a:r>
          </a:p>
        </p:txBody>
      </p:sp>
      <p:sp>
        <p:nvSpPr>
          <p:cNvPr id="8" name="Content Placeholder 7"/>
          <p:cNvSpPr>
            <a:spLocks noGrp="1"/>
          </p:cNvSpPr>
          <p:nvPr>
            <p:ph sz="quarter" idx="1"/>
          </p:nvPr>
        </p:nvSpPr>
        <p:spPr>
          <a:xfrm>
            <a:off x="612775" y="1600200"/>
            <a:ext cx="8153400" cy="4495800"/>
          </a:xfrm>
        </p:spPr>
        <p:txBody>
          <a:bodyPr rtlCol="0">
            <a:normAutofit lnSpcReduction="10000"/>
          </a:bodyPr>
          <a:lstStyle/>
          <a:p>
            <a:pPr marL="320040" indent="-320040" fontAlgn="auto">
              <a:spcAft>
                <a:spcPts val="0"/>
              </a:spcAft>
              <a:buFont typeface="Arial" pitchFamily="34" charset="0"/>
              <a:buChar char="•"/>
              <a:defRPr/>
            </a:pPr>
            <a:r>
              <a:rPr lang="id-ID" dirty="0" smtClean="0"/>
              <a:t>Perencanaan (planning)</a:t>
            </a:r>
          </a:p>
          <a:p>
            <a:pPr marL="320040" indent="-320040" fontAlgn="auto">
              <a:spcAft>
                <a:spcPts val="0"/>
              </a:spcAft>
              <a:buFont typeface="Arial" pitchFamily="34" charset="0"/>
              <a:buChar char="•"/>
              <a:defRPr/>
            </a:pPr>
            <a:r>
              <a:rPr lang="id-ID" dirty="0" smtClean="0"/>
              <a:t>Pengorganisasian (Organizing)</a:t>
            </a:r>
          </a:p>
          <a:p>
            <a:pPr marL="320040" indent="-320040" fontAlgn="auto">
              <a:spcAft>
                <a:spcPts val="0"/>
              </a:spcAft>
              <a:buFont typeface="Arial" pitchFamily="34" charset="0"/>
              <a:buChar char="•"/>
              <a:defRPr/>
            </a:pPr>
            <a:r>
              <a:rPr lang="id-ID" dirty="0" smtClean="0"/>
              <a:t>Pemberian Perintah (Commanding)</a:t>
            </a:r>
          </a:p>
          <a:p>
            <a:pPr marL="320040" indent="-320040" fontAlgn="auto">
              <a:spcAft>
                <a:spcPts val="0"/>
              </a:spcAft>
              <a:buFont typeface="Arial" pitchFamily="34" charset="0"/>
              <a:buChar char="•"/>
              <a:defRPr/>
            </a:pPr>
            <a:r>
              <a:rPr lang="id-ID" dirty="0" smtClean="0"/>
              <a:t>Pengkoordinasian (coordinating)</a:t>
            </a:r>
          </a:p>
          <a:p>
            <a:pPr marL="320040" indent="-320040" fontAlgn="auto">
              <a:spcAft>
                <a:spcPts val="0"/>
              </a:spcAft>
              <a:buFont typeface="Arial" pitchFamily="34" charset="0"/>
              <a:buChar char="•"/>
              <a:defRPr/>
            </a:pPr>
            <a:r>
              <a:rPr lang="id-ID" dirty="0" smtClean="0"/>
              <a:t>Pengawasan (controlling)</a:t>
            </a:r>
          </a:p>
          <a:p>
            <a:pPr marL="320040" indent="-320040" fontAlgn="auto">
              <a:spcAft>
                <a:spcPts val="0"/>
              </a:spcAft>
              <a:buFont typeface="Arial" pitchFamily="34" charset="0"/>
              <a:buNone/>
              <a:defRPr/>
            </a:pPr>
            <a:endParaRPr lang="id-ID" dirty="0" smtClean="0"/>
          </a:p>
          <a:p>
            <a:pPr marL="320040" indent="-320040" fontAlgn="auto">
              <a:spcAft>
                <a:spcPts val="0"/>
              </a:spcAft>
              <a:buFont typeface="Arial" pitchFamily="34" charset="0"/>
              <a:buNone/>
              <a:defRPr/>
            </a:pPr>
            <a:r>
              <a:rPr lang="id-ID" dirty="0" smtClean="0"/>
              <a:t>	(fayol menekankan pada struktur organisasi yang terspesialisasi fungsional)</a:t>
            </a:r>
          </a:p>
          <a:p>
            <a:pPr marL="320040" indent="-320040" fontAlgn="auto">
              <a:spcAft>
                <a:spcPts val="0"/>
              </a:spcAft>
              <a:buFont typeface="Arial" pitchFamily="34" charset="0"/>
              <a:buChar char="•"/>
              <a:defRPr/>
            </a:pPr>
            <a:endParaRPr lang="id-ID"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612775" y="228600"/>
            <a:ext cx="8153400" cy="990600"/>
          </a:xfrm>
        </p:spPr>
        <p:txBody>
          <a:bodyPr/>
          <a:lstStyle/>
          <a:p>
            <a:r>
              <a:rPr lang="id-ID" smtClean="0"/>
              <a:t>Teori Menejemen Ilmiah</a:t>
            </a:r>
          </a:p>
        </p:txBody>
      </p:sp>
      <p:sp>
        <p:nvSpPr>
          <p:cNvPr id="56323" name="Content Placeholder 2"/>
          <p:cNvSpPr>
            <a:spLocks noGrp="1"/>
          </p:cNvSpPr>
          <p:nvPr>
            <p:ph sz="quarter" idx="1"/>
          </p:nvPr>
        </p:nvSpPr>
        <p:spPr>
          <a:xfrm>
            <a:off x="612775" y="1600200"/>
            <a:ext cx="8153400" cy="4495800"/>
          </a:xfrm>
        </p:spPr>
        <p:txBody>
          <a:bodyPr/>
          <a:lstStyle/>
          <a:p>
            <a:pPr>
              <a:buFont typeface="Arial" pitchFamily="34" charset="0"/>
              <a:buNone/>
            </a:pPr>
            <a:r>
              <a:rPr lang="id-ID" smtClean="0"/>
              <a:t>		Pelopornya adalah F.Winslow Taylor</a:t>
            </a:r>
          </a:p>
          <a:p>
            <a:r>
              <a:rPr lang="id-ID" smtClean="0"/>
              <a:t>Ilmu Ilmiah bukanlan seperangkat aturan yang kaku</a:t>
            </a:r>
          </a:p>
          <a:p>
            <a:r>
              <a:rPr lang="id-ID" smtClean="0"/>
              <a:t>Menciptakan harmoni bukan perpecahan</a:t>
            </a:r>
          </a:p>
          <a:p>
            <a:r>
              <a:rPr lang="id-ID" smtClean="0"/>
              <a:t>Saling kerjasama bukan individualisme</a:t>
            </a:r>
          </a:p>
          <a:p>
            <a:r>
              <a:rPr lang="id-ID" smtClean="0"/>
              <a:t>Hasil maksimal</a:t>
            </a:r>
          </a:p>
          <a:p>
            <a:pPr>
              <a:buFont typeface="Arial" pitchFamily="34" charset="0"/>
              <a:buNone/>
            </a:pPr>
            <a:r>
              <a:rPr lang="id-ID" smtClean="0"/>
              <a:t> (pembagian kerja/specialisasi untuk efisiensi)</a:t>
            </a:r>
          </a:p>
          <a:p>
            <a:pPr>
              <a:buFont typeface="Arial" pitchFamily="34" charset="0"/>
              <a:buNone/>
            </a:pPr>
            <a:endParaRPr lang="id-ID"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612775" y="228600"/>
            <a:ext cx="8153400" cy="990600"/>
          </a:xfrm>
        </p:spPr>
        <p:txBody>
          <a:bodyPr/>
          <a:lstStyle/>
          <a:p>
            <a:r>
              <a:rPr lang="id-ID" smtClean="0"/>
              <a:t>Teori Neoklasik dalam Organisasi</a:t>
            </a:r>
          </a:p>
        </p:txBody>
      </p:sp>
      <p:sp>
        <p:nvSpPr>
          <p:cNvPr id="57347" name="Content Placeholder 2"/>
          <p:cNvSpPr>
            <a:spLocks noGrp="1"/>
          </p:cNvSpPr>
          <p:nvPr>
            <p:ph sz="quarter" idx="1"/>
          </p:nvPr>
        </p:nvSpPr>
        <p:spPr>
          <a:xfrm>
            <a:off x="612775" y="1600200"/>
            <a:ext cx="8153400" cy="4495800"/>
          </a:xfrm>
        </p:spPr>
        <p:txBody>
          <a:bodyPr/>
          <a:lstStyle/>
          <a:p>
            <a:r>
              <a:rPr lang="id-ID" smtClean="0"/>
              <a:t>Teori neoklasik bukan teori baru </a:t>
            </a:r>
          </a:p>
          <a:p>
            <a:r>
              <a:rPr lang="id-ID" smtClean="0"/>
              <a:t>Teori neoklasik muncul dgn mengusulkan perubahan pada teori klasik, sejak diperkenalkan ilmu pengetahuan perilaku manusia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612775" y="228600"/>
            <a:ext cx="8153400" cy="990600"/>
          </a:xfrm>
        </p:spPr>
        <p:txBody>
          <a:bodyPr/>
          <a:lstStyle/>
          <a:p>
            <a:r>
              <a:rPr lang="id-ID" smtClean="0"/>
              <a:t>Perubahan dalam Teori Neoklasik</a:t>
            </a:r>
          </a:p>
        </p:txBody>
      </p:sp>
      <p:sp>
        <p:nvSpPr>
          <p:cNvPr id="3" name="Content Placeholder 2"/>
          <p:cNvSpPr>
            <a:spLocks noGrp="1"/>
          </p:cNvSpPr>
          <p:nvPr>
            <p:ph sz="quarter" idx="1"/>
          </p:nvPr>
        </p:nvSpPr>
        <p:spPr>
          <a:xfrm>
            <a:off x="612775" y="1600200"/>
            <a:ext cx="8153400" cy="4495800"/>
          </a:xfrm>
        </p:spPr>
        <p:txBody>
          <a:bodyPr rtlCol="0">
            <a:normAutofit fontScale="92500" lnSpcReduction="10000"/>
          </a:bodyPr>
          <a:lstStyle/>
          <a:p>
            <a:pPr marL="320040" indent="-320040" fontAlgn="auto">
              <a:spcAft>
                <a:spcPts val="0"/>
              </a:spcAft>
              <a:buFont typeface="Arial" pitchFamily="34" charset="0"/>
              <a:buChar char="•"/>
              <a:defRPr/>
            </a:pPr>
            <a:r>
              <a:rPr lang="id-ID" dirty="0" smtClean="0"/>
              <a:t>Pembagian kerja: memerlukan partisipasi dalam pengambilan keputusan, perluasan kerja, menejemen bottom up)</a:t>
            </a:r>
          </a:p>
          <a:p>
            <a:pPr marL="320040" indent="-320040" fontAlgn="auto">
              <a:spcAft>
                <a:spcPts val="0"/>
              </a:spcAft>
              <a:buFont typeface="Arial" pitchFamily="34" charset="0"/>
              <a:buChar char="•"/>
              <a:defRPr/>
            </a:pPr>
            <a:r>
              <a:rPr lang="id-ID" dirty="0" smtClean="0"/>
              <a:t>Proses skalar dan fungsional (kapasitas-wewenang)</a:t>
            </a:r>
          </a:p>
          <a:p>
            <a:pPr marL="320040" indent="-320040" fontAlgn="auto">
              <a:spcAft>
                <a:spcPts val="0"/>
              </a:spcAft>
              <a:buFont typeface="Arial" pitchFamily="34" charset="0"/>
              <a:buChar char="•"/>
              <a:defRPr/>
            </a:pPr>
            <a:r>
              <a:rPr lang="id-ID" dirty="0" smtClean="0"/>
              <a:t>Struktur Organisasi (perbedaan tugas, perbedaan umur dan pendidikan, perbedaan sikap</a:t>
            </a:r>
          </a:p>
          <a:p>
            <a:pPr marL="320040" indent="-320040" fontAlgn="auto">
              <a:spcAft>
                <a:spcPts val="0"/>
              </a:spcAft>
              <a:buFont typeface="Arial" pitchFamily="34" charset="0"/>
              <a:buChar char="•"/>
              <a:defRPr/>
            </a:pPr>
            <a:r>
              <a:rPr lang="id-ID" dirty="0" smtClean="0"/>
              <a:t>Rentan kendali (rentang pendek butuh pengawasan ketat, rentang luas memerlukan pendelegasian-mengurangi pengawasan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19075" y="227013"/>
            <a:ext cx="7477125" cy="839787"/>
          </a:xfrm>
        </p:spPr>
        <p:txBody>
          <a:bodyPr/>
          <a:lstStyle/>
          <a:p>
            <a:r>
              <a:rPr lang="en-GB" sz="3600" b="1" smtClean="0"/>
              <a:t>Prinsip-Prinsip Organisasi</a:t>
            </a:r>
            <a:endParaRPr lang="en-US" smtClean="0"/>
          </a:p>
        </p:txBody>
      </p:sp>
      <p:sp>
        <p:nvSpPr>
          <p:cNvPr id="90115" name="Rectangle 3"/>
          <p:cNvSpPr>
            <a:spLocks noGrp="1" noChangeArrowheads="1"/>
          </p:cNvSpPr>
          <p:nvPr>
            <p:ph sz="quarter" idx="1"/>
          </p:nvPr>
        </p:nvSpPr>
        <p:spPr>
          <a:xfrm>
            <a:off x="304800" y="1066800"/>
            <a:ext cx="7386638" cy="4497388"/>
          </a:xfrm>
        </p:spPr>
        <p:txBody>
          <a:bodyPr>
            <a:normAutofit lnSpcReduction="10000"/>
          </a:bodyPr>
          <a:lstStyle/>
          <a:p>
            <a:pPr marL="609600" indent="-434975" fontAlgn="auto">
              <a:lnSpc>
                <a:spcPct val="80000"/>
              </a:lnSpc>
              <a:spcAft>
                <a:spcPts val="0"/>
              </a:spcAft>
              <a:buFontTx/>
              <a:buNone/>
              <a:defRPr/>
            </a:pPr>
            <a:endParaRPr lang="en-GB" sz="1800" smtClean="0"/>
          </a:p>
          <a:p>
            <a:pPr marL="609600" indent="-434975" fontAlgn="auto">
              <a:lnSpc>
                <a:spcPct val="80000"/>
              </a:lnSpc>
              <a:spcAft>
                <a:spcPts val="0"/>
              </a:spcAft>
              <a:buFontTx/>
              <a:buChar char="•"/>
              <a:defRPr/>
            </a:pPr>
            <a:r>
              <a:rPr lang="fi-FI" sz="1800" b="1" i="1" smtClean="0"/>
              <a:t>Organisasi Harus Mempunyai Tujuan yang Jelas</a:t>
            </a:r>
            <a:r>
              <a:rPr lang="fi-FI" sz="1800" b="1" smtClean="0"/>
              <a:t>.  </a:t>
            </a:r>
            <a:endParaRPr lang="fi-FI" sz="1800" smtClean="0"/>
          </a:p>
          <a:p>
            <a:pPr marL="609600" indent="-434975" fontAlgn="auto">
              <a:lnSpc>
                <a:spcPct val="80000"/>
              </a:lnSpc>
              <a:spcAft>
                <a:spcPts val="0"/>
              </a:spcAft>
              <a:buFontTx/>
              <a:buNone/>
              <a:defRPr/>
            </a:pPr>
            <a:r>
              <a:rPr lang="fi-FI" sz="1800" smtClean="0"/>
              <a:t>	Organisasi dibentuk atas dasar adanya tujuan yang ingin dicapai, dengan demikian tidak mungkin suatu organisasi tanpa adanya tujuan.  Misalnya, organisasi pelayanan kesehatan seperti rumah sakit mempunyai tujuan memberikan pelayanan kesehatan yang berkualitas dan lain lain.</a:t>
            </a:r>
          </a:p>
          <a:p>
            <a:pPr marL="609600" indent="-434975" fontAlgn="auto">
              <a:lnSpc>
                <a:spcPct val="80000"/>
              </a:lnSpc>
              <a:spcAft>
                <a:spcPts val="0"/>
              </a:spcAft>
              <a:buFontTx/>
              <a:buNone/>
              <a:defRPr/>
            </a:pPr>
            <a:endParaRPr lang="fr-FR" sz="1800" b="1" i="1" smtClean="0"/>
          </a:p>
          <a:p>
            <a:pPr marL="609600" indent="-434975" fontAlgn="auto">
              <a:lnSpc>
                <a:spcPct val="80000"/>
              </a:lnSpc>
              <a:spcAft>
                <a:spcPts val="0"/>
              </a:spcAft>
              <a:buFontTx/>
              <a:buChar char="•"/>
              <a:defRPr/>
            </a:pPr>
            <a:r>
              <a:rPr lang="fr-FR" sz="1800" b="1" i="1" smtClean="0"/>
              <a:t>Prinsip Skala Hirarkhi</a:t>
            </a:r>
            <a:r>
              <a:rPr lang="fr-FR" sz="1800" b="1" smtClean="0"/>
              <a:t>. </a:t>
            </a:r>
            <a:endParaRPr lang="fr-FR" sz="1800" smtClean="0"/>
          </a:p>
          <a:p>
            <a:pPr marL="609600" indent="-434975" fontAlgn="auto">
              <a:lnSpc>
                <a:spcPct val="80000"/>
              </a:lnSpc>
              <a:spcAft>
                <a:spcPts val="0"/>
              </a:spcAft>
              <a:buFontTx/>
              <a:buNone/>
              <a:defRPr/>
            </a:pPr>
            <a:r>
              <a:rPr lang="fr-FR" sz="1800" smtClean="0"/>
              <a:t>	Organisasi harus ada garis kewenangan yang jelas dari pimpinan sampai pelaksana, sehingga mempertegas pendelegasian wewenang dan pertanggungjawaban, dan akan menunjang efektivitas jalannya organisasi secara keseluruhan.</a:t>
            </a:r>
          </a:p>
          <a:p>
            <a:pPr marL="609600" indent="-434975" fontAlgn="auto">
              <a:lnSpc>
                <a:spcPct val="80000"/>
              </a:lnSpc>
              <a:spcAft>
                <a:spcPts val="0"/>
              </a:spcAft>
              <a:buFontTx/>
              <a:buNone/>
              <a:defRPr/>
            </a:pPr>
            <a:endParaRPr lang="fr-FR" sz="1800" b="1" i="1" smtClean="0"/>
          </a:p>
          <a:p>
            <a:pPr marL="609600" indent="-434975" fontAlgn="auto">
              <a:lnSpc>
                <a:spcPct val="80000"/>
              </a:lnSpc>
              <a:spcAft>
                <a:spcPts val="0"/>
              </a:spcAft>
              <a:buFontTx/>
              <a:buChar char="•"/>
              <a:defRPr/>
            </a:pPr>
            <a:r>
              <a:rPr lang="fr-FR" sz="1800" b="1" i="1" smtClean="0"/>
              <a:t>Prinsip Kesatuan Perintah</a:t>
            </a:r>
            <a:r>
              <a:rPr lang="fr-FR" sz="1800" b="1" smtClean="0"/>
              <a:t>. </a:t>
            </a:r>
            <a:endParaRPr lang="fr-FR" sz="1800" smtClean="0"/>
          </a:p>
          <a:p>
            <a:pPr marL="609600" indent="-434975" fontAlgn="auto">
              <a:lnSpc>
                <a:spcPct val="80000"/>
              </a:lnSpc>
              <a:spcAft>
                <a:spcPts val="0"/>
              </a:spcAft>
              <a:buFontTx/>
              <a:buNone/>
              <a:defRPr/>
            </a:pPr>
            <a:r>
              <a:rPr lang="fr-FR" sz="1800" smtClean="0"/>
              <a:t>	Dalam hal ini, seseorang hanya menerima perintah atau bertanggung jawab kepada seorang atasan saja.</a:t>
            </a:r>
            <a:endParaRPr lang="en-GB" sz="180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90114"/>
                                        </p:tgtEl>
                                        <p:attrNameLst>
                                          <p:attrName>style.visibility</p:attrName>
                                        </p:attrNameLst>
                                      </p:cBhvr>
                                      <p:to>
                                        <p:strVal val="visible"/>
                                      </p:to>
                                    </p:set>
                                    <p:animEffect transition="in" filter="fade">
                                      <p:cBhvr>
                                        <p:cTn id="7" dur="768" decel="100000"/>
                                        <p:tgtEl>
                                          <p:spTgt spid="90114"/>
                                        </p:tgtEl>
                                      </p:cBhvr>
                                    </p:animEffect>
                                    <p:animScale>
                                      <p:cBhvr>
                                        <p:cTn id="8" dur="768" decel="100000"/>
                                        <p:tgtEl>
                                          <p:spTgt spid="90114"/>
                                        </p:tgtEl>
                                      </p:cBhvr>
                                      <p:from x="10000" y="10000"/>
                                      <p:to x="200000" y="450000"/>
                                    </p:animScale>
                                    <p:animScale>
                                      <p:cBhvr>
                                        <p:cTn id="9" dur="1230" accel="100000" fill="hold">
                                          <p:stCondLst>
                                            <p:cond delay="768"/>
                                          </p:stCondLst>
                                        </p:cTn>
                                        <p:tgtEl>
                                          <p:spTgt spid="90114"/>
                                        </p:tgtEl>
                                      </p:cBhvr>
                                      <p:from x="200000" y="450000"/>
                                      <p:to x="100000" y="100000"/>
                                    </p:animScale>
                                    <p:set>
                                      <p:cBhvr>
                                        <p:cTn id="10" dur="768" fill="hold"/>
                                        <p:tgtEl>
                                          <p:spTgt spid="90114"/>
                                        </p:tgtEl>
                                        <p:attrNameLst>
                                          <p:attrName>ppt_x</p:attrName>
                                        </p:attrNameLst>
                                      </p:cBhvr>
                                      <p:to>
                                        <p:strVal val="(0.5)"/>
                                      </p:to>
                                    </p:set>
                                    <p:anim from="(0.5)" to="(#ppt_x)" calcmode="lin" valueType="num">
                                      <p:cBhvr>
                                        <p:cTn id="11" dur="1230" accel="100000" fill="hold">
                                          <p:stCondLst>
                                            <p:cond delay="768"/>
                                          </p:stCondLst>
                                        </p:cTn>
                                        <p:tgtEl>
                                          <p:spTgt spid="90114"/>
                                        </p:tgtEl>
                                        <p:attrNameLst>
                                          <p:attrName>ppt_x</p:attrName>
                                        </p:attrNameLst>
                                      </p:cBhvr>
                                    </p:anim>
                                    <p:set>
                                      <p:cBhvr>
                                        <p:cTn id="12" dur="768" fill="hold"/>
                                        <p:tgtEl>
                                          <p:spTgt spid="90114"/>
                                        </p:tgtEl>
                                        <p:attrNameLst>
                                          <p:attrName>ppt_y</p:attrName>
                                        </p:attrNameLst>
                                      </p:cBhvr>
                                      <p:to>
                                        <p:strVal val="(#ppt_y+0.4)"/>
                                      </p:to>
                                    </p:set>
                                    <p:anim from="(#ppt_y+0.4)" to="(#ppt_y)" calcmode="lin" valueType="num">
                                      <p:cBhvr>
                                        <p:cTn id="13" dur="1230" accel="100000" fill="hold">
                                          <p:stCondLst>
                                            <p:cond delay="768"/>
                                          </p:stCondLst>
                                        </p:cTn>
                                        <p:tgtEl>
                                          <p:spTgt spid="9011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90115">
                                            <p:txEl>
                                              <p:pRg st="1" end="1"/>
                                            </p:txEl>
                                          </p:spTgt>
                                        </p:tgtEl>
                                        <p:attrNameLst>
                                          <p:attrName>style.visibility</p:attrName>
                                        </p:attrNameLst>
                                      </p:cBhvr>
                                      <p:to>
                                        <p:strVal val="visible"/>
                                      </p:to>
                                    </p:set>
                                    <p:anim calcmode="lin" valueType="num">
                                      <p:cBhvr>
                                        <p:cTn id="18" dur="500" fill="hold"/>
                                        <p:tgtEl>
                                          <p:spTgt spid="90115">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90115">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9011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90115">
                                            <p:txEl>
                                              <p:pRg st="2" end="2"/>
                                            </p:txEl>
                                          </p:spTgt>
                                        </p:tgtEl>
                                        <p:attrNameLst>
                                          <p:attrName>style.visibility</p:attrName>
                                        </p:attrNameLst>
                                      </p:cBhvr>
                                      <p:to>
                                        <p:strVal val="visible"/>
                                      </p:to>
                                    </p:set>
                                    <p:anim calcmode="lin" valueType="num">
                                      <p:cBhvr>
                                        <p:cTn id="25" dur="500" fill="hold"/>
                                        <p:tgtEl>
                                          <p:spTgt spid="9011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90115">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90115">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90115">
                                            <p:txEl>
                                              <p:pRg st="4" end="4"/>
                                            </p:txEl>
                                          </p:spTgt>
                                        </p:tgtEl>
                                        <p:attrNameLst>
                                          <p:attrName>style.visibility</p:attrName>
                                        </p:attrNameLst>
                                      </p:cBhvr>
                                      <p:to>
                                        <p:strVal val="visible"/>
                                      </p:to>
                                    </p:set>
                                    <p:anim calcmode="lin" valueType="num">
                                      <p:cBhvr>
                                        <p:cTn id="32" dur="500" fill="hold"/>
                                        <p:tgtEl>
                                          <p:spTgt spid="90115">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90115">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90115">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90115">
                                            <p:txEl>
                                              <p:pRg st="5" end="5"/>
                                            </p:txEl>
                                          </p:spTgt>
                                        </p:tgtEl>
                                        <p:attrNameLst>
                                          <p:attrName>style.visibility</p:attrName>
                                        </p:attrNameLst>
                                      </p:cBhvr>
                                      <p:to>
                                        <p:strVal val="visible"/>
                                      </p:to>
                                    </p:set>
                                    <p:anim calcmode="lin" valueType="num">
                                      <p:cBhvr>
                                        <p:cTn id="39" dur="500" fill="hold"/>
                                        <p:tgtEl>
                                          <p:spTgt spid="90115">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90115">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90115">
                                            <p:txEl>
                                              <p:pRg st="5" end="5"/>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90115">
                                            <p:txEl>
                                              <p:pRg st="7" end="7"/>
                                            </p:txEl>
                                          </p:spTgt>
                                        </p:tgtEl>
                                        <p:attrNameLst>
                                          <p:attrName>style.visibility</p:attrName>
                                        </p:attrNameLst>
                                      </p:cBhvr>
                                      <p:to>
                                        <p:strVal val="visible"/>
                                      </p:to>
                                    </p:set>
                                    <p:anim calcmode="lin" valueType="num">
                                      <p:cBhvr>
                                        <p:cTn id="46" dur="500" fill="hold"/>
                                        <p:tgtEl>
                                          <p:spTgt spid="90115">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90115">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90115">
                                            <p:txEl>
                                              <p:pRg st="7" end="7"/>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90115">
                                            <p:txEl>
                                              <p:pRg st="8" end="8"/>
                                            </p:txEl>
                                          </p:spTgt>
                                        </p:tgtEl>
                                        <p:attrNameLst>
                                          <p:attrName>style.visibility</p:attrName>
                                        </p:attrNameLst>
                                      </p:cBhvr>
                                      <p:to>
                                        <p:strVal val="visible"/>
                                      </p:to>
                                    </p:set>
                                    <p:anim calcmode="lin" valueType="num">
                                      <p:cBhvr>
                                        <p:cTn id="53" dur="500" fill="hold"/>
                                        <p:tgtEl>
                                          <p:spTgt spid="90115">
                                            <p:txEl>
                                              <p:pRg st="8" end="8"/>
                                            </p:txEl>
                                          </p:spTgt>
                                        </p:tgtEl>
                                        <p:attrNameLst>
                                          <p:attrName>ppt_w</p:attrName>
                                        </p:attrNameLst>
                                      </p:cBhvr>
                                      <p:tavLst>
                                        <p:tav tm="0">
                                          <p:val>
                                            <p:fltVal val="0"/>
                                          </p:val>
                                        </p:tav>
                                        <p:tav tm="100000">
                                          <p:val>
                                            <p:strVal val="#ppt_w"/>
                                          </p:val>
                                        </p:tav>
                                      </p:tavLst>
                                    </p:anim>
                                    <p:anim calcmode="lin" valueType="num">
                                      <p:cBhvr>
                                        <p:cTn id="54" dur="500" fill="hold"/>
                                        <p:tgtEl>
                                          <p:spTgt spid="90115">
                                            <p:txEl>
                                              <p:pRg st="8" end="8"/>
                                            </p:txEl>
                                          </p:spTgt>
                                        </p:tgtEl>
                                        <p:attrNameLst>
                                          <p:attrName>ppt_h</p:attrName>
                                        </p:attrNameLst>
                                      </p:cBhvr>
                                      <p:tavLst>
                                        <p:tav tm="0">
                                          <p:val>
                                            <p:fltVal val="0"/>
                                          </p:val>
                                        </p:tav>
                                        <p:tav tm="100000">
                                          <p:val>
                                            <p:strVal val="#ppt_h"/>
                                          </p:val>
                                        </p:tav>
                                      </p:tavLst>
                                    </p:anim>
                                    <p:animEffect transition="in" filter="fade">
                                      <p:cBhvr>
                                        <p:cTn id="55" dur="500"/>
                                        <p:tgtEl>
                                          <p:spTgt spid="9011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P spid="9011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612775" y="228600"/>
            <a:ext cx="8153400" cy="990600"/>
          </a:xfrm>
        </p:spPr>
        <p:txBody>
          <a:bodyPr/>
          <a:lstStyle/>
          <a:p>
            <a:r>
              <a:rPr lang="id-ID" smtClean="0"/>
              <a:t>Teori Organisasi modern</a:t>
            </a:r>
          </a:p>
        </p:txBody>
      </p:sp>
      <p:sp>
        <p:nvSpPr>
          <p:cNvPr id="3" name="Content Placeholder 2"/>
          <p:cNvSpPr>
            <a:spLocks noGrp="1"/>
          </p:cNvSpPr>
          <p:nvPr>
            <p:ph sz="quarter" idx="1"/>
          </p:nvPr>
        </p:nvSpPr>
        <p:spPr>
          <a:xfrm>
            <a:off x="457200" y="1285875"/>
            <a:ext cx="8229600" cy="4840288"/>
          </a:xfrm>
        </p:spPr>
        <p:txBody>
          <a:bodyPr rtlCol="0">
            <a:normAutofit fontScale="85000" lnSpcReduction="10000"/>
          </a:bodyPr>
          <a:lstStyle/>
          <a:p>
            <a:pPr marL="320040" indent="-320040" fontAlgn="auto">
              <a:spcAft>
                <a:spcPts val="0"/>
              </a:spcAft>
              <a:buFont typeface="Arial" pitchFamily="34" charset="0"/>
              <a:buChar char="•"/>
              <a:defRPr/>
            </a:pPr>
            <a:r>
              <a:rPr lang="id-ID" dirty="0" smtClean="0"/>
              <a:t>Dikembangkan sejak tahun 1950 an</a:t>
            </a:r>
          </a:p>
          <a:p>
            <a:pPr marL="320040" indent="-320040" fontAlgn="auto">
              <a:spcAft>
                <a:spcPts val="0"/>
              </a:spcAft>
              <a:buFont typeface="Arial" pitchFamily="34" charset="0"/>
              <a:buChar char="•"/>
              <a:defRPr/>
            </a:pPr>
            <a:r>
              <a:rPr lang="id-ID" dirty="0" smtClean="0"/>
              <a:t>Teori modern melihat bahwa organisasi bukanlah suatu sistem tertutup yang berkaitan dgn lingkungan yang stabil</a:t>
            </a:r>
          </a:p>
          <a:p>
            <a:pPr marL="320040" indent="-320040" fontAlgn="auto">
              <a:spcAft>
                <a:spcPts val="0"/>
              </a:spcAft>
              <a:buFont typeface="Arial" pitchFamily="34" charset="0"/>
              <a:buChar char="•"/>
              <a:defRPr/>
            </a:pPr>
            <a:r>
              <a:rPr lang="id-ID" dirty="0" smtClean="0"/>
              <a:t>Organisasi adalah sistem terbuka yang selalu menyesuaikan diri dgn lingkungan</a:t>
            </a:r>
          </a:p>
          <a:p>
            <a:pPr marL="320040" indent="-320040" fontAlgn="auto">
              <a:spcAft>
                <a:spcPts val="0"/>
              </a:spcAft>
              <a:buFont typeface="Arial" pitchFamily="34" charset="0"/>
              <a:buChar char="•"/>
              <a:defRPr/>
            </a:pPr>
            <a:r>
              <a:rPr lang="id-ID" dirty="0" smtClean="0"/>
              <a:t>Inti pembahasan teori modern terletak pada interaksi dinamis antar proses-bagian-fungsi organisasi maupun dgn organiasi lain dan lingkungannya</a:t>
            </a:r>
          </a:p>
          <a:p>
            <a:pPr marL="320040" indent="-320040" fontAlgn="auto">
              <a:spcAft>
                <a:spcPts val="0"/>
              </a:spcAft>
              <a:buFont typeface="Arial" pitchFamily="34" charset="0"/>
              <a:buChar char="•"/>
              <a:defRPr/>
            </a:pPr>
            <a:r>
              <a:rPr lang="id-ID" dirty="0" smtClean="0"/>
              <a:t>Kerja organisasi adalah sangat kompleks, dinamis, multi level, multi variabel, multi dimensional</a:t>
            </a:r>
          </a:p>
          <a:p>
            <a:pPr marL="320040" indent="-320040" fontAlgn="auto">
              <a:spcAft>
                <a:spcPts val="0"/>
              </a:spcAft>
              <a:buFont typeface="Arial" pitchFamily="34" charset="0"/>
              <a:buChar char="•"/>
              <a:defRPr/>
            </a:pPr>
            <a:endParaRPr lang="id-ID"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3"/>
          <p:cNvSpPr>
            <a:spLocks noGrp="1"/>
          </p:cNvSpPr>
          <p:nvPr>
            <p:ph type="title"/>
          </p:nvPr>
        </p:nvSpPr>
        <p:spPr/>
        <p:txBody>
          <a:bodyPr/>
          <a:lstStyle/>
          <a:p>
            <a:r>
              <a:rPr lang="id-ID" smtClean="0"/>
              <a:t>Perbedaan Klasik dan Modern</a:t>
            </a:r>
          </a:p>
        </p:txBody>
      </p:sp>
      <p:sp>
        <p:nvSpPr>
          <p:cNvPr id="60419" name="Content Placeholder 4"/>
          <p:cNvSpPr>
            <a:spLocks noGrp="1"/>
          </p:cNvSpPr>
          <p:nvPr>
            <p:ph sz="quarter" idx="1"/>
          </p:nvPr>
        </p:nvSpPr>
        <p:spPr>
          <a:xfrm>
            <a:off x="609600" y="1589088"/>
            <a:ext cx="3886200" cy="4572000"/>
          </a:xfrm>
        </p:spPr>
        <p:txBody>
          <a:bodyPr/>
          <a:lstStyle/>
          <a:p>
            <a:r>
              <a:rPr lang="id-ID" smtClean="0"/>
              <a:t>T. Klasik memusatkan pada analisa dan deskripsi organiasasi (spesialisasi-fungsi)</a:t>
            </a:r>
          </a:p>
          <a:p>
            <a:r>
              <a:rPr lang="id-ID" smtClean="0"/>
              <a:t>Membicarakan konsep koordinasi, skalar (hierarkis) dan vertikal</a:t>
            </a:r>
          </a:p>
          <a:p>
            <a:endParaRPr lang="id-ID" smtClean="0"/>
          </a:p>
        </p:txBody>
      </p:sp>
      <p:sp>
        <p:nvSpPr>
          <p:cNvPr id="60420" name="Content Placeholder 5"/>
          <p:cNvSpPr>
            <a:spLocks noGrp="1"/>
          </p:cNvSpPr>
          <p:nvPr>
            <p:ph sz="quarter" idx="2"/>
          </p:nvPr>
        </p:nvSpPr>
        <p:spPr>
          <a:xfrm>
            <a:off x="4845050" y="1589088"/>
            <a:ext cx="3886200" cy="4572000"/>
          </a:xfrm>
        </p:spPr>
        <p:txBody>
          <a:bodyPr/>
          <a:lstStyle/>
          <a:p>
            <a:r>
              <a:rPr lang="id-ID" smtClean="0"/>
              <a:t>T. Modern menekankan pada perpaduan (sintesis) dan perancangan (desain)</a:t>
            </a:r>
          </a:p>
          <a:p>
            <a:r>
              <a:rPr lang="id-ID" smtClean="0"/>
              <a:t>Banyak variabel yang dipertimbangkan (perencanaan, pengorganisasian, pengawasan, komunikasi, motivasi dl</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4"/>
          <p:cNvSpPr>
            <a:spLocks noGrp="1"/>
          </p:cNvSpPr>
          <p:nvPr>
            <p:ph type="title"/>
          </p:nvPr>
        </p:nvSpPr>
        <p:spPr>
          <a:xfrm>
            <a:off x="612775" y="228600"/>
            <a:ext cx="8153400" cy="990600"/>
          </a:xfrm>
        </p:spPr>
        <p:txBody>
          <a:bodyPr/>
          <a:lstStyle/>
          <a:p>
            <a:r>
              <a:rPr lang="id-ID" smtClean="0"/>
              <a:t>3 Unsur Sistem organisasi Modern</a:t>
            </a:r>
          </a:p>
        </p:txBody>
      </p:sp>
      <p:sp>
        <p:nvSpPr>
          <p:cNvPr id="61443" name="Content Placeholder 5"/>
          <p:cNvSpPr>
            <a:spLocks noGrp="1"/>
          </p:cNvSpPr>
          <p:nvPr>
            <p:ph sz="quarter" idx="1"/>
          </p:nvPr>
        </p:nvSpPr>
        <p:spPr>
          <a:xfrm>
            <a:off x="612775" y="1600200"/>
            <a:ext cx="8153400" cy="4495800"/>
          </a:xfrm>
        </p:spPr>
        <p:txBody>
          <a:bodyPr/>
          <a:lstStyle/>
          <a:p>
            <a:r>
              <a:rPr lang="id-ID" smtClean="0"/>
              <a:t>Unsur struktur yang bersifat Makro</a:t>
            </a:r>
          </a:p>
          <a:p>
            <a:r>
              <a:rPr lang="id-ID" smtClean="0"/>
              <a:t>Unsur proses yang juga bersifat makro</a:t>
            </a:r>
          </a:p>
          <a:p>
            <a:r>
              <a:rPr lang="id-ID" smtClean="0"/>
              <a:t>Unsur perilaku angota organisasi yang bersifat mikro</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4"/>
          <p:cNvSpPr>
            <a:spLocks noGrp="1"/>
          </p:cNvSpPr>
          <p:nvPr>
            <p:ph type="title"/>
          </p:nvPr>
        </p:nvSpPr>
        <p:spPr>
          <a:xfrm>
            <a:off x="612775" y="228600"/>
            <a:ext cx="8153400" cy="990600"/>
          </a:xfrm>
        </p:spPr>
        <p:txBody>
          <a:bodyPr/>
          <a:lstStyle/>
          <a:p>
            <a:r>
              <a:rPr lang="id-ID" smtClean="0"/>
              <a:t>Pendekatan-Pendekatan Organisasi</a:t>
            </a:r>
          </a:p>
        </p:txBody>
      </p:sp>
      <p:sp>
        <p:nvSpPr>
          <p:cNvPr id="62467" name="Content Placeholder 5"/>
          <p:cNvSpPr>
            <a:spLocks noGrp="1"/>
          </p:cNvSpPr>
          <p:nvPr>
            <p:ph sz="quarter" idx="1"/>
          </p:nvPr>
        </p:nvSpPr>
        <p:spPr>
          <a:xfrm>
            <a:off x="612775" y="1600200"/>
            <a:ext cx="8153400" cy="4495800"/>
          </a:xfrm>
        </p:spPr>
        <p:txBody>
          <a:bodyPr/>
          <a:lstStyle/>
          <a:p>
            <a:r>
              <a:rPr lang="id-ID" smtClean="0"/>
              <a:t>Pendekatan proses (perencanaan-pengawasan)</a:t>
            </a:r>
          </a:p>
          <a:p>
            <a:r>
              <a:rPr lang="id-ID" smtClean="0"/>
              <a:t>Pendekatan Keperilakuan (staff sebagai manusia bukan mesin)</a:t>
            </a:r>
          </a:p>
          <a:p>
            <a:r>
              <a:rPr lang="id-ID" smtClean="0"/>
              <a:t>Pendekatan Kuantitatif/matematis</a:t>
            </a:r>
          </a:p>
          <a:p>
            <a:r>
              <a:rPr lang="id-ID" smtClean="0"/>
              <a:t>Pendekatan Sistem</a:t>
            </a:r>
          </a:p>
          <a:p>
            <a:r>
              <a:rPr lang="id-ID" smtClean="0"/>
              <a:t>Pendekatan situasional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219075" y="227013"/>
            <a:ext cx="7477125" cy="839787"/>
          </a:xfrm>
        </p:spPr>
        <p:txBody>
          <a:bodyPr/>
          <a:lstStyle/>
          <a:p>
            <a:r>
              <a:rPr lang="en-GB" sz="3600" b="1" smtClean="0"/>
              <a:t>Prinsip-Prinsip Organisasi</a:t>
            </a:r>
            <a:endParaRPr lang="en-US" smtClean="0"/>
          </a:p>
        </p:txBody>
      </p:sp>
      <p:sp>
        <p:nvSpPr>
          <p:cNvPr id="91139" name="Rectangle 3"/>
          <p:cNvSpPr>
            <a:spLocks noGrp="1" noChangeArrowheads="1"/>
          </p:cNvSpPr>
          <p:nvPr>
            <p:ph sz="quarter" idx="1"/>
          </p:nvPr>
        </p:nvSpPr>
        <p:spPr>
          <a:xfrm>
            <a:off x="304800" y="1066800"/>
            <a:ext cx="7386638" cy="4497388"/>
          </a:xfrm>
        </p:spPr>
        <p:txBody>
          <a:bodyPr/>
          <a:lstStyle/>
          <a:p>
            <a:pPr marL="465138" indent="-290513">
              <a:lnSpc>
                <a:spcPct val="80000"/>
              </a:lnSpc>
            </a:pPr>
            <a:r>
              <a:rPr lang="fr-FR" sz="1800" b="1" i="1" smtClean="0"/>
              <a:t>Prinsip Pendelegasian Wewenang</a:t>
            </a:r>
            <a:r>
              <a:rPr lang="fr-FR" sz="1800" b="1" smtClean="0"/>
              <a:t>.  </a:t>
            </a:r>
            <a:endParaRPr lang="fr-FR" sz="1800" smtClean="0"/>
          </a:p>
          <a:p>
            <a:pPr marL="465138" indent="-290513">
              <a:lnSpc>
                <a:spcPct val="80000"/>
              </a:lnSpc>
              <a:buFontTx/>
              <a:buNone/>
            </a:pPr>
            <a:r>
              <a:rPr lang="fr-FR" sz="1800" smtClean="0"/>
              <a:t>	Mempunyai kemampuan menjalankan pekerjaannya, seperti pendelegasian wewenang kepada bawahannya. Pejabat yang diberi wewenang harus dapat menjamin tercapainya hasil yang diharapkan.  Dalam pendelegasian, wewenang yang dilimpahkan meliputi pengambilan keputusan, hubungan dengan orang lain, dan  mengadakan tindakan tanpa minta persetujuan lebih dahulu kepada atasannya lagi.</a:t>
            </a:r>
            <a:endParaRPr lang="fr-FR" sz="1800" b="1" i="1" smtClean="0"/>
          </a:p>
          <a:p>
            <a:pPr marL="465138" indent="-290513">
              <a:lnSpc>
                <a:spcPct val="80000"/>
              </a:lnSpc>
            </a:pPr>
            <a:r>
              <a:rPr lang="fr-FR" sz="1800" b="1" i="1" smtClean="0"/>
              <a:t>Prinsip Pertanggungjawaban</a:t>
            </a:r>
            <a:r>
              <a:rPr lang="fr-FR" sz="1800" b="1" smtClean="0"/>
              <a:t>.  </a:t>
            </a:r>
            <a:endParaRPr lang="fr-FR" sz="1800" smtClean="0"/>
          </a:p>
          <a:p>
            <a:pPr marL="465138" indent="-290513">
              <a:lnSpc>
                <a:spcPct val="80000"/>
              </a:lnSpc>
              <a:buFontTx/>
              <a:buNone/>
            </a:pPr>
            <a:r>
              <a:rPr lang="fr-FR" sz="1800" smtClean="0"/>
              <a:t>	Dalam menjalankan tugasnya setiap pegawai harus bertanggung jawab sepenuhnya kepada atasan.</a:t>
            </a:r>
            <a:endParaRPr lang="fr-FR" sz="1800" b="1" i="1" smtClean="0"/>
          </a:p>
          <a:p>
            <a:pPr marL="465138" indent="-290513">
              <a:lnSpc>
                <a:spcPct val="80000"/>
              </a:lnSpc>
            </a:pPr>
            <a:r>
              <a:rPr lang="fr-FR" sz="1800" b="1" i="1" smtClean="0"/>
              <a:t>Prinsip Pembagian Pekerjaan.</a:t>
            </a:r>
            <a:r>
              <a:rPr lang="fr-FR" sz="1800" b="1" smtClean="0"/>
              <a:t> </a:t>
            </a:r>
            <a:endParaRPr lang="fr-FR" sz="1800" smtClean="0"/>
          </a:p>
          <a:p>
            <a:pPr marL="465138" indent="-290513">
              <a:lnSpc>
                <a:spcPct val="80000"/>
              </a:lnSpc>
              <a:buFontTx/>
              <a:buNone/>
            </a:pPr>
            <a:r>
              <a:rPr lang="fr-FR" sz="1800" smtClean="0"/>
              <a:t>	Agar kegiatan tersebut dapat berjalan optimal maka dilakukan pembagian tugas/pekerjaan yang didasarkan kepada kemampuan dan keahlian dari masing-masing pegawai. Adanya kejelasan dalam pembagian tugas, akan memperjelas dalam pendelegasian wewenang, pertanggungjawaban, serta menunjang efektivitas jalannya organisasi.</a:t>
            </a:r>
            <a:endParaRPr lang="en-GB" sz="180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91138"/>
                                        </p:tgtEl>
                                        <p:attrNameLst>
                                          <p:attrName>style.visibility</p:attrName>
                                        </p:attrNameLst>
                                      </p:cBhvr>
                                      <p:to>
                                        <p:strVal val="visible"/>
                                      </p:to>
                                    </p:set>
                                    <p:animEffect transition="in" filter="fade">
                                      <p:cBhvr>
                                        <p:cTn id="7" dur="768" decel="100000"/>
                                        <p:tgtEl>
                                          <p:spTgt spid="91138"/>
                                        </p:tgtEl>
                                      </p:cBhvr>
                                    </p:animEffect>
                                    <p:animScale>
                                      <p:cBhvr>
                                        <p:cTn id="8" dur="768" decel="100000"/>
                                        <p:tgtEl>
                                          <p:spTgt spid="91138"/>
                                        </p:tgtEl>
                                      </p:cBhvr>
                                      <p:from x="10000" y="10000"/>
                                      <p:to x="200000" y="450000"/>
                                    </p:animScale>
                                    <p:animScale>
                                      <p:cBhvr>
                                        <p:cTn id="9" dur="1230" accel="100000" fill="hold">
                                          <p:stCondLst>
                                            <p:cond delay="768"/>
                                          </p:stCondLst>
                                        </p:cTn>
                                        <p:tgtEl>
                                          <p:spTgt spid="91138"/>
                                        </p:tgtEl>
                                      </p:cBhvr>
                                      <p:from x="200000" y="450000"/>
                                      <p:to x="100000" y="100000"/>
                                    </p:animScale>
                                    <p:set>
                                      <p:cBhvr>
                                        <p:cTn id="10" dur="768" fill="hold"/>
                                        <p:tgtEl>
                                          <p:spTgt spid="91138"/>
                                        </p:tgtEl>
                                        <p:attrNameLst>
                                          <p:attrName>ppt_x</p:attrName>
                                        </p:attrNameLst>
                                      </p:cBhvr>
                                      <p:to>
                                        <p:strVal val="(0.5)"/>
                                      </p:to>
                                    </p:set>
                                    <p:anim from="(0.5)" to="(#ppt_x)" calcmode="lin" valueType="num">
                                      <p:cBhvr>
                                        <p:cTn id="11" dur="1230" accel="100000" fill="hold">
                                          <p:stCondLst>
                                            <p:cond delay="768"/>
                                          </p:stCondLst>
                                        </p:cTn>
                                        <p:tgtEl>
                                          <p:spTgt spid="91138"/>
                                        </p:tgtEl>
                                        <p:attrNameLst>
                                          <p:attrName>ppt_x</p:attrName>
                                        </p:attrNameLst>
                                      </p:cBhvr>
                                    </p:anim>
                                    <p:set>
                                      <p:cBhvr>
                                        <p:cTn id="12" dur="768" fill="hold"/>
                                        <p:tgtEl>
                                          <p:spTgt spid="91138"/>
                                        </p:tgtEl>
                                        <p:attrNameLst>
                                          <p:attrName>ppt_y</p:attrName>
                                        </p:attrNameLst>
                                      </p:cBhvr>
                                      <p:to>
                                        <p:strVal val="(#ppt_y+0.4)"/>
                                      </p:to>
                                    </p:set>
                                    <p:anim from="(#ppt_y+0.4)" to="(#ppt_y)" calcmode="lin" valueType="num">
                                      <p:cBhvr>
                                        <p:cTn id="13" dur="1230" accel="100000" fill="hold">
                                          <p:stCondLst>
                                            <p:cond delay="768"/>
                                          </p:stCondLst>
                                        </p:cTn>
                                        <p:tgtEl>
                                          <p:spTgt spid="91138"/>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91139">
                                            <p:txEl>
                                              <p:pRg st="0" end="0"/>
                                            </p:txEl>
                                          </p:spTgt>
                                        </p:tgtEl>
                                        <p:attrNameLst>
                                          <p:attrName>style.visibility</p:attrName>
                                        </p:attrNameLst>
                                      </p:cBhvr>
                                      <p:to>
                                        <p:strVal val="visible"/>
                                      </p:to>
                                    </p:set>
                                    <p:anim calcmode="lin" valueType="num">
                                      <p:cBhvr>
                                        <p:cTn id="18" dur="500" fill="hold"/>
                                        <p:tgtEl>
                                          <p:spTgt spid="91139">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91139">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91139">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91139">
                                            <p:txEl>
                                              <p:pRg st="1" end="1"/>
                                            </p:txEl>
                                          </p:spTgt>
                                        </p:tgtEl>
                                        <p:attrNameLst>
                                          <p:attrName>style.visibility</p:attrName>
                                        </p:attrNameLst>
                                      </p:cBhvr>
                                      <p:to>
                                        <p:strVal val="visible"/>
                                      </p:to>
                                    </p:set>
                                    <p:anim calcmode="lin" valueType="num">
                                      <p:cBhvr>
                                        <p:cTn id="25" dur="500" fill="hold"/>
                                        <p:tgtEl>
                                          <p:spTgt spid="91139">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91139">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91139">
                                            <p:txEl>
                                              <p:pRg st="1" end="1"/>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91139">
                                            <p:txEl>
                                              <p:pRg st="2" end="2"/>
                                            </p:txEl>
                                          </p:spTgt>
                                        </p:tgtEl>
                                        <p:attrNameLst>
                                          <p:attrName>style.visibility</p:attrName>
                                        </p:attrNameLst>
                                      </p:cBhvr>
                                      <p:to>
                                        <p:strVal val="visible"/>
                                      </p:to>
                                    </p:set>
                                    <p:anim calcmode="lin" valueType="num">
                                      <p:cBhvr>
                                        <p:cTn id="32" dur="500" fill="hold"/>
                                        <p:tgtEl>
                                          <p:spTgt spid="91139">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91139">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91139">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91139">
                                            <p:txEl>
                                              <p:pRg st="3" end="3"/>
                                            </p:txEl>
                                          </p:spTgt>
                                        </p:tgtEl>
                                        <p:attrNameLst>
                                          <p:attrName>style.visibility</p:attrName>
                                        </p:attrNameLst>
                                      </p:cBhvr>
                                      <p:to>
                                        <p:strVal val="visible"/>
                                      </p:to>
                                    </p:set>
                                    <p:anim calcmode="lin" valueType="num">
                                      <p:cBhvr>
                                        <p:cTn id="39" dur="500" fill="hold"/>
                                        <p:tgtEl>
                                          <p:spTgt spid="91139">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91139">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91139">
                                            <p:txEl>
                                              <p:pRg st="3" end="3"/>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91139">
                                            <p:txEl>
                                              <p:pRg st="4" end="4"/>
                                            </p:txEl>
                                          </p:spTgt>
                                        </p:tgtEl>
                                        <p:attrNameLst>
                                          <p:attrName>style.visibility</p:attrName>
                                        </p:attrNameLst>
                                      </p:cBhvr>
                                      <p:to>
                                        <p:strVal val="visible"/>
                                      </p:to>
                                    </p:set>
                                    <p:anim calcmode="lin" valueType="num">
                                      <p:cBhvr>
                                        <p:cTn id="46" dur="500" fill="hold"/>
                                        <p:tgtEl>
                                          <p:spTgt spid="91139">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91139">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91139">
                                            <p:txEl>
                                              <p:pRg st="4" end="4"/>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91139">
                                            <p:txEl>
                                              <p:pRg st="5" end="5"/>
                                            </p:txEl>
                                          </p:spTgt>
                                        </p:tgtEl>
                                        <p:attrNameLst>
                                          <p:attrName>style.visibility</p:attrName>
                                        </p:attrNameLst>
                                      </p:cBhvr>
                                      <p:to>
                                        <p:strVal val="visible"/>
                                      </p:to>
                                    </p:set>
                                    <p:anim calcmode="lin" valueType="num">
                                      <p:cBhvr>
                                        <p:cTn id="53" dur="500" fill="hold"/>
                                        <p:tgtEl>
                                          <p:spTgt spid="91139">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91139">
                                            <p:txEl>
                                              <p:pRg st="5" end="5"/>
                                            </p:txEl>
                                          </p:spTgt>
                                        </p:tgtEl>
                                        <p:attrNameLst>
                                          <p:attrName>ppt_h</p:attrName>
                                        </p:attrNameLst>
                                      </p:cBhvr>
                                      <p:tavLst>
                                        <p:tav tm="0">
                                          <p:val>
                                            <p:fltVal val="0"/>
                                          </p:val>
                                        </p:tav>
                                        <p:tav tm="100000">
                                          <p:val>
                                            <p:strVal val="#ppt_h"/>
                                          </p:val>
                                        </p:tav>
                                      </p:tavLst>
                                    </p:anim>
                                    <p:animEffect transition="in" filter="fade">
                                      <p:cBhvr>
                                        <p:cTn id="55" dur="500"/>
                                        <p:tgtEl>
                                          <p:spTgt spid="911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P spid="9113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219075" y="227013"/>
            <a:ext cx="7477125" cy="839787"/>
          </a:xfrm>
        </p:spPr>
        <p:txBody>
          <a:bodyPr/>
          <a:lstStyle/>
          <a:p>
            <a:r>
              <a:rPr lang="en-GB" sz="3600" b="1" smtClean="0"/>
              <a:t>Prinsip-Prinsip Organisasi</a:t>
            </a:r>
            <a:endParaRPr lang="en-US" smtClean="0"/>
          </a:p>
        </p:txBody>
      </p:sp>
      <p:sp>
        <p:nvSpPr>
          <p:cNvPr id="92163" name="Rectangle 3"/>
          <p:cNvSpPr>
            <a:spLocks noGrp="1" noChangeArrowheads="1"/>
          </p:cNvSpPr>
          <p:nvPr>
            <p:ph sz="quarter" idx="1"/>
          </p:nvPr>
        </p:nvSpPr>
        <p:spPr>
          <a:xfrm>
            <a:off x="304800" y="1066800"/>
            <a:ext cx="7386638" cy="4497388"/>
          </a:xfrm>
        </p:spPr>
        <p:txBody>
          <a:bodyPr/>
          <a:lstStyle/>
          <a:p>
            <a:pPr marL="465138" indent="-290513">
              <a:lnSpc>
                <a:spcPct val="80000"/>
              </a:lnSpc>
            </a:pPr>
            <a:r>
              <a:rPr lang="de-DE" sz="1800" b="1" i="1" smtClean="0"/>
              <a:t>Prinsip Keseimbangan</a:t>
            </a:r>
            <a:r>
              <a:rPr lang="de-DE" sz="1800" b="1" smtClean="0"/>
              <a:t>.  </a:t>
            </a:r>
            <a:endParaRPr lang="de-DE" sz="1800" smtClean="0"/>
          </a:p>
          <a:p>
            <a:pPr marL="465138" indent="-290513">
              <a:lnSpc>
                <a:spcPct val="80000"/>
              </a:lnSpc>
              <a:buFontTx/>
              <a:buNone/>
            </a:pPr>
            <a:r>
              <a:rPr lang="de-DE" sz="1800" smtClean="0"/>
              <a:t>	Keseimbangan antara struktur organisasi yang efektif dengan tujuan organisasi. Penyusunan struktur organisasi harus sesuai dengan tujuan dari organisasi.  Organisasi yang aktivitasnya sederhana (tidak kompleks) contoh ‘koperasi di suatu desa terpencil’, struktur organisasinya akan berbeda dengan organisasi koperasi yang ada di kota besar seperti Palembang.</a:t>
            </a:r>
            <a:endParaRPr lang="de-DE" sz="1800" b="1" i="1" smtClean="0"/>
          </a:p>
          <a:p>
            <a:pPr marL="465138" indent="-290513">
              <a:lnSpc>
                <a:spcPct val="80000"/>
              </a:lnSpc>
            </a:pPr>
            <a:r>
              <a:rPr lang="de-DE" sz="1800" b="1" i="1" smtClean="0"/>
              <a:t>Prinsip Fleksibilitas</a:t>
            </a:r>
            <a:r>
              <a:rPr lang="de-DE" sz="1800" b="1" smtClean="0"/>
              <a:t> </a:t>
            </a:r>
            <a:endParaRPr lang="de-DE" sz="1800" smtClean="0"/>
          </a:p>
          <a:p>
            <a:pPr marL="465138" indent="-290513">
              <a:lnSpc>
                <a:spcPct val="80000"/>
              </a:lnSpc>
              <a:buFontTx/>
              <a:buNone/>
            </a:pPr>
            <a:r>
              <a:rPr lang="de-DE" sz="1800" smtClean="0"/>
              <a:t>	Organisasi harus senantiasa melakukan pertumbuhan dan perkembangan sesuai dengan dinamika organisasi sendiri (</a:t>
            </a:r>
            <a:r>
              <a:rPr lang="de-DE" sz="1800" i="1" smtClean="0"/>
              <a:t>internal factor</a:t>
            </a:r>
            <a:r>
              <a:rPr lang="de-DE" sz="1800" smtClean="0"/>
              <a:t>) dan juga karena adanya pengaruh di luar organisasi (</a:t>
            </a:r>
            <a:r>
              <a:rPr lang="de-DE" sz="1800" i="1" smtClean="0"/>
              <a:t>external factor</a:t>
            </a:r>
            <a:r>
              <a:rPr lang="de-DE" sz="1800" smtClean="0"/>
              <a:t>), sehingga organisasi mampu menjalankan fungsi dalam mencapai tujuannya.</a:t>
            </a:r>
            <a:endParaRPr lang="de-DE" sz="1800" b="1" i="1" smtClean="0"/>
          </a:p>
          <a:p>
            <a:pPr marL="465138" indent="-290513">
              <a:lnSpc>
                <a:spcPct val="80000"/>
              </a:lnSpc>
            </a:pPr>
            <a:r>
              <a:rPr lang="de-DE" sz="1800" b="1" i="1" smtClean="0"/>
              <a:t>Prinsip Kepemimpinan.</a:t>
            </a:r>
            <a:r>
              <a:rPr lang="de-DE" sz="1800" b="1" smtClean="0"/>
              <a:t> </a:t>
            </a:r>
            <a:endParaRPr lang="de-DE" sz="1800" smtClean="0"/>
          </a:p>
          <a:p>
            <a:pPr marL="465138" indent="-290513">
              <a:lnSpc>
                <a:spcPct val="80000"/>
              </a:lnSpc>
              <a:buFontTx/>
              <a:buNone/>
            </a:pPr>
            <a:r>
              <a:rPr lang="de-DE" sz="1800" smtClean="0"/>
              <a:t>	Dalam organisasi apapun bentuknya diperlukan adanya kepemimpinan, atau dengan kata lain organisasi mampu menjalankan aktivitasnya karena adanya proses kepemimpinan yang digerakan oleh pemimpin organisasi.</a:t>
            </a:r>
            <a:endParaRPr lang="en-GB" sz="180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92162"/>
                                        </p:tgtEl>
                                        <p:attrNameLst>
                                          <p:attrName>style.visibility</p:attrName>
                                        </p:attrNameLst>
                                      </p:cBhvr>
                                      <p:to>
                                        <p:strVal val="visible"/>
                                      </p:to>
                                    </p:set>
                                    <p:animEffect transition="in" filter="fade">
                                      <p:cBhvr>
                                        <p:cTn id="7" dur="768" decel="100000"/>
                                        <p:tgtEl>
                                          <p:spTgt spid="92162"/>
                                        </p:tgtEl>
                                      </p:cBhvr>
                                    </p:animEffect>
                                    <p:animScale>
                                      <p:cBhvr>
                                        <p:cTn id="8" dur="768" decel="100000"/>
                                        <p:tgtEl>
                                          <p:spTgt spid="92162"/>
                                        </p:tgtEl>
                                      </p:cBhvr>
                                      <p:from x="10000" y="10000"/>
                                      <p:to x="200000" y="450000"/>
                                    </p:animScale>
                                    <p:animScale>
                                      <p:cBhvr>
                                        <p:cTn id="9" dur="1230" accel="100000" fill="hold">
                                          <p:stCondLst>
                                            <p:cond delay="768"/>
                                          </p:stCondLst>
                                        </p:cTn>
                                        <p:tgtEl>
                                          <p:spTgt spid="92162"/>
                                        </p:tgtEl>
                                      </p:cBhvr>
                                      <p:from x="200000" y="450000"/>
                                      <p:to x="100000" y="100000"/>
                                    </p:animScale>
                                    <p:set>
                                      <p:cBhvr>
                                        <p:cTn id="10" dur="768" fill="hold"/>
                                        <p:tgtEl>
                                          <p:spTgt spid="92162"/>
                                        </p:tgtEl>
                                        <p:attrNameLst>
                                          <p:attrName>ppt_x</p:attrName>
                                        </p:attrNameLst>
                                      </p:cBhvr>
                                      <p:to>
                                        <p:strVal val="(0.5)"/>
                                      </p:to>
                                    </p:set>
                                    <p:anim from="(0.5)" to="(#ppt_x)" calcmode="lin" valueType="num">
                                      <p:cBhvr>
                                        <p:cTn id="11" dur="1230" accel="100000" fill="hold">
                                          <p:stCondLst>
                                            <p:cond delay="768"/>
                                          </p:stCondLst>
                                        </p:cTn>
                                        <p:tgtEl>
                                          <p:spTgt spid="92162"/>
                                        </p:tgtEl>
                                        <p:attrNameLst>
                                          <p:attrName>ppt_x</p:attrName>
                                        </p:attrNameLst>
                                      </p:cBhvr>
                                    </p:anim>
                                    <p:set>
                                      <p:cBhvr>
                                        <p:cTn id="12" dur="768" fill="hold"/>
                                        <p:tgtEl>
                                          <p:spTgt spid="92162"/>
                                        </p:tgtEl>
                                        <p:attrNameLst>
                                          <p:attrName>ppt_y</p:attrName>
                                        </p:attrNameLst>
                                      </p:cBhvr>
                                      <p:to>
                                        <p:strVal val="(#ppt_y+0.4)"/>
                                      </p:to>
                                    </p:set>
                                    <p:anim from="(#ppt_y+0.4)" to="(#ppt_y)" calcmode="lin" valueType="num">
                                      <p:cBhvr>
                                        <p:cTn id="13" dur="1230" accel="100000" fill="hold">
                                          <p:stCondLst>
                                            <p:cond delay="768"/>
                                          </p:stCondLst>
                                        </p:cTn>
                                        <p:tgtEl>
                                          <p:spTgt spid="92162"/>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92163">
                                            <p:txEl>
                                              <p:pRg st="0" end="0"/>
                                            </p:txEl>
                                          </p:spTgt>
                                        </p:tgtEl>
                                        <p:attrNameLst>
                                          <p:attrName>style.visibility</p:attrName>
                                        </p:attrNameLst>
                                      </p:cBhvr>
                                      <p:to>
                                        <p:strVal val="visible"/>
                                      </p:to>
                                    </p:set>
                                    <p:anim calcmode="lin" valueType="num">
                                      <p:cBhvr>
                                        <p:cTn id="18" dur="500" fill="hold"/>
                                        <p:tgtEl>
                                          <p:spTgt spid="9216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9216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92163">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92163">
                                            <p:txEl>
                                              <p:pRg st="1" end="1"/>
                                            </p:txEl>
                                          </p:spTgt>
                                        </p:tgtEl>
                                        <p:attrNameLst>
                                          <p:attrName>style.visibility</p:attrName>
                                        </p:attrNameLst>
                                      </p:cBhvr>
                                      <p:to>
                                        <p:strVal val="visible"/>
                                      </p:to>
                                    </p:set>
                                    <p:anim calcmode="lin" valueType="num">
                                      <p:cBhvr>
                                        <p:cTn id="25" dur="500" fill="hold"/>
                                        <p:tgtEl>
                                          <p:spTgt spid="9216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9216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92163">
                                            <p:txEl>
                                              <p:pRg st="1" end="1"/>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92163">
                                            <p:txEl>
                                              <p:pRg st="2" end="2"/>
                                            </p:txEl>
                                          </p:spTgt>
                                        </p:tgtEl>
                                        <p:attrNameLst>
                                          <p:attrName>style.visibility</p:attrName>
                                        </p:attrNameLst>
                                      </p:cBhvr>
                                      <p:to>
                                        <p:strVal val="visible"/>
                                      </p:to>
                                    </p:set>
                                    <p:anim calcmode="lin" valueType="num">
                                      <p:cBhvr>
                                        <p:cTn id="32" dur="500" fill="hold"/>
                                        <p:tgtEl>
                                          <p:spTgt spid="9216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9216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92163">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92163">
                                            <p:txEl>
                                              <p:pRg st="3" end="3"/>
                                            </p:txEl>
                                          </p:spTgt>
                                        </p:tgtEl>
                                        <p:attrNameLst>
                                          <p:attrName>style.visibility</p:attrName>
                                        </p:attrNameLst>
                                      </p:cBhvr>
                                      <p:to>
                                        <p:strVal val="visible"/>
                                      </p:to>
                                    </p:set>
                                    <p:anim calcmode="lin" valueType="num">
                                      <p:cBhvr>
                                        <p:cTn id="39" dur="500" fill="hold"/>
                                        <p:tgtEl>
                                          <p:spTgt spid="92163">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92163">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92163">
                                            <p:txEl>
                                              <p:pRg st="3" end="3"/>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92163">
                                            <p:txEl>
                                              <p:pRg st="4" end="4"/>
                                            </p:txEl>
                                          </p:spTgt>
                                        </p:tgtEl>
                                        <p:attrNameLst>
                                          <p:attrName>style.visibility</p:attrName>
                                        </p:attrNameLst>
                                      </p:cBhvr>
                                      <p:to>
                                        <p:strVal val="visible"/>
                                      </p:to>
                                    </p:set>
                                    <p:anim calcmode="lin" valueType="num">
                                      <p:cBhvr>
                                        <p:cTn id="46" dur="500" fill="hold"/>
                                        <p:tgtEl>
                                          <p:spTgt spid="92163">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92163">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92163">
                                            <p:txEl>
                                              <p:pRg st="4" end="4"/>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92163">
                                            <p:txEl>
                                              <p:pRg st="5" end="5"/>
                                            </p:txEl>
                                          </p:spTgt>
                                        </p:tgtEl>
                                        <p:attrNameLst>
                                          <p:attrName>style.visibility</p:attrName>
                                        </p:attrNameLst>
                                      </p:cBhvr>
                                      <p:to>
                                        <p:strVal val="visible"/>
                                      </p:to>
                                    </p:set>
                                    <p:anim calcmode="lin" valueType="num">
                                      <p:cBhvr>
                                        <p:cTn id="53" dur="500" fill="hold"/>
                                        <p:tgtEl>
                                          <p:spTgt spid="92163">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92163">
                                            <p:txEl>
                                              <p:pRg st="5" end="5"/>
                                            </p:txEl>
                                          </p:spTgt>
                                        </p:tgtEl>
                                        <p:attrNameLst>
                                          <p:attrName>ppt_h</p:attrName>
                                        </p:attrNameLst>
                                      </p:cBhvr>
                                      <p:tavLst>
                                        <p:tav tm="0">
                                          <p:val>
                                            <p:fltVal val="0"/>
                                          </p:val>
                                        </p:tav>
                                        <p:tav tm="100000">
                                          <p:val>
                                            <p:strVal val="#ppt_h"/>
                                          </p:val>
                                        </p:tav>
                                      </p:tavLst>
                                    </p:anim>
                                    <p:animEffect transition="in" filter="fade">
                                      <p:cBhvr>
                                        <p:cTn id="55" dur="500"/>
                                        <p:tgtEl>
                                          <p:spTgt spid="921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p:bldP spid="921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2775" y="228600"/>
            <a:ext cx="8153400" cy="990600"/>
          </a:xfrm>
        </p:spPr>
        <p:txBody>
          <a:bodyPr/>
          <a:lstStyle/>
          <a:p>
            <a:r>
              <a:rPr lang="en-US" b="1" smtClean="0"/>
              <a:t>Bentuk-bentuk Organisasi</a:t>
            </a:r>
            <a:endParaRPr lang="en-GB" b="1" smtClean="0"/>
          </a:p>
        </p:txBody>
      </p:sp>
      <p:sp>
        <p:nvSpPr>
          <p:cNvPr id="4" name="Slide Number Placeholder 5"/>
          <p:cNvSpPr>
            <a:spLocks noGrp="1"/>
          </p:cNvSpPr>
          <p:nvPr>
            <p:ph type="sldNum" sz="quarter" idx="12"/>
          </p:nvPr>
        </p:nvSpPr>
        <p:spPr/>
        <p:txBody>
          <a:bodyPr>
            <a:normAutofit fontScale="85000" lnSpcReduction="20000"/>
          </a:bodyPr>
          <a:lstStyle/>
          <a:p>
            <a:pPr>
              <a:defRPr/>
            </a:pPr>
            <a:fld id="{79613AFB-B717-4B2D-9AFF-65A14B76BE1E}" type="slidenum">
              <a:rPr lang="en-GB"/>
              <a:pPr>
                <a:defRPr/>
              </a:pPr>
              <a:t>8</a:t>
            </a:fld>
            <a:endParaRPr lang="en-GB"/>
          </a:p>
        </p:txBody>
      </p:sp>
      <p:sp>
        <p:nvSpPr>
          <p:cNvPr id="16388" name="Rectangle 3"/>
          <p:cNvSpPr>
            <a:spLocks noGrp="1" noChangeArrowheads="1"/>
          </p:cNvSpPr>
          <p:nvPr>
            <p:ph sz="quarter" idx="1"/>
          </p:nvPr>
        </p:nvSpPr>
        <p:spPr>
          <a:xfrm>
            <a:off x="1143000" y="1600200"/>
            <a:ext cx="7540625" cy="4648200"/>
          </a:xfrm>
        </p:spPr>
        <p:txBody>
          <a:bodyPr/>
          <a:lstStyle/>
          <a:p>
            <a:pPr marL="552450" indent="-552450">
              <a:lnSpc>
                <a:spcPct val="80000"/>
              </a:lnSpc>
              <a:buFont typeface="Wingdings" pitchFamily="2" charset="2"/>
              <a:buNone/>
            </a:pPr>
            <a:r>
              <a:rPr lang="en-US" sz="2400" smtClean="0"/>
              <a:t>Berdasarkan suatu jumlah pemegang pimpinan</a:t>
            </a:r>
          </a:p>
          <a:p>
            <a:pPr marL="552450" indent="-552450">
              <a:lnSpc>
                <a:spcPct val="80000"/>
              </a:lnSpc>
              <a:buFont typeface="Wingdings" pitchFamily="2" charset="2"/>
              <a:buNone/>
            </a:pPr>
            <a:r>
              <a:rPr lang="en-US" sz="2400" smtClean="0"/>
              <a:t>organisasi, ada 2 bentuk pokok :</a:t>
            </a:r>
          </a:p>
          <a:p>
            <a:pPr marL="552450" indent="-552450">
              <a:lnSpc>
                <a:spcPct val="80000"/>
              </a:lnSpc>
              <a:buFont typeface="Wingdings" pitchFamily="2" charset="2"/>
              <a:buNone/>
            </a:pPr>
            <a:r>
              <a:rPr lang="en-US" sz="2400" smtClean="0"/>
              <a:t>1.	Bentuk Tunggal</a:t>
            </a:r>
          </a:p>
          <a:p>
            <a:pPr marL="552450" indent="-552450">
              <a:lnSpc>
                <a:spcPct val="80000"/>
              </a:lnSpc>
              <a:buFont typeface="Wingdings" pitchFamily="2" charset="2"/>
              <a:buNone/>
            </a:pPr>
            <a:r>
              <a:rPr lang="en-US" sz="2400" smtClean="0"/>
              <a:t>	Bentuk ini biasanya terdapat pada organisasi yang masih sederhana. Pimpinan berada di satu orang, kekuasan, pengawasan dan tanggung jawab. Kebaikannya masalah dapat diputuskan cepat.</a:t>
            </a:r>
          </a:p>
          <a:p>
            <a:pPr marL="552450" indent="-552450">
              <a:lnSpc>
                <a:spcPct val="80000"/>
              </a:lnSpc>
              <a:buFont typeface="Wingdings" pitchFamily="2" charset="2"/>
              <a:buNone/>
            </a:pPr>
            <a:r>
              <a:rPr lang="en-US" sz="2400" smtClean="0"/>
              <a:t>2.	Bentuk Komisi</a:t>
            </a:r>
          </a:p>
          <a:p>
            <a:pPr marL="552450" indent="-552450">
              <a:lnSpc>
                <a:spcPct val="80000"/>
              </a:lnSpc>
              <a:buFont typeface="Wingdings" pitchFamily="2" charset="2"/>
              <a:buNone/>
            </a:pPr>
            <a:r>
              <a:rPr lang="en-US" sz="2400" smtClean="0"/>
              <a:t>	Organisasi yang mempunyai pipmpinan berupa sebuah dewan yang terdiri dari beberapa orang. Bentuk ini banyak dipakai organisasi yang mempunyai tugas membuat peraturan atau pertimbangan.</a:t>
            </a:r>
          </a:p>
          <a:p>
            <a:pPr marL="552450" indent="-552450">
              <a:lnSpc>
                <a:spcPct val="80000"/>
              </a:lnSpc>
              <a:buFont typeface="Wingdings" pitchFamily="2" charset="2"/>
              <a:buNone/>
            </a:pPr>
            <a:r>
              <a:rPr lang="en-US" sz="1600" smtClean="0"/>
              <a:t>	</a:t>
            </a:r>
          </a:p>
          <a:p>
            <a:pPr marL="552450" indent="-552450">
              <a:lnSpc>
                <a:spcPct val="80000"/>
              </a:lnSpc>
              <a:buFont typeface="Wingdings" pitchFamily="2" charset="2"/>
              <a:buNone/>
            </a:pPr>
            <a:endParaRPr lang="en-GB" sz="16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12775" y="228600"/>
            <a:ext cx="8153400" cy="990600"/>
          </a:xfrm>
        </p:spPr>
        <p:txBody>
          <a:bodyPr/>
          <a:lstStyle/>
          <a:p>
            <a:r>
              <a:rPr lang="en-US" b="1" smtClean="0"/>
              <a:t>Bentuk-bentuk Organisasi</a:t>
            </a:r>
            <a:endParaRPr lang="en-GB" b="1" smtClean="0"/>
          </a:p>
        </p:txBody>
      </p:sp>
      <p:sp>
        <p:nvSpPr>
          <p:cNvPr id="4" name="Slide Number Placeholder 5"/>
          <p:cNvSpPr>
            <a:spLocks noGrp="1"/>
          </p:cNvSpPr>
          <p:nvPr>
            <p:ph type="sldNum" sz="quarter" idx="12"/>
          </p:nvPr>
        </p:nvSpPr>
        <p:spPr/>
        <p:txBody>
          <a:bodyPr>
            <a:normAutofit fontScale="85000" lnSpcReduction="20000"/>
          </a:bodyPr>
          <a:lstStyle/>
          <a:p>
            <a:pPr>
              <a:defRPr/>
            </a:pPr>
            <a:fld id="{5245E2FC-D2D8-43BA-82FA-7FF44CBF5AF1}" type="slidenum">
              <a:rPr lang="en-GB"/>
              <a:pPr>
                <a:defRPr/>
              </a:pPr>
              <a:t>9</a:t>
            </a:fld>
            <a:endParaRPr lang="en-GB"/>
          </a:p>
        </p:txBody>
      </p:sp>
      <p:sp>
        <p:nvSpPr>
          <p:cNvPr id="17412" name="Rectangle 3"/>
          <p:cNvSpPr>
            <a:spLocks noGrp="1" noChangeArrowheads="1"/>
          </p:cNvSpPr>
          <p:nvPr>
            <p:ph sz="quarter" idx="1"/>
          </p:nvPr>
        </p:nvSpPr>
        <p:spPr>
          <a:xfrm>
            <a:off x="990600" y="1676400"/>
            <a:ext cx="7694613" cy="4572000"/>
          </a:xfrm>
        </p:spPr>
        <p:txBody>
          <a:bodyPr/>
          <a:lstStyle/>
          <a:p>
            <a:pPr marL="552450" indent="-552450">
              <a:lnSpc>
                <a:spcPct val="90000"/>
              </a:lnSpc>
              <a:buFont typeface="Wingdings" pitchFamily="2" charset="2"/>
              <a:buNone/>
            </a:pPr>
            <a:r>
              <a:rPr lang="en-US" sz="2400" smtClean="0"/>
              <a:t>Berdasarkan sifatnya organisasi dibagi</a:t>
            </a:r>
          </a:p>
          <a:p>
            <a:pPr marL="552450" indent="-552450">
              <a:lnSpc>
                <a:spcPct val="90000"/>
              </a:lnSpc>
              <a:buFont typeface="Wingdings" pitchFamily="2" charset="2"/>
              <a:buNone/>
            </a:pPr>
            <a:r>
              <a:rPr lang="en-US" sz="2400" smtClean="0"/>
              <a:t>menjadi 2 :</a:t>
            </a:r>
          </a:p>
          <a:p>
            <a:pPr marL="552450" indent="-552450">
              <a:lnSpc>
                <a:spcPct val="90000"/>
              </a:lnSpc>
              <a:buFont typeface="Wingdings" pitchFamily="2" charset="2"/>
              <a:buNone/>
            </a:pPr>
            <a:r>
              <a:rPr lang="en-US" sz="2400" smtClean="0"/>
              <a:t>1. 	Organisasi informal, yaitu keseluruhan hubungan serta interaksi perorangan dan penggolongan ke dalam kelompok yang lebih kecil dari anggota organisasi itu.</a:t>
            </a:r>
          </a:p>
          <a:p>
            <a:pPr marL="552450" indent="-552450">
              <a:lnSpc>
                <a:spcPct val="90000"/>
              </a:lnSpc>
              <a:buFont typeface="Wingdings" pitchFamily="2" charset="2"/>
              <a:buNone/>
            </a:pPr>
            <a:r>
              <a:rPr lang="en-US" sz="2400" smtClean="0"/>
              <a:t>2.  	Organisasi formal, yaitu suatu bentuk perkumpulan yang dibentuk secara sadar dan mempunyai tujuan tertentu, yang di dalamnya tercakup sistem kerja sama dari dua orang atau lebih. Contoh : partai politik, perkumpulan sosial, perusahaan, sekolah,dll. </a:t>
            </a:r>
            <a:endParaRPr lang="en-GB" sz="2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729</TotalTime>
  <Words>1527</Words>
  <Application>Microsoft Office PowerPoint</Application>
  <PresentationFormat>On-screen Show (4:3)</PresentationFormat>
  <Paragraphs>411</Paragraphs>
  <Slides>53</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53</vt:i4>
      </vt:variant>
    </vt:vector>
  </HeadingPairs>
  <TitlesOfParts>
    <vt:vector size="63" baseType="lpstr">
      <vt:lpstr>Arial</vt:lpstr>
      <vt:lpstr>Tw Cen MT</vt:lpstr>
      <vt:lpstr>Wingdings</vt:lpstr>
      <vt:lpstr>Wingdings 2</vt:lpstr>
      <vt:lpstr>Calibri</vt:lpstr>
      <vt:lpstr>Times New Roman</vt:lpstr>
      <vt:lpstr>Verdana</vt:lpstr>
      <vt:lpstr>Bodoni MT Black</vt:lpstr>
      <vt:lpstr>HGPｺﾞｼｯｸE</vt:lpstr>
      <vt:lpstr>Median</vt:lpstr>
      <vt:lpstr>ORGANISASI</vt:lpstr>
      <vt:lpstr>Pengertian Organisasi</vt:lpstr>
      <vt:lpstr>Slide 3</vt:lpstr>
      <vt:lpstr>Pengertian Organisasi</vt:lpstr>
      <vt:lpstr>Prinsip-Prinsip Organisasi</vt:lpstr>
      <vt:lpstr>Prinsip-Prinsip Organisasi</vt:lpstr>
      <vt:lpstr>Prinsip-Prinsip Organisasi</vt:lpstr>
      <vt:lpstr>Bentuk-bentuk Organisasi</vt:lpstr>
      <vt:lpstr>Bentuk-bentuk Organisasi</vt:lpstr>
      <vt:lpstr>Bentuk-bentuk Organisasi</vt:lpstr>
      <vt:lpstr>Organisasi Publik</vt:lpstr>
      <vt:lpstr>Organisasi Privat</vt:lpstr>
      <vt:lpstr>Perbedaan Org Publik-Privat</vt:lpstr>
      <vt:lpstr>Pengorganisasian</vt:lpstr>
      <vt:lpstr>Konsep Dasar Pengorganisasian </vt:lpstr>
      <vt:lpstr>Langkah-langkah Proses Pengorganisasian</vt:lpstr>
      <vt:lpstr>Langkah-langkah Proses Pengorganisasian</vt:lpstr>
      <vt:lpstr>Proses Pengorganisasian</vt:lpstr>
      <vt:lpstr>Fungsi Pengorganisasian</vt:lpstr>
      <vt:lpstr>Empat Pilar Pengorganisasian (Four Building Blocks of Organizing)</vt:lpstr>
      <vt:lpstr>Aspek Koordinasi dan Tiga Variasi Ketergantungan Antara Unit-unit Organisasi</vt:lpstr>
      <vt:lpstr>Tiga Ketergantungan antar Unit-unit Organisasi</vt:lpstr>
      <vt:lpstr>Tiga Ketergantungan antar Unit-unit Organisasi</vt:lpstr>
      <vt:lpstr>PENGERTIAN  STRUKTUR ORGANISASI</vt:lpstr>
      <vt:lpstr>PENGERTIAN</vt:lpstr>
      <vt:lpstr>STRUKTUR Organisasi</vt:lpstr>
      <vt:lpstr>Bentuk Line</vt:lpstr>
      <vt:lpstr>Bentuk Staf</vt:lpstr>
      <vt:lpstr>Bentuk Gabungan  Staf dan Line</vt:lpstr>
      <vt:lpstr>Bentuk Organisasi  Sistem Panitia</vt:lpstr>
      <vt:lpstr>Bentuk Line</vt:lpstr>
      <vt:lpstr>Bentuk Staf</vt:lpstr>
      <vt:lpstr>Bentuk Staf&amp;line</vt:lpstr>
      <vt:lpstr>Faktor-faktor Penentu Struktur Organisasi</vt:lpstr>
      <vt:lpstr>Lima Unsur yang Digunakan Kerangka Menganalisis Struktur Organisasi</vt:lpstr>
      <vt:lpstr>Slide 36</vt:lpstr>
      <vt:lpstr>Slide 37</vt:lpstr>
      <vt:lpstr>Slide 38</vt:lpstr>
      <vt:lpstr>Slide 39</vt:lpstr>
      <vt:lpstr>Teori Organisasi</vt:lpstr>
      <vt:lpstr>Teori Organisasi Klasik</vt:lpstr>
      <vt:lpstr>Organisasi dalam teori klasik</vt:lpstr>
      <vt:lpstr>Aliran Teori Klasik</vt:lpstr>
      <vt:lpstr>Teori Birokrasi</vt:lpstr>
      <vt:lpstr>Teori Administrasi</vt:lpstr>
      <vt:lpstr>Fungsi Kegiatan Administrasi</vt:lpstr>
      <vt:lpstr>Teori Menejemen Ilmiah</vt:lpstr>
      <vt:lpstr>Teori Neoklasik dalam Organisasi</vt:lpstr>
      <vt:lpstr>Perubahan dalam Teori Neoklasik</vt:lpstr>
      <vt:lpstr>Teori Organisasi modern</vt:lpstr>
      <vt:lpstr>Perbedaan Klasik dan Modern</vt:lpstr>
      <vt:lpstr>3 Unsur Sistem organisasi Modern</vt:lpstr>
      <vt:lpstr>Pendekatan-Pendekatan Organisasi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ORGANISASI</dc:title>
  <dc:creator>Bachtiar</dc:creator>
  <cp:lastModifiedBy>Iman Muhammad</cp:lastModifiedBy>
  <cp:revision>10</cp:revision>
  <dcterms:created xsi:type="dcterms:W3CDTF">2012-09-27T22:16:26Z</dcterms:created>
  <dcterms:modified xsi:type="dcterms:W3CDTF">2016-11-14T17:44:01Z</dcterms:modified>
</cp:coreProperties>
</file>