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  <p:sldId id="299" r:id="rId3"/>
    <p:sldId id="300" r:id="rId4"/>
    <p:sldId id="307" r:id="rId5"/>
    <p:sldId id="301" r:id="rId6"/>
    <p:sldId id="302" r:id="rId7"/>
    <p:sldId id="305" r:id="rId8"/>
    <p:sldId id="306" r:id="rId9"/>
    <p:sldId id="308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171"/>
    <a:srgbClr val="FF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667" autoAdjust="0"/>
    <p:restoredTop sz="90929"/>
  </p:normalViewPr>
  <p:slideViewPr>
    <p:cSldViewPr>
      <p:cViewPr>
        <p:scale>
          <a:sx n="75" d="100"/>
          <a:sy n="75" d="100"/>
        </p:scale>
        <p:origin x="-426" y="-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0200" y="1600200"/>
            <a:ext cx="6858000" cy="1828800"/>
          </a:xfrm>
          <a:effectLst/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886200"/>
            <a:ext cx="6400800" cy="1752600"/>
          </a:xfrm>
          <a:effectLst/>
        </p:spPr>
        <p:txBody>
          <a:bodyPr/>
          <a:lstStyle>
            <a:lvl1pPr marL="0" indent="0" algn="r">
              <a:buFont typeface="Wingdings" pitchFamily="2" charset="2"/>
              <a:buNone/>
              <a:defRPr sz="2800" i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0B57029-CE1A-445F-8040-4CCA726016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E314E7-D16F-4878-B4FB-4EB741EA30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0A7311-DFF3-4ACA-9E00-8C475F9B58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F8D0BF-78F3-4E84-9899-99F8EC4ACC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4DD299-8D79-43B8-B9B2-D6615F4132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66F2C-ACB5-46BF-B38E-D169DDBADB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3A712-C733-4FEE-9A8F-215F86F26A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7E3772-36AB-444A-9E6C-12F48D0B17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0C4830-83FE-43C9-9E69-E8704442B4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A39F9-9212-4632-BE77-A28BFFB6DF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82511C-BD6C-404F-A3F0-AD6FDE560D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5399" dir="16200000" algn="ctr" rotWithShape="0">
              <a:srgbClr val="FFFFFF">
                <a:alpha val="75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5399" dir="16200000" algn="ctr" rotWithShape="0">
              <a:srgbClr val="FFFFFF">
                <a:alpha val="75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+mn-lt"/>
                <a:ea typeface="+mn-ea"/>
              </a:defRPr>
            </a:lvl1pPr>
          </a:lstStyle>
          <a:p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n-lt"/>
                <a:ea typeface="+mn-ea"/>
              </a:defRPr>
            </a:lvl1pPr>
          </a:lstStyle>
          <a:p>
            <a:endParaRPr 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+mn-lt"/>
                <a:ea typeface="+mn-ea"/>
              </a:defRPr>
            </a:lvl1pPr>
          </a:lstStyle>
          <a:p>
            <a:fld id="{25D379BE-FB4E-4A09-8156-1B131B46FC1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ahoma" pitchFamily="34" charset="0"/>
          <a:ea typeface="ＭＳ Ｐゴシック" pitchFamily="34" charset="-128"/>
        </a:defRPr>
      </a:lvl2pPr>
      <a:lvl3pPr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ahoma" pitchFamily="34" charset="0"/>
          <a:ea typeface="ＭＳ Ｐゴシック" pitchFamily="34" charset="-128"/>
        </a:defRPr>
      </a:lvl3pPr>
      <a:lvl4pPr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ahoma" pitchFamily="34" charset="0"/>
          <a:ea typeface="ＭＳ Ｐゴシック" pitchFamily="34" charset="-128"/>
        </a:defRPr>
      </a:lvl4pPr>
      <a:lvl5pPr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ahoma" pitchFamily="34" charset="0"/>
          <a:ea typeface="ＭＳ Ｐゴシック" pitchFamily="34" charset="-128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ahoma" pitchFamily="34" charset="0"/>
          <a:ea typeface="ＭＳ Ｐゴシック" pitchFamily="34" charset="-128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ahoma" pitchFamily="34" charset="0"/>
          <a:ea typeface="ＭＳ Ｐゴシック" pitchFamily="34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ahoma" pitchFamily="34" charset="0"/>
          <a:ea typeface="ＭＳ Ｐゴシック" pitchFamily="34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ahoma" pitchFamily="34" charset="0"/>
          <a:ea typeface="ＭＳ Ｐゴシック" pitchFamily="34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800040"/>
        </a:buClr>
        <a:buFont typeface="Wingdings" pitchFamily="2" charset="2"/>
        <a:buChar char="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800040"/>
        </a:buClr>
        <a:buFont typeface="Wingdings" pitchFamily="2" charset="2"/>
        <a:buChar char="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800040"/>
        </a:buClr>
        <a:buFont typeface="Wingdings" pitchFamily="2" charset="2"/>
        <a:buChar char="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800040"/>
        </a:buClr>
        <a:buFont typeface="Wingdings" pitchFamily="2" charset="2"/>
        <a:buChar char="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800040"/>
        </a:buClr>
        <a:buFont typeface="Wingdings" pitchFamily="2" charset="2"/>
        <a:buChar char="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800040"/>
        </a:buClr>
        <a:buFont typeface="Wingdings" pitchFamily="2" charset="2"/>
        <a:buChar char="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800040"/>
        </a:buClr>
        <a:buFont typeface="Wingdings" pitchFamily="2" charset="2"/>
        <a:buChar char="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800040"/>
        </a:buClr>
        <a:buFont typeface="Wingdings" pitchFamily="2" charset="2"/>
        <a:buChar char="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800040"/>
        </a:buClr>
        <a:buFont typeface="Wingdings" pitchFamily="2" charset="2"/>
        <a:buChar char="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752600"/>
            <a:ext cx="7772400" cy="2209800"/>
          </a:xfrm>
        </p:spPr>
        <p:txBody>
          <a:bodyPr/>
          <a:lstStyle/>
          <a:p>
            <a:r>
              <a:rPr lang="en-US" sz="5000">
                <a:latin typeface="Copperplate Gothic Bold" pitchFamily="34" charset="0"/>
              </a:rPr>
              <a:t>ANALISIS KEBIJAKAN PUBLIK</a:t>
            </a:r>
            <a:endParaRPr lang="en-US">
              <a:latin typeface="Arial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657600" y="4038600"/>
            <a:ext cx="2286000" cy="990600"/>
          </a:xfrm>
        </p:spPr>
        <p:txBody>
          <a:bodyPr/>
          <a:lstStyle/>
          <a:p>
            <a:pPr algn="ctr"/>
            <a:r>
              <a:rPr lang="id-ID" sz="3200" b="1" smtClean="0">
                <a:latin typeface="Book Antiqua" pitchFamily="18" charset="0"/>
              </a:rPr>
              <a:t>Sesi 6</a:t>
            </a:r>
            <a:endParaRPr lang="en-US" sz="3200" b="1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/>
              <a:t>ANALISIS KEBIJAKAN PUBLIK</a:t>
            </a:r>
            <a:endParaRPr lang="en-US" sz="280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 marL="344488" indent="-344488">
              <a:buFont typeface="Wingdings" pitchFamily="2" charset="2"/>
              <a:buNone/>
            </a:pPr>
            <a:r>
              <a:rPr lang="en-US" sz="2400" b="1"/>
              <a:t>1. Dimensi-dimensi Kebijakan Publik</a:t>
            </a:r>
            <a:endParaRPr lang="en-US" sz="2400"/>
          </a:p>
          <a:p>
            <a:pPr marL="344488" indent="-344488">
              <a:buFont typeface="Wingdings" pitchFamily="2" charset="2"/>
              <a:buNone/>
            </a:pPr>
            <a:r>
              <a:rPr lang="en-US" sz="2400"/>
              <a:t>	Dimensi pertama, </a:t>
            </a:r>
            <a:r>
              <a:rPr lang="en-US" sz="2400" b="1"/>
              <a:t>proses kebijakan</a:t>
            </a:r>
            <a:r>
              <a:rPr lang="en-US" sz="2400"/>
              <a:t>, mengkaji proses penyusunan kebijakan, mulai dari indentifikasi dan perumusan masalah, implementasi kebijakan, monitoring kebijakan serta evaluasi kebijakan.</a:t>
            </a:r>
          </a:p>
          <a:p>
            <a:pPr marL="344488" indent="-344488">
              <a:buFont typeface="Wingdings" pitchFamily="2" charset="2"/>
              <a:buNone/>
            </a:pPr>
            <a:endParaRPr lang="en-US" sz="2400"/>
          </a:p>
          <a:p>
            <a:pPr marL="344488" indent="-344488">
              <a:buFont typeface="Wingdings" pitchFamily="2" charset="2"/>
              <a:buNone/>
            </a:pPr>
            <a:r>
              <a:rPr lang="en-US" sz="2400"/>
              <a:t>	Dimensi kedua, </a:t>
            </a:r>
            <a:r>
              <a:rPr lang="en-US" sz="2400" b="1"/>
              <a:t>analisis kebijakan</a:t>
            </a:r>
            <a:r>
              <a:rPr lang="en-US" sz="2400"/>
              <a:t>, meliputi penerapan metode dan teknik analisis yang bersifat multidisiplin dalam proses kebijakan.</a:t>
            </a:r>
          </a:p>
          <a:p>
            <a:pPr marL="344488" indent="-344488">
              <a:buFont typeface="Wingdings" pitchFamily="2" charset="2"/>
              <a:buNone/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533400"/>
            <a:ext cx="7772400" cy="5029200"/>
          </a:xfrm>
        </p:spPr>
        <p:txBody>
          <a:bodyPr/>
          <a:lstStyle/>
          <a:p>
            <a:pPr>
              <a:buFont typeface="Wingdings" pitchFamily="2" charset="2"/>
              <a:buNone/>
              <a:tabLst>
                <a:tab pos="688975" algn="l"/>
              </a:tabLst>
            </a:pPr>
            <a:r>
              <a:rPr lang="en-US" sz="2800" b="1"/>
              <a:t>2. Pengertian Analisis Kebijakan Publik</a:t>
            </a:r>
            <a:endParaRPr lang="en-US" sz="2800"/>
          </a:p>
          <a:p>
            <a:pPr>
              <a:buFont typeface="Wingdings" pitchFamily="2" charset="2"/>
              <a:buNone/>
              <a:tabLst>
                <a:tab pos="688975" algn="l"/>
              </a:tabLst>
            </a:pPr>
            <a:r>
              <a:rPr lang="en-US" sz="2800"/>
              <a:t>	Analisis kebijakan publik adalah :</a:t>
            </a:r>
          </a:p>
          <a:p>
            <a:pPr>
              <a:buFont typeface="Wingdings" pitchFamily="2" charset="2"/>
              <a:buNone/>
              <a:tabLst>
                <a:tab pos="688975" algn="l"/>
              </a:tabLst>
            </a:pPr>
            <a:r>
              <a:rPr lang="en-US" sz="2800"/>
              <a:t>	</a:t>
            </a:r>
            <a:r>
              <a:rPr lang="en-US" sz="2500"/>
              <a:t>1) Penelitian untuk mendapatkan data dan informasi yang berkaitan dengan permasalahan yang dihadapi.</a:t>
            </a:r>
          </a:p>
          <a:p>
            <a:pPr>
              <a:buFont typeface="Wingdings" pitchFamily="2" charset="2"/>
              <a:buNone/>
              <a:tabLst>
                <a:tab pos="688975" algn="l"/>
              </a:tabLst>
            </a:pPr>
            <a:endParaRPr lang="en-US" sz="2500"/>
          </a:p>
          <a:p>
            <a:pPr>
              <a:buFont typeface="Wingdings" pitchFamily="2" charset="2"/>
              <a:buNone/>
              <a:tabLst>
                <a:tab pos="688975" algn="l"/>
              </a:tabLst>
            </a:pPr>
            <a:r>
              <a:rPr lang="en-US" sz="2500"/>
              <a:t>	2)	Mencari dan mengkaji berbagai alternatif  pemecahan masalah atau pencapain tujuan.</a:t>
            </a:r>
          </a:p>
          <a:p>
            <a:pPr>
              <a:buFont typeface="Wingdings" pitchFamily="2" charset="2"/>
              <a:buNone/>
              <a:tabLst>
                <a:tab pos="688975" algn="l"/>
              </a:tabLst>
            </a:pPr>
            <a:endParaRPr lang="en-US" sz="2500"/>
          </a:p>
          <a:p>
            <a:pPr>
              <a:buFont typeface="Wingdings" pitchFamily="2" charset="2"/>
              <a:buNone/>
              <a:tabLst>
                <a:tab pos="688975" algn="l"/>
              </a:tabLst>
            </a:pPr>
            <a:r>
              <a:rPr lang="en-US" sz="2500"/>
              <a:t>	3) Tambahan (dari William N. Dunn), keduanya dilakukan secara multidisiplin.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048000"/>
          </a:xfrm>
        </p:spPr>
        <p:txBody>
          <a:bodyPr/>
          <a:lstStyle/>
          <a:p>
            <a:r>
              <a:rPr lang="en-US" sz="2400" b="1"/>
              <a:t>Tujuan dari analisis kebijakan adalah : </a:t>
            </a:r>
            <a:r>
              <a:rPr lang="en-US" sz="2400"/>
              <a:t>memberikan informasi kepada pembuat kebijakan, yang dapat dipergunakan untuk memecahkan masalah-masalah masyarakat.</a:t>
            </a:r>
          </a:p>
          <a:p>
            <a:r>
              <a:rPr lang="en-US" sz="2400"/>
              <a:t>Disamping itu, analisis kebijakan juga bertujuan untuk meningkatkan kualitas kebijakan yang dibuat oleh pemerintah.</a:t>
            </a:r>
            <a:endParaRPr 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>
              <a:buFont typeface="Wingdings" pitchFamily="2" charset="2"/>
              <a:buNone/>
              <a:tabLst>
                <a:tab pos="688975" algn="l"/>
              </a:tabLst>
            </a:pPr>
            <a:r>
              <a:rPr lang="en-US" sz="2600" b="1"/>
              <a:t>3. Faktor-faktor Strategis yang Berpengaruh dalam Perumusan Kebijakan</a:t>
            </a:r>
            <a:endParaRPr lang="en-US" sz="2400"/>
          </a:p>
          <a:p>
            <a:pPr>
              <a:buFont typeface="Wingdings" pitchFamily="2" charset="2"/>
              <a:buNone/>
              <a:tabLst>
                <a:tab pos="688975" algn="l"/>
              </a:tabLst>
            </a:pPr>
            <a:endParaRPr lang="en-US" sz="2400"/>
          </a:p>
          <a:p>
            <a:pPr>
              <a:buFont typeface="Wingdings" pitchFamily="2" charset="2"/>
              <a:buNone/>
              <a:tabLst>
                <a:tab pos="688975" algn="l"/>
              </a:tabLst>
            </a:pPr>
            <a:r>
              <a:rPr lang="en-US" sz="2400"/>
              <a:t>	a. Faktor Politik</a:t>
            </a:r>
          </a:p>
          <a:p>
            <a:pPr>
              <a:buFont typeface="Wingdings" pitchFamily="2" charset="2"/>
              <a:buNone/>
              <a:tabLst>
                <a:tab pos="688975" algn="l"/>
              </a:tabLst>
            </a:pPr>
            <a:r>
              <a:rPr lang="en-US" sz="2400"/>
              <a:t>	b. Faktor Ekonomi/Finansial</a:t>
            </a:r>
          </a:p>
          <a:p>
            <a:pPr>
              <a:buFont typeface="Wingdings" pitchFamily="2" charset="2"/>
              <a:buNone/>
              <a:tabLst>
                <a:tab pos="688975" algn="l"/>
              </a:tabLst>
            </a:pPr>
            <a:r>
              <a:rPr lang="en-US" sz="2400"/>
              <a:t>	c. Faktor Administratif/Organisatoris.</a:t>
            </a:r>
          </a:p>
          <a:p>
            <a:pPr>
              <a:buFont typeface="Wingdings" pitchFamily="2" charset="2"/>
              <a:buNone/>
              <a:tabLst>
                <a:tab pos="688975" algn="l"/>
              </a:tabLst>
            </a:pPr>
            <a:r>
              <a:rPr lang="en-US" sz="2400"/>
              <a:t>	d. Faktor teknologi</a:t>
            </a:r>
          </a:p>
          <a:p>
            <a:pPr>
              <a:buFont typeface="Wingdings" pitchFamily="2" charset="2"/>
              <a:buNone/>
              <a:tabLst>
                <a:tab pos="688975" algn="l"/>
              </a:tabLst>
            </a:pPr>
            <a:r>
              <a:rPr lang="en-US" sz="2400"/>
              <a:t>	e. faktor Sosial, Budaya, dan Agama.</a:t>
            </a:r>
          </a:p>
          <a:p>
            <a:pPr>
              <a:buFont typeface="Wingdings" pitchFamily="2" charset="2"/>
              <a:buNone/>
              <a:tabLst>
                <a:tab pos="688975" algn="l"/>
              </a:tabLst>
            </a:pPr>
            <a:r>
              <a:rPr lang="en-US" sz="2400"/>
              <a:t>	f. Faktor Pertahanan dan Keamanan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8077200" cy="58674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688975" algn="l"/>
                <a:tab pos="1093788" algn="l"/>
              </a:tabLst>
            </a:pPr>
            <a:r>
              <a:rPr lang="en-US" sz="2500" b="1"/>
              <a:t>4. Aspek-aspek dalam Analisis Kebijakan Publik</a:t>
            </a:r>
            <a:endParaRPr lang="en-US" sz="1600"/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688975" algn="l"/>
                <a:tab pos="1093788" algn="l"/>
              </a:tabLst>
            </a:pPr>
            <a:r>
              <a:rPr lang="en-US" sz="2400"/>
              <a:t>	</a:t>
            </a:r>
            <a:r>
              <a:rPr lang="en-US" sz="2200" b="1"/>
              <a:t>a. Analisis mengenai perumusan kebijakan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688975" algn="l"/>
                <a:tab pos="1093788" algn="l"/>
              </a:tabLst>
            </a:pPr>
            <a:endParaRPr lang="en-US" sz="1800"/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688975" algn="l"/>
                <a:tab pos="1093788" algn="l"/>
              </a:tabLst>
            </a:pPr>
            <a:r>
              <a:rPr lang="en-US" sz="1800"/>
              <a:t>	</a:t>
            </a:r>
            <a:r>
              <a:rPr lang="en-US" sz="2200" b="1"/>
              <a:t>b. Analisis mengenai implementasi kebijakan</a:t>
            </a:r>
            <a:endParaRPr lang="en-US" sz="1800"/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688975" algn="l"/>
                <a:tab pos="1093788" algn="l"/>
              </a:tabLst>
            </a:pPr>
            <a:r>
              <a:rPr lang="en-US" sz="1800"/>
              <a:t>		Pertanyaan-pertanyaan yang hendak dijawab, antara lain adalah 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688975" algn="l"/>
                <a:tab pos="1093788" algn="l"/>
              </a:tabLst>
            </a:pPr>
            <a:r>
              <a:rPr lang="en-US" sz="1800"/>
              <a:t>		1) Bagaimana cara kebijakan diimplementasikan?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688975" algn="l"/>
                <a:tab pos="1093788" algn="l"/>
              </a:tabLst>
            </a:pPr>
            <a:r>
              <a:rPr lang="en-US" sz="1800"/>
              <a:t>		2) Siapa saja yang dilibatkan dalam proses implementasi tersebut?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688975" algn="l"/>
                <a:tab pos="1093788" algn="l"/>
              </a:tabLst>
            </a:pPr>
            <a:r>
              <a:rPr lang="en-US" sz="1800"/>
              <a:t>		3) Bagaimana interaksi antara orang-orang atau kelompok-kelompok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688975" algn="l"/>
                <a:tab pos="1093788" algn="l"/>
              </a:tabLst>
            </a:pPr>
            <a:r>
              <a:rPr lang="en-US" sz="1800"/>
              <a:t>			yang terlibat dalam implementasi kebijakan itu?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688975" algn="l"/>
                <a:tab pos="1093788" algn="l"/>
              </a:tabLst>
            </a:pPr>
            <a:r>
              <a:rPr lang="en-US" sz="1800"/>
              <a:t>		4) Siapa yang secara formal diberi wewenang mengimplementasikan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688975" algn="l"/>
                <a:tab pos="1093788" algn="l"/>
              </a:tabLst>
            </a:pPr>
            <a:r>
              <a:rPr lang="en-US" sz="1800"/>
              <a:t>			kebijakan dan siapa yang informal lebih berkuasa dan mengapa?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688975" algn="l"/>
                <a:tab pos="1093788" algn="l"/>
              </a:tabLst>
            </a:pPr>
            <a:r>
              <a:rPr lang="en-US" sz="1800"/>
              <a:t>		5) Bagaimana cara kerja birokrasi pusat dan daerah serta badan-badan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688975" algn="l"/>
                <a:tab pos="1093788" algn="l"/>
              </a:tabLst>
            </a:pPr>
            <a:r>
              <a:rPr lang="en-US" sz="1800"/>
              <a:t>			lain yang terlibat dalam implementasi kebijakan/program.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688975" algn="l"/>
                <a:tab pos="1093788" algn="l"/>
              </a:tabLst>
            </a:pPr>
            <a:r>
              <a:rPr lang="en-US" sz="1800"/>
              <a:t>		6) Bagaimana cara atasan mengawasi bawahan dan bagaimana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688975" algn="l"/>
                <a:tab pos="1093788" algn="l"/>
              </a:tabLst>
            </a:pPr>
            <a:r>
              <a:rPr lang="en-US" sz="1800"/>
              <a:t>			mengkoordinasikannya?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688975" algn="l"/>
                <a:tab pos="1093788" algn="l"/>
              </a:tabLst>
            </a:pPr>
            <a:r>
              <a:rPr lang="en-US" sz="1800"/>
              <a:t>		7) Bagaimana tanggapan tareget group  terhadap kebijakan tersebut?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tabLst>
                <a:tab pos="688975" algn="l"/>
                <a:tab pos="1093788" algn="l"/>
              </a:tabLst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81000"/>
            <a:ext cx="7772400" cy="5715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600" b="1"/>
              <a:t>c. Analisis mengenai evaluasi kebijakan</a:t>
            </a:r>
            <a:endParaRPr lang="en-US" sz="23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300"/>
              <a:t>	</a:t>
            </a:r>
            <a:r>
              <a:rPr lang="en-US" sz="2400"/>
              <a:t>Evaluasi kebijakan mengkaji akibat-akibat suatu kebijakan atau mencari jawaban atas pertanyaan “apa yang terjadi sebagai akibat dari implementasi suatu kebijakan”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	Analisis evaluasi kebijakan sering juga disebut analisis dampak kebijakan, yang mengkaji akibat-akibat implementasi suatu kebijkan membahas “hubungan di antara cara yang digubakab dan hasil yang dicapai”.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	Misalnya: apakah pelayanan terhadap penumpang kendaraan umum menjadi lebih baik setelah dikeluarkan kebijakan mengenai perbaikan transportasi umum?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924800" cy="5486400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  <a:tabLst>
                <a:tab pos="688975" algn="l"/>
              </a:tabLst>
            </a:pPr>
            <a:r>
              <a:rPr lang="en-US" sz="2800" b="1"/>
              <a:t>5. Variasi Kegiatan Analisis Kebijakan</a:t>
            </a:r>
            <a:endParaRPr lang="en-US" sz="2600"/>
          </a:p>
          <a:p>
            <a:pPr marL="609600" indent="-609600">
              <a:buFont typeface="Arial" pitchFamily="34" charset="0"/>
              <a:buAutoNum type="alphaLcParenR"/>
              <a:tabLst>
                <a:tab pos="688975" algn="l"/>
              </a:tabLst>
            </a:pPr>
            <a:r>
              <a:rPr lang="en-US" sz="2600"/>
              <a:t>Studi-studi isi kebijakan (</a:t>
            </a:r>
            <a:r>
              <a:rPr lang="en-US" sz="2600" i="1"/>
              <a:t>studies of policy content</a:t>
            </a:r>
            <a:r>
              <a:rPr lang="en-US" sz="2600"/>
              <a:t>).</a:t>
            </a:r>
          </a:p>
          <a:p>
            <a:pPr marL="609600" indent="-609600">
              <a:buFont typeface="Arial" pitchFamily="34" charset="0"/>
              <a:buAutoNum type="alphaLcParenR"/>
              <a:tabLst>
                <a:tab pos="688975" algn="l"/>
              </a:tabLst>
            </a:pPr>
            <a:r>
              <a:rPr lang="en-US" sz="2600"/>
              <a:t>Studi-studi tentangproses kebijakan (</a:t>
            </a:r>
            <a:r>
              <a:rPr lang="en-US" sz="2600" i="1"/>
              <a:t>studies of 	policy process</a:t>
            </a:r>
            <a:r>
              <a:rPr lang="en-US" sz="2600"/>
              <a:t>)</a:t>
            </a:r>
          </a:p>
          <a:p>
            <a:pPr marL="609600" indent="-609600">
              <a:buFont typeface="Arial" pitchFamily="34" charset="0"/>
              <a:buAutoNum type="alphaLcParenR"/>
              <a:tabLst>
                <a:tab pos="688975" algn="l"/>
              </a:tabLst>
            </a:pPr>
            <a:r>
              <a:rPr lang="en-US" sz="2600"/>
              <a:t>Studi-studi mengenai output-output kebijakan 	(</a:t>
            </a:r>
            <a:r>
              <a:rPr lang="en-US" sz="2600" i="1"/>
              <a:t>studies of policy ouputs</a:t>
            </a:r>
            <a:r>
              <a:rPr lang="en-US" sz="2600"/>
              <a:t>)</a:t>
            </a:r>
          </a:p>
          <a:p>
            <a:pPr marL="609600" indent="-609600">
              <a:buFont typeface="Arial" pitchFamily="34" charset="0"/>
              <a:buAutoNum type="alphaLcParenR"/>
              <a:tabLst>
                <a:tab pos="688975" algn="l"/>
              </a:tabLst>
            </a:pPr>
            <a:r>
              <a:rPr lang="en-US" sz="2600"/>
              <a:t>Studi-studi evaluasi (</a:t>
            </a:r>
            <a:r>
              <a:rPr lang="en-US" sz="2600" i="1"/>
              <a:t>evaluation studies</a:t>
            </a:r>
            <a:r>
              <a:rPr lang="en-US" sz="2600"/>
              <a:t>).</a:t>
            </a:r>
          </a:p>
          <a:p>
            <a:pPr marL="609600" indent="-609600">
              <a:buFont typeface="Arial" pitchFamily="34" charset="0"/>
              <a:buAutoNum type="alphaLcParenR"/>
              <a:tabLst>
                <a:tab pos="688975" algn="l"/>
              </a:tabLst>
            </a:pPr>
            <a:r>
              <a:rPr lang="en-US" sz="2600"/>
              <a:t>Studi tentang informasi untuk pembuatan 	kebijakan (</a:t>
            </a:r>
            <a:r>
              <a:rPr lang="en-US" sz="2600" i="1"/>
              <a:t>information for policy making</a:t>
            </a:r>
            <a:r>
              <a:rPr lang="en-US" sz="2600"/>
              <a:t>)</a:t>
            </a:r>
          </a:p>
          <a:p>
            <a:pPr marL="609600" indent="-609600">
              <a:buFont typeface="Arial" pitchFamily="34" charset="0"/>
              <a:buAutoNum type="alphaLcParenR"/>
              <a:tabLst>
                <a:tab pos="688975" algn="l"/>
              </a:tabLst>
            </a:pPr>
            <a:r>
              <a:rPr lang="en-US" sz="2600"/>
              <a:t>Proses kepenasihatan (</a:t>
            </a:r>
            <a:r>
              <a:rPr lang="en-US" sz="2600" i="1"/>
              <a:t>advocacy process</a:t>
            </a:r>
            <a:r>
              <a:rPr lang="en-US" sz="2600"/>
              <a:t>)</a:t>
            </a:r>
          </a:p>
          <a:p>
            <a:pPr marL="609600" indent="-609600">
              <a:buFont typeface="Arial" pitchFamily="34" charset="0"/>
              <a:buAutoNum type="alphaLcParenR"/>
              <a:tabLst>
                <a:tab pos="688975" algn="l"/>
              </a:tabLst>
            </a:pPr>
            <a:r>
              <a:rPr lang="en-US" sz="2600"/>
              <a:t>Nasihat kebijakan (</a:t>
            </a:r>
            <a:r>
              <a:rPr lang="en-US" sz="2600" i="1"/>
              <a:t>policy advocacy</a:t>
            </a:r>
            <a:r>
              <a:rPr lang="en-US" sz="260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181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id-ID"/>
          </a:p>
        </p:txBody>
      </p:sp>
      <p:sp>
        <p:nvSpPr>
          <p:cNvPr id="69636" name="WordArt 4"/>
          <p:cNvSpPr>
            <a:spLocks noChangeArrowheads="1" noChangeShapeType="1" noTextEdit="1"/>
          </p:cNvSpPr>
          <p:nvPr/>
        </p:nvSpPr>
        <p:spPr bwMode="auto">
          <a:xfrm>
            <a:off x="838200" y="2590800"/>
            <a:ext cx="7543800" cy="29718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id-ID" sz="3600" kern="10">
                <a:ln w="9525" cap="sq">
                  <a:miter lim="800000"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SELAMAT BELAJAR</a:t>
            </a:r>
          </a:p>
        </p:txBody>
      </p:sp>
      <p:pic>
        <p:nvPicPr>
          <p:cNvPr id="6963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0"/>
            <a:ext cx="3200400" cy="29067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arth">
  <a:themeElements>
    <a:clrScheme name="Earth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Earth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art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rth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rth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 Os X Tiger:Applications:Microsoft Office 2004:Templates:Presentations:Designs:Earth</Template>
  <TotalTime>553</TotalTime>
  <Words>100</Words>
  <Application>Microsoft Office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Earth</vt:lpstr>
      <vt:lpstr>ANALISIS KEBIJAKAN PUBLIK</vt:lpstr>
      <vt:lpstr>ANALISIS KEBIJAKAN PUBLIK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Solo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ANALISIS KEBIJAKAN PUBLIK</dc:title>
  <dc:creator>Iman Muhammad</dc:creator>
  <cp:lastModifiedBy>Iman Muhammad</cp:lastModifiedBy>
  <cp:revision>78</cp:revision>
  <dcterms:created xsi:type="dcterms:W3CDTF">2006-04-30T00:53:48Z</dcterms:created>
  <dcterms:modified xsi:type="dcterms:W3CDTF">2016-11-14T17:43:35Z</dcterms:modified>
</cp:coreProperties>
</file>