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85" r:id="rId15"/>
    <p:sldId id="280" r:id="rId16"/>
    <p:sldId id="278" r:id="rId17"/>
    <p:sldId id="283" r:id="rId18"/>
    <p:sldId id="282" r:id="rId19"/>
    <p:sldId id="284" r:id="rId20"/>
    <p:sldId id="269" r:id="rId21"/>
    <p:sldId id="270" r:id="rId22"/>
    <p:sldId id="271" r:id="rId23"/>
    <p:sldId id="272" r:id="rId24"/>
    <p:sldId id="273" r:id="rId25"/>
    <p:sldId id="275" r:id="rId26"/>
    <p:sldId id="276" r:id="rId27"/>
    <p:sldId id="277" r:id="rId28"/>
    <p:sldId id="274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04AA1A5-D553-498A-BB80-04CD2EFF1612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D5ADC03-381F-42F0-983B-B669A29D2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10B62D-2A35-41B0-B2FD-E0C4D20C6E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54A652D-8FBF-4B2E-8E4C-43EA57714FCF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8ED4B77-6C88-4857-8E99-424F59B0B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80261-DE6A-443E-9917-9AF8CC2C4DB4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B7631-7D9F-444E-8399-65721D608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9D032-AE21-4DFA-8B1F-3EA5DF6A9930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3564F-8596-418E-BA87-AB1F8C4BC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F7CF2-DDD2-46FB-BEF6-AAED9C9C2E2E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4568C-FA40-42EE-BA9E-B8B4DEECD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C12E8-0364-4DE2-AF72-C3FACD365548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8C8D8-19DD-4097-9FCF-B3EAF5B6A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8ACD0-F77D-4289-A49D-9292983BA266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D9881-8095-4DAD-8EAB-D52CE4FE0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BCB62-9CDE-4FCD-BD92-F93EEC334492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60D78-C531-4B5C-BAB1-70EDA3896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155D-0341-417B-B55E-0D565B9A4984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95515-9765-49AD-A5B9-7D63DE79D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9B173-54CB-4083-9C6E-385C6CB00C77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15328-C484-4B9A-921F-D99E27DC8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8BF04-28EE-49FA-9C18-195E8C365034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5ADAC-15C2-4031-B14D-1BC551713F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15A09-F684-4F8E-BF3B-77790A35DA58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CC442-CA9C-4C8D-A45F-2A8CE66FD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B074B-B52F-4182-BD4D-065BB29B8098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5C5AC-6D62-4F88-A72A-6B42E5B81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FAC32-AE3A-4988-8CCC-09F834B2764D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F1542-89B1-451D-98D2-5306C1D57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590B0-EF3E-42AD-B618-99B5F7FFBC74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5C792-2407-47E3-9360-48E9D90AF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6670C-5C45-4D74-BA73-69B3E7257FE4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EB90B-9BE5-4B4A-A6FE-760A06A95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50B63-5C50-4903-85BC-D3DFE89A4663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E472BF-4A00-46A3-9792-0BA713D78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E89AB92-557A-4F2B-A729-F8AE0FB2B1DB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A3850A7-1D13-4F15-80B8-81EDF0209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268C420-4DBC-4816-B50D-5C440DA28305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F661EB6-C427-4B41-BF45-8F29D0CF1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B87F0-530C-4D31-BB3F-F8B1DAA3D211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A53BA-8A53-4CDF-ABEE-CF2829684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F815B-D4C8-41D8-84A7-A9225F79006A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5F2307A-5336-4443-9645-048625359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8E3C6-EDA9-4268-92CE-963384C8DF41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3C0AE-54F1-47C2-BAFD-60739F149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DD24E63-31A5-4A7F-84F2-34E579E61320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41A1753B-C0F4-41C2-A196-6011CB62F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F178D46-5760-4A1D-8C98-E5347A437C89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F69D1EA-7A30-488F-AE33-C185F83FB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1" r:id="rId2"/>
    <p:sldLayoutId id="2147483707" r:id="rId3"/>
    <p:sldLayoutId id="2147483708" r:id="rId4"/>
    <p:sldLayoutId id="2147483709" r:id="rId5"/>
    <p:sldLayoutId id="2147483692" r:id="rId6"/>
    <p:sldLayoutId id="2147483710" r:id="rId7"/>
    <p:sldLayoutId id="2147483693" r:id="rId8"/>
    <p:sldLayoutId id="2147483711" r:id="rId9"/>
    <p:sldLayoutId id="2147483694" r:id="rId10"/>
    <p:sldLayoutId id="214748371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AE0DA8-DFF2-421A-817E-E9FB02FF4498}" type="datetimeFigureOut">
              <a:rPr lang="en-US"/>
              <a:pPr>
                <a:defRPr/>
              </a:pPr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1BC797-C965-4729-8957-F47EFB2F4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3050"/>
            <a:ext cx="7772400" cy="2084393"/>
          </a:xfrm>
          <a:noFill/>
          <a:ln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b="1" dirty="0" smtClean="0"/>
              <a:t>Sesi 5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PELAKSANAAN &amp; PENGENDALIAN KEBIJAKAN PUBLIK</a:t>
            </a:r>
            <a:endParaRPr lang="en-US" b="1" dirty="0"/>
          </a:p>
        </p:txBody>
      </p:sp>
      <p:sp>
        <p:nvSpPr>
          <p:cNvPr id="10245" name="Subtitle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28600"/>
            <a:ext cx="8153400" cy="990600"/>
          </a:xfrm>
        </p:spPr>
        <p:txBody>
          <a:bodyPr/>
          <a:lstStyle/>
          <a:p>
            <a:pPr marL="838200" indent="-838200" algn="ctr"/>
            <a:r>
              <a:rPr lang="en-US" sz="3200" b="1" smtClean="0"/>
              <a:t>	TEKNIK DAN METODE PELAKSANAAN PENGENDALIAN KEBIJAKAN PUBLIK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D192AEC-52F5-4C16-9867-B95A24790916}" type="slidenum">
              <a:rPr lang="en-US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Autofit/>
          </a:bodyPr>
          <a:lstStyle/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Teknik dan metode pelaksanaan dan pengendalian kebijakan publik </a:t>
            </a:r>
            <a:r>
              <a:rPr lang="id-ID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ditentukan</a:t>
            </a:r>
            <a:r>
              <a:rPr lang="id-ID" dirty="0" smtClean="0"/>
              <a:t> oleh </a:t>
            </a:r>
            <a:r>
              <a:rPr lang="id-ID" b="1" dirty="0" smtClean="0"/>
              <a:t>HIRARKI</a:t>
            </a:r>
            <a:r>
              <a:rPr lang="id-ID" dirty="0" smtClean="0"/>
              <a:t> dan </a:t>
            </a:r>
            <a:r>
              <a:rPr lang="id-ID" b="1" dirty="0" smtClean="0"/>
              <a:t>KATEGORI </a:t>
            </a:r>
            <a:r>
              <a:rPr lang="id-ID" dirty="0" smtClean="0"/>
              <a:t>kebijakan tersebut.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dirty="0" smtClean="0"/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d-ID" b="1" dirty="0" smtClean="0"/>
              <a:t>HIRARKI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id-ID" dirty="0" smtClean="0"/>
              <a:t>UUD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id-ID" dirty="0" smtClean="0"/>
              <a:t>UU</a:t>
            </a:r>
            <a:r>
              <a:rPr lang="en-US" dirty="0" smtClean="0"/>
              <a:t>/</a:t>
            </a:r>
            <a:r>
              <a:rPr lang="id-ID" dirty="0" smtClean="0"/>
              <a:t>Perpu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id-ID" dirty="0" smtClean="0"/>
              <a:t>Peraturan Pemerintah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err="1" smtClean="0"/>
              <a:t>Peraturan</a:t>
            </a:r>
            <a:r>
              <a:rPr lang="id-ID" dirty="0" smtClean="0"/>
              <a:t> Presiden</a:t>
            </a:r>
          </a:p>
          <a:p>
            <a:pPr marL="640080" lvl="1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err="1" smtClean="0"/>
              <a:t>Peraturan</a:t>
            </a:r>
            <a:r>
              <a:rPr lang="en-US" dirty="0" smtClean="0"/>
              <a:t> Daerah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428625"/>
            <a:ext cx="7500938" cy="6175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smtClean="0"/>
              <a:t>TEKNIK DAN METODE……..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70650" y="6065838"/>
            <a:ext cx="2216150" cy="28575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fld id="{DC34C7C5-8A7C-4B5D-8B89-2A5D89F77520}" type="slidenum">
              <a:rPr lang="en-US" sz="1600">
                <a:solidFill>
                  <a:schemeClr val="tx1"/>
                </a:solidFill>
              </a:rPr>
              <a:pPr>
                <a:defRPr/>
              </a:pPr>
              <a:t>11</a:t>
            </a:fld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42875" y="1571625"/>
            <a:ext cx="8786813" cy="4214813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b="1" smtClean="0"/>
              <a:t>KATEGORI</a:t>
            </a:r>
            <a:r>
              <a:rPr lang="id-ID" smtClean="0"/>
              <a:t> </a:t>
            </a:r>
            <a:r>
              <a:rPr lang="en-US" smtClean="0"/>
              <a:t>  (Islamy, Irfan, 1992)</a:t>
            </a:r>
          </a:p>
          <a:p>
            <a:pPr marL="928688" lvl="1" indent="-609600"/>
            <a:r>
              <a:rPr lang="id-ID" sz="2800" b="1" smtClean="0"/>
              <a:t>SUBSTANTI</a:t>
            </a:r>
            <a:r>
              <a:rPr lang="en-US" sz="2800" b="1" smtClean="0"/>
              <a:t>VE</a:t>
            </a:r>
            <a:r>
              <a:rPr lang="id-ID" sz="2800" b="1" smtClean="0"/>
              <a:t>/PROCEDURAL POLICIES</a:t>
            </a:r>
            <a:r>
              <a:rPr lang="id-ID" sz="2800" smtClean="0"/>
              <a:t>, contoh kebijakan luar negeri, perdagangan, perburuhan dsb</a:t>
            </a:r>
            <a:r>
              <a:rPr lang="en-US" sz="2800" smtClean="0"/>
              <a:t>;</a:t>
            </a:r>
          </a:p>
          <a:p>
            <a:pPr marL="928688" lvl="1" indent="-609600"/>
            <a:endParaRPr lang="en-US" sz="2800" smtClean="0"/>
          </a:p>
          <a:p>
            <a:pPr marL="928688" lvl="1" indent="-609600"/>
            <a:r>
              <a:rPr lang="id-ID" sz="2800" b="1" smtClean="0"/>
              <a:t>DISTRIBUTIVE POLICIES</a:t>
            </a:r>
            <a:r>
              <a:rPr lang="id-ID" sz="2800" smtClean="0"/>
              <a:t>, contoh tax holiday, bea siswa dsb</a:t>
            </a:r>
            <a:r>
              <a:rPr lang="en-US" sz="2800" smtClean="0"/>
              <a:t>;</a:t>
            </a:r>
          </a:p>
          <a:p>
            <a:pPr marL="928688" lvl="1" indent="-609600"/>
            <a:endParaRPr lang="id-ID" sz="2800" smtClean="0"/>
          </a:p>
          <a:p>
            <a:pPr marL="928688" lvl="1" indent="-609600"/>
            <a:r>
              <a:rPr lang="id-ID" sz="2800" b="1" smtClean="0"/>
              <a:t>REDISTRIBUTI</a:t>
            </a:r>
            <a:r>
              <a:rPr lang="en-US" sz="2800" b="1" smtClean="0"/>
              <a:t>VE </a:t>
            </a:r>
            <a:r>
              <a:rPr lang="id-ID" sz="2800" b="1" smtClean="0"/>
              <a:t>POLICIES</a:t>
            </a:r>
            <a:r>
              <a:rPr lang="id-ID" sz="2800" smtClean="0"/>
              <a:t>, contoh landreform.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Kategori ….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B45CB83-68B7-4131-A739-1640969C9AB2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1508" name="Content Placeholder 2"/>
          <p:cNvSpPr>
            <a:spLocks noGrp="1"/>
          </p:cNvSpPr>
          <p:nvPr>
            <p:ph sz="quarter" idx="1"/>
          </p:nvPr>
        </p:nvSpPr>
        <p:spPr>
          <a:xfrm>
            <a:off x="357188" y="1719263"/>
            <a:ext cx="8531225" cy="4495800"/>
          </a:xfrm>
        </p:spPr>
        <p:txBody>
          <a:bodyPr/>
          <a:lstStyle/>
          <a:p>
            <a:pPr marL="928688" lvl="1" indent="-609600"/>
            <a:r>
              <a:rPr lang="id-ID" b="1" smtClean="0"/>
              <a:t>MATERIAL/SYMBOLIC,</a:t>
            </a:r>
            <a:r>
              <a:rPr lang="id-ID" smtClean="0"/>
              <a:t> contoh UMR, KPR, Konservasi dsb</a:t>
            </a:r>
            <a:r>
              <a:rPr lang="en-US" smtClean="0"/>
              <a:t>;</a:t>
            </a:r>
          </a:p>
          <a:p>
            <a:pPr marL="928688" lvl="1" indent="-609600"/>
            <a:endParaRPr lang="id-ID" smtClean="0"/>
          </a:p>
          <a:p>
            <a:pPr marL="928688" lvl="1" indent="-609600"/>
            <a:r>
              <a:rPr lang="id-ID" b="1" smtClean="0"/>
              <a:t>COLLECTIVE AND PRIVATE GOOD POLICIES</a:t>
            </a:r>
            <a:r>
              <a:rPr lang="id-ID" smtClean="0"/>
              <a:t>, contoh distribusi 9 bahan pokok, pngawasan lalu lintas udara dsb</a:t>
            </a:r>
            <a:r>
              <a:rPr lang="en-US" smtClean="0"/>
              <a:t>;</a:t>
            </a:r>
          </a:p>
          <a:p>
            <a:pPr marL="928688" lvl="1" indent="-609600"/>
            <a:endParaRPr lang="id-ID" smtClean="0"/>
          </a:p>
          <a:p>
            <a:pPr marL="928688" lvl="1" indent="-609600"/>
            <a:r>
              <a:rPr lang="id-ID" b="1" smtClean="0"/>
              <a:t>LIBERAL AND CONSERVATIVE POLICIES</a:t>
            </a:r>
            <a:r>
              <a:rPr lang="id-ID" smtClean="0"/>
              <a:t>, contoh k</a:t>
            </a:r>
            <a:r>
              <a:rPr lang="en-US" smtClean="0"/>
              <a:t>o</a:t>
            </a:r>
            <a:r>
              <a:rPr lang="id-ID" smtClean="0"/>
              <a:t>reksi atas ketidak adilan kesra dsb.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6"/>
          <p:cNvSpPr>
            <a:spLocks noChangeArrowheads="1"/>
          </p:cNvSpPr>
          <p:nvPr/>
        </p:nvSpPr>
        <p:spPr bwMode="auto">
          <a:xfrm>
            <a:off x="2362200" y="1428750"/>
            <a:ext cx="2514600" cy="5303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7638"/>
            <a:ext cx="9144000" cy="106680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US" sz="3200" b="1" smtClean="0"/>
              <a:t>URUTAN LANGKAH PELAKSANAAN DAN PENGENDALIAN</a:t>
            </a:r>
            <a:r>
              <a:rPr lang="en-US" sz="4000" smtClean="0"/>
              <a:t> 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152400" y="3709988"/>
            <a:ext cx="1752600" cy="82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LANGKAH PELAKSANAAN KEBIJAKAN</a:t>
            </a: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2438400" y="1516063"/>
            <a:ext cx="2362200" cy="581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SOSIALISASI DAN DISEMINASI</a:t>
            </a:r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2438400" y="2300288"/>
            <a:ext cx="2362200" cy="82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PEMBENTUKAN ORGANISASI PELAKSANA</a:t>
            </a:r>
          </a:p>
        </p:txBody>
      </p:sp>
      <p:sp>
        <p:nvSpPr>
          <p:cNvPr id="22535" name="Text Box 8"/>
          <p:cNvSpPr txBox="1">
            <a:spLocks noChangeArrowheads="1"/>
          </p:cNvSpPr>
          <p:nvPr/>
        </p:nvSpPr>
        <p:spPr bwMode="auto">
          <a:xfrm>
            <a:off x="2438400" y="3621088"/>
            <a:ext cx="2362200" cy="581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PENYUSUNAN PROGRAM KERJA</a:t>
            </a:r>
          </a:p>
        </p:txBody>
      </p:sp>
      <p:sp>
        <p:nvSpPr>
          <p:cNvPr id="22536" name="Text Box 9"/>
          <p:cNvSpPr txBox="1">
            <a:spLocks noChangeArrowheads="1"/>
          </p:cNvSpPr>
          <p:nvPr/>
        </p:nvSpPr>
        <p:spPr bwMode="auto">
          <a:xfrm>
            <a:off x="2438400" y="4992688"/>
            <a:ext cx="2362200" cy="581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PERINCIAN PROGRAM KERJA</a:t>
            </a:r>
          </a:p>
        </p:txBody>
      </p:sp>
      <p:sp>
        <p:nvSpPr>
          <p:cNvPr id="22537" name="Text Box 10"/>
          <p:cNvSpPr txBox="1">
            <a:spLocks noChangeArrowheads="1"/>
          </p:cNvSpPr>
          <p:nvPr/>
        </p:nvSpPr>
        <p:spPr bwMode="auto">
          <a:xfrm>
            <a:off x="2438400" y="6072188"/>
            <a:ext cx="2286000" cy="581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Tahoma" pitchFamily="34" charset="0"/>
              </a:rPr>
              <a:t>PELAPORAN HASIL BERKALA</a:t>
            </a:r>
          </a:p>
        </p:txBody>
      </p:sp>
      <p:sp>
        <p:nvSpPr>
          <p:cNvPr id="22538" name="Text Box 11"/>
          <p:cNvSpPr txBox="1">
            <a:spLocks noChangeArrowheads="1"/>
          </p:cNvSpPr>
          <p:nvPr/>
        </p:nvSpPr>
        <p:spPr bwMode="auto">
          <a:xfrm>
            <a:off x="5715000" y="1563688"/>
            <a:ext cx="3352800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Tahoma" pitchFamily="34" charset="0"/>
              </a:rPr>
              <a:t>SELURUH RAKYAT TAHU</a:t>
            </a:r>
          </a:p>
        </p:txBody>
      </p:sp>
      <p:sp>
        <p:nvSpPr>
          <p:cNvPr id="22539" name="Text Box 12"/>
          <p:cNvSpPr txBox="1">
            <a:spLocks noChangeArrowheads="1"/>
          </p:cNvSpPr>
          <p:nvPr/>
        </p:nvSpPr>
        <p:spPr bwMode="auto">
          <a:xfrm>
            <a:off x="5715000" y="2020888"/>
            <a:ext cx="3352800" cy="1103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en-US">
                <a:latin typeface="Garamond" pitchFamily="18" charset="0"/>
              </a:rPr>
              <a:t> </a:t>
            </a:r>
            <a:r>
              <a:rPr lang="en-US" sz="1600">
                <a:latin typeface="Tahoma" pitchFamily="34" charset="0"/>
              </a:rPr>
              <a:t>BAGI TUGAS DAN FUNGSI</a:t>
            </a:r>
          </a:p>
          <a:p>
            <a:pPr>
              <a:lnSpc>
                <a:spcPct val="6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SUSUN UNIT KERJA</a:t>
            </a:r>
          </a:p>
          <a:p>
            <a:pPr>
              <a:lnSpc>
                <a:spcPct val="6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TATA KERJA DAN JUKLAK</a:t>
            </a:r>
          </a:p>
          <a:p>
            <a:pPr>
              <a:lnSpc>
                <a:spcPct val="6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KOORDINASI</a:t>
            </a:r>
          </a:p>
        </p:txBody>
      </p:sp>
      <p:sp>
        <p:nvSpPr>
          <p:cNvPr id="22540" name="Text Box 13"/>
          <p:cNvSpPr txBox="1">
            <a:spLocks noChangeArrowheads="1"/>
          </p:cNvSpPr>
          <p:nvPr/>
        </p:nvSpPr>
        <p:spPr bwMode="auto">
          <a:xfrm>
            <a:off x="5715000" y="3240088"/>
            <a:ext cx="3352800" cy="1285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20650" indent="-120650">
              <a:lnSpc>
                <a:spcPct val="8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HIRARKHI KP</a:t>
            </a:r>
          </a:p>
          <a:p>
            <a:pPr marL="120650" indent="-120650">
              <a:lnSpc>
                <a:spcPct val="5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KATEGORI KP</a:t>
            </a:r>
          </a:p>
          <a:p>
            <a:pPr marL="120650" indent="-120650">
              <a:lnSpc>
                <a:spcPct val="5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SISTEM DAN PROSES LOLA KP</a:t>
            </a:r>
          </a:p>
          <a:p>
            <a:pPr marL="120650" indent="-120650">
              <a:lnSpc>
                <a:spcPct val="5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FAKTOR PENGARUH</a:t>
            </a:r>
          </a:p>
          <a:p>
            <a:pPr marL="120650" indent="-120650">
              <a:lnSpc>
                <a:spcPct val="50000"/>
              </a:lnSpc>
              <a:spcBef>
                <a:spcPct val="500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PEMAHAMAN MASALAH</a:t>
            </a:r>
          </a:p>
        </p:txBody>
      </p:sp>
      <p:sp>
        <p:nvSpPr>
          <p:cNvPr id="22541" name="Text Box 14"/>
          <p:cNvSpPr txBox="1">
            <a:spLocks noChangeArrowheads="1"/>
          </p:cNvSpPr>
          <p:nvPr/>
        </p:nvSpPr>
        <p:spPr bwMode="auto">
          <a:xfrm>
            <a:off x="5715000" y="4662488"/>
            <a:ext cx="3352800" cy="1176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VOLUME TARGET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SUMBER DAYA DAN BESARNYA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WAKTU DAN NETWORKING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SARANA DAN PRASARANA</a:t>
            </a:r>
          </a:p>
        </p:txBody>
      </p:sp>
      <p:sp>
        <p:nvSpPr>
          <p:cNvPr id="22542" name="Text Box 15"/>
          <p:cNvSpPr txBox="1">
            <a:spLocks noChangeArrowheads="1"/>
          </p:cNvSpPr>
          <p:nvPr/>
        </p:nvSpPr>
        <p:spPr bwMode="auto">
          <a:xfrm>
            <a:off x="5715000" y="5929313"/>
            <a:ext cx="3352800" cy="879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UNT.DALEV. &amp; PERTGG.JWB.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>
                <a:latin typeface="Tahoma" pitchFamily="34" charset="0"/>
              </a:rPr>
              <a:t> TAHU HASIL, HAMBATAN, &amp;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1600">
                <a:latin typeface="Tahoma" pitchFamily="34" charset="0"/>
              </a:rPr>
              <a:t>    SOLUSI</a:t>
            </a:r>
          </a:p>
        </p:txBody>
      </p:sp>
      <p:sp>
        <p:nvSpPr>
          <p:cNvPr id="22543" name="AutoShape 17"/>
          <p:cNvSpPr>
            <a:spLocks noChangeArrowheads="1"/>
          </p:cNvSpPr>
          <p:nvPr/>
        </p:nvSpPr>
        <p:spPr bwMode="auto">
          <a:xfrm>
            <a:off x="5029200" y="1487488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22544" name="AutoShape 18"/>
          <p:cNvSpPr>
            <a:spLocks noChangeArrowheads="1"/>
          </p:cNvSpPr>
          <p:nvPr/>
        </p:nvSpPr>
        <p:spPr bwMode="auto">
          <a:xfrm>
            <a:off x="5029200" y="2297113"/>
            <a:ext cx="533400" cy="6858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22545" name="AutoShape 19"/>
          <p:cNvSpPr>
            <a:spLocks noChangeArrowheads="1"/>
          </p:cNvSpPr>
          <p:nvPr/>
        </p:nvSpPr>
        <p:spPr bwMode="auto">
          <a:xfrm>
            <a:off x="5029200" y="3468688"/>
            <a:ext cx="533400" cy="7620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22546" name="AutoShape 20"/>
          <p:cNvSpPr>
            <a:spLocks noChangeArrowheads="1"/>
          </p:cNvSpPr>
          <p:nvPr/>
        </p:nvSpPr>
        <p:spPr bwMode="auto">
          <a:xfrm>
            <a:off x="5029200" y="4916488"/>
            <a:ext cx="533400" cy="6858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22547" name="AutoShape 21"/>
          <p:cNvSpPr>
            <a:spLocks noChangeArrowheads="1"/>
          </p:cNvSpPr>
          <p:nvPr/>
        </p:nvSpPr>
        <p:spPr bwMode="auto">
          <a:xfrm>
            <a:off x="5029200" y="6059488"/>
            <a:ext cx="533400" cy="68580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22" name="Right Arrow 21"/>
          <p:cNvSpPr/>
          <p:nvPr/>
        </p:nvSpPr>
        <p:spPr>
          <a:xfrm>
            <a:off x="2000250" y="3768725"/>
            <a:ext cx="285750" cy="785813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>
          <a:xfrm>
            <a:off x="0" y="1539875"/>
            <a:ext cx="533400" cy="24447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fld id="{0611FC1A-2AEC-40C4-AC7D-0DBE7F3958EB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“ANALISIS” 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PROSES IMPLEMENTASI</a:t>
            </a:r>
            <a:b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KEBIJAKAN PUBLIK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785938"/>
            <a:ext cx="8001000" cy="2786062"/>
          </a:xfrm>
        </p:spPr>
        <p:txBody>
          <a:bodyPr>
            <a:noAutofit/>
          </a:bodyPr>
          <a:lstStyle/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	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. INTEPRETASI KEBIJAKAN.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B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. PENGORGANISASIAN.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C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. APLIKASI (SERVICE DELIVERY).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“ANALISIS” 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PROSES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IMPLEMENTASI </a:t>
            </a:r>
            <a:b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KEBIJAKAN 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PUBLIK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831975"/>
            <a:ext cx="8401050" cy="4525963"/>
          </a:xfrm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	A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. INTEPRETASI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KEBIJAKAN :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8C0000"/>
                </a:outerShdw>
              </a:effectLst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1. PENJABARAN KEBIJAKAN PUBLIK KE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 	   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KEBIJAKAN LEBIH TEKNIS OPERASIONAL;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2. SOSIALISASI /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DISEMINASI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KEBIJAKAN.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 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2875"/>
            <a:ext cx="8229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“ANALISIS” 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PROSES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IMPLEMENTASI </a:t>
            </a:r>
            <a:b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KEBIJAKAN 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PUBLIK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00125"/>
            <a:ext cx="8229600" cy="4525963"/>
          </a:xfrm>
        </p:spPr>
        <p:txBody>
          <a:bodyPr rtlCol="0">
            <a:no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	 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B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.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PENGORGANISASIAN :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8C0000"/>
                </a:outerShdw>
              </a:effectLst>
            </a:endParaRPr>
          </a:p>
          <a:p>
            <a:pPr marL="914400" lvl="1" indent="-514350" fontAlgn="auto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PEMBENTUKAN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ORGANISASI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PELAKSANA;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914400" lvl="1" indent="-514350" fontAlgn="auto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PENETAPAN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STANDART OPERATING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PROCEDURES;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914400" lvl="1" indent="-514350" fontAlgn="auto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PENETAPAN SUMBER DAYA ANGGARAN DAN PERALATAN;</a:t>
            </a:r>
          </a:p>
          <a:p>
            <a:pPr marL="914400" lvl="1" indent="-514350" fontAlgn="auto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MANAJEMEN PELAKSANAAN (KEPEMIMPINAN, KOORDINASI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PENGENDALIAN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, DAN PELAPORAN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);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914400" lvl="1" indent="-514350" fontAlgn="auto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PENYUSUNAN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PROGRAM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KERJA;</a:t>
            </a:r>
          </a:p>
          <a:p>
            <a:pPr marL="914400" lvl="1" indent="-514350" fontAlgn="auto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RINCIAN PROGRAM KERJA;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914400" lvl="1" indent="-514350" fontAlgn="auto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PENYUSUNAN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JADWAL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PELAKSANAAN PROGRAM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 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“ANALISIS” 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PROSES 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IMPLEMENTASI </a:t>
            </a:r>
            <a:b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KEBIJAKAN 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PUBLIK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	 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C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8C0000"/>
                  </a:outerShdw>
                </a:effectLst>
              </a:rPr>
              <a:t>. APLIKASI (SERVICE DELIVERY).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1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HASIL YANG DICAPAI (OUTCOMES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	    DAN IMPACTS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2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HAMBATAN YANG DITEMUKAN.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 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3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SOLUSI YANG DITAWARKAN.</a:t>
            </a:r>
          </a:p>
        </p:txBody>
      </p:sp>
      <p:sp>
        <p:nvSpPr>
          <p:cNvPr id="4" name="Down Arrow 3"/>
          <p:cNvSpPr/>
          <p:nvPr/>
        </p:nvSpPr>
        <p:spPr>
          <a:xfrm>
            <a:off x="4143375" y="4714875"/>
            <a:ext cx="928688" cy="7858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43125" y="5643563"/>
            <a:ext cx="4929188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UNTUK MEMUDAHKAN PERHATIKAN BAGAN YANG BERIKUT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1438"/>
            <a:ext cx="9144000" cy="1143001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ANALISIS PROSES IMPLEMENTASI KEBIJAKAN PUBLIK</a:t>
            </a:r>
            <a:b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</a:br>
            <a:r>
              <a:rPr lang="en-US" sz="2400" dirty="0" smtClean="0">
                <a:latin typeface="Arial" charset="0"/>
              </a:rPr>
              <a:t>(</a:t>
            </a:r>
            <a:r>
              <a:rPr lang="en-US" sz="2400" dirty="0" err="1" smtClean="0">
                <a:latin typeface="Arial" charset="0"/>
              </a:rPr>
              <a:t>Tahapan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Proses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Pelaksanaan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Kebijakan</a:t>
            </a:r>
            <a:r>
              <a:rPr lang="en-US" sz="2400" dirty="0" smtClean="0">
                <a:latin typeface="Arial" charset="0"/>
              </a:rPr>
              <a:t>)</a:t>
            </a:r>
            <a:endParaRPr lang="en-US" sz="2400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242C83E-9784-4F17-863B-B963BEDA4D63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 rot="5400000">
            <a:off x="-1449387" y="3768725"/>
            <a:ext cx="3581400" cy="396875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PROSES IMPLEMENTASI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676400" y="1947863"/>
            <a:ext cx="2514600" cy="396875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INTERPRETASI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676400" y="3836988"/>
            <a:ext cx="2514600" cy="396875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ORGANIZATION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600200" y="5910263"/>
            <a:ext cx="2514600" cy="396875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APPLICATION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600200" y="1000125"/>
            <a:ext cx="2514600" cy="461963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TAHAPAN 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800600" y="1795463"/>
            <a:ext cx="4267200" cy="7429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dirty="0">
                <a:latin typeface="+mn-lt"/>
              </a:rPr>
              <a:t> </a:t>
            </a: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PENJABARAN  KEBIJAKAN </a:t>
            </a:r>
            <a:r>
              <a:rPr lang="en-US" sz="1600" b="1" dirty="0">
                <a:solidFill>
                  <a:schemeClr val="tx2"/>
                </a:solidFill>
                <a:latin typeface="+mn-lt"/>
              </a:rPr>
              <a:t>;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KOMUNIKASI-SOSIALISASI/DISEMINASI.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876800" y="2601913"/>
            <a:ext cx="4052888" cy="29241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BENTUK ORG.PELAKSANA KEBIJAKAN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PENETAPAN SOP.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PENETAPAN SUMBER DAYA KEUANGAN   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      DAN  PERALATAN.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buFontTx/>
              <a:buAutoNum type="arabicPeriod" startAt="4"/>
              <a:defRPr/>
            </a:pP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MANAJEMEN PELAKSANAAN.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buFontTx/>
              <a:buAutoNum type="arabicPeriod" startAt="4"/>
              <a:defRPr/>
            </a:pP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PENYUSUN PROGRAM KERJA. 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buFontTx/>
              <a:buAutoNum type="arabicPeriod" startAt="4"/>
              <a:defRPr/>
            </a:pP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RINCIAN PROGRAM KERJA.      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buFontTx/>
              <a:buAutoNum type="arabicPeriod" startAt="4"/>
              <a:defRPr/>
            </a:pPr>
            <a:r>
              <a:rPr lang="en-US" sz="1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PENYUSUNAN JADWAL.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4876800" y="5648325"/>
            <a:ext cx="3733800" cy="1109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PENYEDIAAN LAYANAN: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A.  HASIL (OUTCOMES).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B.  DAMPAK (IMPACTS).</a:t>
            </a: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4267200" y="1795463"/>
            <a:ext cx="457200" cy="838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alibri" pitchFamily="34" charset="0"/>
            </a:endParaRPr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4267200" y="3624263"/>
            <a:ext cx="457200" cy="838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alibri" pitchFamily="34" charset="0"/>
            </a:endParaRPr>
          </a:p>
        </p:txBody>
      </p:sp>
      <p:sp>
        <p:nvSpPr>
          <p:cNvPr id="10255" name="AutoShape 15"/>
          <p:cNvSpPr>
            <a:spLocks noChangeArrowheads="1"/>
          </p:cNvSpPr>
          <p:nvPr/>
        </p:nvSpPr>
        <p:spPr bwMode="auto">
          <a:xfrm>
            <a:off x="4191000" y="5681663"/>
            <a:ext cx="457200" cy="838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alibri" pitchFamily="34" charset="0"/>
            </a:endParaRPr>
          </a:p>
        </p:txBody>
      </p:sp>
      <p:sp>
        <p:nvSpPr>
          <p:cNvPr id="10256" name="AutoShape 16"/>
          <p:cNvSpPr>
            <a:spLocks noChangeArrowheads="1"/>
          </p:cNvSpPr>
          <p:nvPr/>
        </p:nvSpPr>
        <p:spPr bwMode="auto">
          <a:xfrm>
            <a:off x="609600" y="1871663"/>
            <a:ext cx="914400" cy="426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alibri" pitchFamily="34" charset="0"/>
            </a:endParaRPr>
          </a:p>
        </p:txBody>
      </p:sp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2286000" y="1500188"/>
            <a:ext cx="1219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alibri" pitchFamily="34" charset="0"/>
            </a:endParaRPr>
          </a:p>
        </p:txBody>
      </p:sp>
      <p:sp>
        <p:nvSpPr>
          <p:cNvPr id="10258" name="AutoShape 18"/>
          <p:cNvSpPr>
            <a:spLocks noChangeArrowheads="1"/>
          </p:cNvSpPr>
          <p:nvPr/>
        </p:nvSpPr>
        <p:spPr bwMode="auto">
          <a:xfrm>
            <a:off x="2286000" y="2557463"/>
            <a:ext cx="1219200" cy="1219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alibri" pitchFamily="34" charset="0"/>
            </a:endParaRPr>
          </a:p>
        </p:txBody>
      </p:sp>
      <p:sp>
        <p:nvSpPr>
          <p:cNvPr id="10259" name="AutoShape 19"/>
          <p:cNvSpPr>
            <a:spLocks noChangeArrowheads="1"/>
          </p:cNvSpPr>
          <p:nvPr/>
        </p:nvSpPr>
        <p:spPr bwMode="auto">
          <a:xfrm>
            <a:off x="2286000" y="4386263"/>
            <a:ext cx="1219200" cy="1219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alibri" pitchFamily="34" charset="0"/>
            </a:endParaRP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4800600" y="1000125"/>
            <a:ext cx="3810000" cy="461963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DIMENSI </a:t>
            </a:r>
          </a:p>
        </p:txBody>
      </p:sp>
      <p:sp>
        <p:nvSpPr>
          <p:cNvPr id="10265" name="AutoShape 25"/>
          <p:cNvSpPr>
            <a:spLocks noChangeArrowheads="1"/>
          </p:cNvSpPr>
          <p:nvPr/>
        </p:nvSpPr>
        <p:spPr bwMode="auto">
          <a:xfrm>
            <a:off x="6019800" y="1500188"/>
            <a:ext cx="1219200" cy="261937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800" decel="100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800" decel="100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44" grpId="0" animBg="1"/>
      <p:bldP spid="10245" grpId="0" animBg="1"/>
      <p:bldP spid="10246" grpId="0" animBg="1"/>
      <p:bldP spid="10247" grpId="0" animBg="1"/>
      <p:bldP spid="10249" grpId="0" animBg="1"/>
      <p:bldP spid="10250" grpId="0" animBg="1"/>
      <p:bldP spid="10251" grpId="0" animBg="1"/>
      <p:bldP spid="10252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59" grpId="0" animBg="1"/>
      <p:bldP spid="10260" grpId="0" animBg="1"/>
      <p:bldP spid="1026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F34267B-6FFF-44A8-B5BB-56F6AE1485C4}" type="slidenum">
              <a:rPr lang="en-US">
                <a:solidFill>
                  <a:schemeClr val="tx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0" y="1714500"/>
            <a:ext cx="8929688" cy="4714875"/>
          </a:xfrm>
        </p:spPr>
        <p:txBody>
          <a:bodyPr/>
          <a:lstStyle/>
          <a:p>
            <a:pPr marL="463550" indent="-463550">
              <a:lnSpc>
                <a:spcPct val="80000"/>
              </a:lnSpc>
              <a:spcBef>
                <a:spcPct val="50000"/>
              </a:spcBef>
            </a:pPr>
            <a:r>
              <a:rPr lang="en-US" sz="3600" b="1" i="1" smtClean="0"/>
              <a:t>Lembaga Executive </a:t>
            </a:r>
            <a:r>
              <a:rPr lang="en-US" sz="3600" smtClean="0"/>
              <a:t>: Presiden dan semua jajarannya serta lembaga-lembaga Pemerintah Non Departemen yang bertanggung jawab langsung kepada Presiden;</a:t>
            </a:r>
          </a:p>
          <a:p>
            <a:pPr marL="463550" indent="-463550">
              <a:lnSpc>
                <a:spcPct val="80000"/>
              </a:lnSpc>
              <a:spcBef>
                <a:spcPct val="50000"/>
              </a:spcBef>
            </a:pPr>
            <a:r>
              <a:rPr lang="id-ID" sz="3600" b="1" i="1" smtClean="0"/>
              <a:t>Lembaga Legislatif </a:t>
            </a:r>
            <a:r>
              <a:rPr lang="id-ID" sz="3600" smtClean="0"/>
              <a:t>: </a:t>
            </a:r>
            <a:r>
              <a:rPr lang="en-US" sz="3600" smtClean="0"/>
              <a:t>DPR, DPD, dan DPRD : melakukan kontrol terhadap Kebijakan Publik.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PELAKSANA KEBIJAKAN</a:t>
            </a:r>
            <a:endParaRPr lang="en-US" sz="2000" b="1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-71438"/>
            <a:ext cx="7772400" cy="1670051"/>
          </a:xfrm>
        </p:spPr>
        <p:txBody>
          <a:bodyPr/>
          <a:lstStyle/>
          <a:p>
            <a:pPr marL="1016000" indent="-1016000"/>
            <a:r>
              <a:rPr lang="en-US" sz="3600" b="1" smtClean="0"/>
              <a:t>	PELAKSANAAN DAN PENGENDALIAN KEBIJAKAN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27E1BA2-BDDE-4194-8F95-AAA7BAF959E7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1268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285750" y="2071688"/>
            <a:ext cx="8386763" cy="4029075"/>
          </a:xfrm>
        </p:spPr>
        <p:txBody>
          <a:bodyPr/>
          <a:lstStyle/>
          <a:p>
            <a:r>
              <a:rPr lang="en-US" sz="3600" smtClean="0"/>
              <a:t>Membahas mengenai prinsip </a:t>
            </a:r>
            <a:r>
              <a:rPr lang="id-ID" sz="3600" smtClean="0"/>
              <a:t>pprosedur </a:t>
            </a:r>
            <a:r>
              <a:rPr lang="en-US" sz="3600" smtClean="0"/>
              <a:t>dan metode pelaksanaan dan pengendalian kebijakan serta hambatan yang mungkin timbul dalam </a:t>
            </a:r>
            <a:r>
              <a:rPr lang="id-ID" sz="3600" smtClean="0"/>
              <a:t>p</a:t>
            </a:r>
            <a:r>
              <a:rPr lang="en-US" sz="3600" smtClean="0"/>
              <a:t>elaksanaan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42875"/>
            <a:ext cx="8472487" cy="4600575"/>
          </a:xfrm>
        </p:spPr>
        <p:txBody>
          <a:bodyPr rtlCol="0">
            <a:noAutofit/>
          </a:bodyPr>
          <a:lstStyle/>
          <a:p>
            <a:pPr marL="463550" indent="-463550" fontAlgn="auto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dirty="0" err="1" smtClean="0"/>
              <a:t>Lembaga</a:t>
            </a:r>
            <a:r>
              <a:rPr lang="en-US" b="1" i="1" dirty="0" smtClean="0"/>
              <a:t> </a:t>
            </a:r>
            <a:r>
              <a:rPr lang="en-US" b="1" i="1" dirty="0" err="1" smtClean="0"/>
              <a:t>Yudikatif</a:t>
            </a:r>
            <a:r>
              <a:rPr lang="en-US" b="1" i="1" dirty="0" smtClean="0"/>
              <a:t> </a:t>
            </a:r>
            <a:r>
              <a:rPr lang="en-US" sz="2800" dirty="0" smtClean="0"/>
              <a:t>: </a:t>
            </a:r>
            <a:r>
              <a:rPr lang="en-US" sz="2800" dirty="0" err="1" smtClean="0"/>
              <a:t>Mahkamah</a:t>
            </a:r>
            <a:r>
              <a:rPr lang="en-US" sz="2800" dirty="0" smtClean="0"/>
              <a:t> </a:t>
            </a:r>
            <a:r>
              <a:rPr lang="en-US" sz="2800" dirty="0" err="1" smtClean="0"/>
              <a:t>Agung</a:t>
            </a:r>
            <a:r>
              <a:rPr lang="en-US" sz="2800" dirty="0" smtClean="0"/>
              <a:t>, </a:t>
            </a:r>
            <a:r>
              <a:rPr lang="en-US" sz="2800" dirty="0" err="1" smtClean="0"/>
              <a:t>Kejaksaan</a:t>
            </a:r>
            <a:r>
              <a:rPr lang="en-US" sz="2800" dirty="0" smtClean="0"/>
              <a:t>, </a:t>
            </a:r>
            <a:r>
              <a:rPr lang="en-US" sz="2800" dirty="0" err="1" smtClean="0"/>
              <a:t>Kepolisian</a:t>
            </a:r>
            <a:r>
              <a:rPr lang="en-US" sz="2800" dirty="0" smtClean="0"/>
              <a:t>, </a:t>
            </a:r>
            <a:r>
              <a:rPr lang="en-US" sz="2800" dirty="0" err="1" smtClean="0"/>
              <a:t>Komisi</a:t>
            </a:r>
            <a:r>
              <a:rPr lang="en-US" sz="2800" dirty="0" smtClean="0"/>
              <a:t> </a:t>
            </a:r>
            <a:r>
              <a:rPr lang="en-US" sz="2800" dirty="0" err="1" smtClean="0"/>
              <a:t>Pemberantasan</a:t>
            </a:r>
            <a:r>
              <a:rPr lang="en-US" sz="2800" dirty="0" smtClean="0"/>
              <a:t> </a:t>
            </a:r>
            <a:r>
              <a:rPr lang="en-US" sz="2800" dirty="0" err="1" smtClean="0"/>
              <a:t>Korupsi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instansi-instansi</a:t>
            </a:r>
            <a:r>
              <a:rPr lang="en-US" sz="2800" dirty="0" smtClean="0"/>
              <a:t> </a:t>
            </a:r>
            <a:r>
              <a:rPr lang="en-US" sz="2800" dirty="0" err="1" smtClean="0"/>
              <a:t>Pengawasan</a:t>
            </a:r>
            <a:r>
              <a:rPr lang="en-US" sz="2800" dirty="0" smtClean="0"/>
              <a:t> Internal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Eksternal</a:t>
            </a:r>
            <a:r>
              <a:rPr lang="en-US" sz="2800" dirty="0" smtClean="0"/>
              <a:t> </a:t>
            </a:r>
            <a:r>
              <a:rPr lang="en-US" sz="2800" dirty="0" err="1" smtClean="0"/>
              <a:t>Departemen</a:t>
            </a:r>
            <a:r>
              <a:rPr lang="en-US" sz="2800" dirty="0" smtClean="0"/>
              <a:t>.</a:t>
            </a:r>
          </a:p>
          <a:p>
            <a:pPr marL="463550" indent="-463550" fontAlgn="auto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Pressure Group </a:t>
            </a:r>
            <a:r>
              <a:rPr lang="en-US" sz="2800" dirty="0" smtClean="0"/>
              <a:t>: </a:t>
            </a:r>
            <a:r>
              <a:rPr lang="en-US" sz="2800" dirty="0" err="1" smtClean="0"/>
              <a:t>konvensi-konvensi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Dewan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asosiasi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, </a:t>
            </a:r>
            <a:r>
              <a:rPr lang="en-US" sz="2800" dirty="0" err="1" smtClean="0"/>
              <a:t>sepertai</a:t>
            </a:r>
            <a:r>
              <a:rPr lang="en-US" sz="2800" dirty="0" smtClean="0"/>
              <a:t> </a:t>
            </a:r>
            <a:r>
              <a:rPr lang="en-US" sz="2800" dirty="0" err="1" smtClean="0"/>
              <a:t>Partai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r>
              <a:rPr lang="en-US" sz="2800" dirty="0" smtClean="0"/>
              <a:t>, </a:t>
            </a:r>
            <a:r>
              <a:rPr lang="en-US" sz="2800" dirty="0" err="1" smtClean="0"/>
              <a:t>Komnas</a:t>
            </a:r>
            <a:r>
              <a:rPr lang="en-US" sz="2800" dirty="0" smtClean="0"/>
              <a:t> HAM, ICW, </a:t>
            </a:r>
            <a:r>
              <a:rPr lang="en-US" sz="2800" dirty="0" err="1" smtClean="0"/>
              <a:t>Asosiasi</a:t>
            </a:r>
            <a:r>
              <a:rPr lang="en-US" sz="2800" dirty="0" smtClean="0"/>
              <a:t> </a:t>
            </a:r>
            <a:r>
              <a:rPr lang="en-US" sz="2800" dirty="0" err="1" smtClean="0"/>
              <a:t>Tekstil</a:t>
            </a:r>
            <a:r>
              <a:rPr lang="en-US" sz="2800" dirty="0" smtClean="0"/>
              <a:t>, </a:t>
            </a:r>
            <a:r>
              <a:rPr lang="en-US" sz="2800" dirty="0" err="1" smtClean="0"/>
              <a:t>Organda</a:t>
            </a:r>
            <a:r>
              <a:rPr lang="en-US" sz="2800" dirty="0" smtClean="0"/>
              <a:t>, </a:t>
            </a:r>
            <a:r>
              <a:rPr lang="en-US" sz="2800" dirty="0" err="1" smtClean="0"/>
              <a:t>Yayasan</a:t>
            </a:r>
            <a:r>
              <a:rPr lang="en-US" sz="2800" dirty="0" smtClean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Konsumen</a:t>
            </a:r>
            <a:r>
              <a:rPr lang="en-US" sz="2800" dirty="0" smtClean="0"/>
              <a:t> </a:t>
            </a:r>
            <a:r>
              <a:rPr lang="en-US" sz="2800" dirty="0" err="1" smtClean="0"/>
              <a:t>Indoensia</a:t>
            </a:r>
            <a:r>
              <a:rPr lang="en-US" sz="2800" dirty="0" smtClean="0"/>
              <a:t>, </a:t>
            </a:r>
            <a:r>
              <a:rPr lang="en-US" sz="2800" dirty="0" err="1" smtClean="0"/>
              <a:t>dll</a:t>
            </a:r>
            <a:r>
              <a:rPr lang="en-US" sz="2800" dirty="0" smtClean="0"/>
              <a:t>.</a:t>
            </a:r>
            <a:endParaRPr lang="en-US" sz="2800" i="1" dirty="0" smtClean="0"/>
          </a:p>
          <a:p>
            <a:pPr marL="463550" indent="-463550" fontAlgn="auto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i="1" dirty="0" err="1" smtClean="0"/>
              <a:t>Lembaga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Swadaya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Masyarakat</a:t>
            </a:r>
            <a:r>
              <a:rPr lang="en-US" sz="2800" b="1" i="1" dirty="0" smtClean="0"/>
              <a:t>.</a:t>
            </a:r>
          </a:p>
          <a:p>
            <a:pPr marL="463550" indent="-463550" fontAlgn="auto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i="1" dirty="0" err="1" smtClean="0"/>
              <a:t>Perorangan</a:t>
            </a:r>
            <a:r>
              <a:rPr lang="en-US" sz="2800" b="1" i="1" dirty="0" smtClean="0"/>
              <a:t>.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AB13B4-D227-4CD4-8A00-027A0F06BE80}" type="slidenum">
              <a:rPr lang="en-US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marL="838200" indent="-838200" fontAlgn="auto">
              <a:spcAft>
                <a:spcPts val="0"/>
              </a:spcAft>
              <a:buFontTx/>
              <a:buAutoNum type="arabicPeriod" startAt="3"/>
              <a:defRPr/>
            </a:pPr>
            <a:r>
              <a:rPr lang="en-US" sz="3200" b="1" dirty="0" smtClean="0"/>
              <a:t>HAMBATAN DALAM PELAKSANAAN KEBIJAKAN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CE42B5D-8A3A-46B8-9A64-B2E2AF169F1D}" type="slidenum">
              <a:rPr lang="en-US">
                <a:solidFill>
                  <a:schemeClr val="tx1"/>
                </a:solidFill>
              </a:rPr>
              <a:pPr>
                <a:defRPr/>
              </a:pPr>
              <a:t>21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3072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646238"/>
            <a:ext cx="8929687" cy="4525962"/>
          </a:xfrm>
        </p:spPr>
        <p:txBody>
          <a:bodyPr/>
          <a:lstStyle/>
          <a:p>
            <a:r>
              <a:rPr lang="id-ID" smtClean="0"/>
              <a:t>Pemerintah dan instansi pemerintah lebih dominan dalam perumusan kebijakan.</a:t>
            </a:r>
          </a:p>
          <a:p>
            <a:r>
              <a:rPr lang="id-ID" smtClean="0"/>
              <a:t>Kurang sosialisasi.</a:t>
            </a:r>
          </a:p>
          <a:p>
            <a:r>
              <a:rPr lang="id-ID" smtClean="0"/>
              <a:t>Kurang disebarluaskan melalui media massa.</a:t>
            </a:r>
          </a:p>
          <a:p>
            <a:r>
              <a:rPr lang="id-ID" smtClean="0"/>
              <a:t>KKN.</a:t>
            </a:r>
          </a:p>
          <a:p>
            <a:r>
              <a:rPr lang="id-ID" smtClean="0"/>
              <a:t>Kurang didukung dana dan organisasi.</a:t>
            </a:r>
          </a:p>
          <a:p>
            <a:r>
              <a:rPr lang="id-ID" smtClean="0"/>
              <a:t>Lemahnya penegakan hukum.</a:t>
            </a:r>
          </a:p>
          <a:p>
            <a:r>
              <a:rPr lang="id-ID" smtClean="0"/>
              <a:t>Masyarakat kurang patuh.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pPr marL="838200" indent="-838200">
              <a:buFontTx/>
              <a:buAutoNum type="arabicPeriod" startAt="4"/>
            </a:pPr>
            <a:r>
              <a:rPr lang="en-US" sz="3200" b="1" smtClean="0"/>
              <a:t>PENANGGULANGAN MASALAH DALAM PELAKSANAAN KEBIJAKAN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C1BA719-27C7-4C21-A54A-F176C5B012D4}" type="slidenum">
              <a:rPr lang="en-US">
                <a:solidFill>
                  <a:schemeClr val="tx1"/>
                </a:solidFill>
              </a:rPr>
              <a:pPr>
                <a:defRPr/>
              </a:pPr>
              <a:t>22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14375" y="2286000"/>
            <a:ext cx="7929563" cy="2643188"/>
          </a:xfrm>
        </p:spPr>
        <p:txBody>
          <a:bodyPr/>
          <a:lstStyle/>
          <a:p>
            <a:pPr marL="609600" indent="-609600"/>
            <a:r>
              <a:rPr lang="id-ID" smtClean="0"/>
              <a:t>Dalam pelaksanaan kebijakan sering timbul masalah baik yang dapat diperkirakan maupun yang tidak dapat. Masalah yang timbul dapat juga disebut sebagai dampak negatif pelaksanaan kebijakan.</a:t>
            </a: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600" b="1" smtClean="0"/>
              <a:t>PENANGGULANGAN MASALAH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D306191-1CDA-46A7-A6F1-4F62365BAD8C}" type="slidenum">
              <a:rPr lang="en-US">
                <a:solidFill>
                  <a:schemeClr val="tx1"/>
                </a:solidFill>
              </a:rPr>
              <a:pPr>
                <a:defRPr/>
              </a:pPr>
              <a:t>23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3277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6513" y="1428750"/>
            <a:ext cx="8893175" cy="5429250"/>
          </a:xfrm>
        </p:spPr>
        <p:txBody>
          <a:bodyPr/>
          <a:lstStyle/>
          <a:p>
            <a:pPr marL="609600" indent="-609600"/>
            <a:r>
              <a:rPr lang="id-ID" sz="2800" b="1" smtClean="0"/>
              <a:t>LANGKAH MENGATASI MASALAH</a:t>
            </a:r>
            <a:r>
              <a:rPr lang="en-US" sz="2800" b="1" smtClean="0"/>
              <a:t> :</a:t>
            </a:r>
            <a:endParaRPr lang="id-ID" sz="2800" b="1" smtClean="0"/>
          </a:p>
          <a:p>
            <a:pPr marL="990600" lvl="1" indent="-533400">
              <a:buFont typeface="Wingdings" pitchFamily="2" charset="2"/>
              <a:buChar char="Ø"/>
            </a:pPr>
            <a:r>
              <a:rPr lang="id-ID" smtClean="0"/>
              <a:t>Yang dirugikan harus dapat kompensasi yang wajar.</a:t>
            </a:r>
          </a:p>
          <a:p>
            <a:pPr marL="990600" lvl="1" indent="-533400">
              <a:buFont typeface="Wingdings" pitchFamily="2" charset="2"/>
              <a:buChar char="Ø"/>
            </a:pPr>
            <a:r>
              <a:rPr lang="id-ID" smtClean="0"/>
              <a:t>Ongkos sosial yang timbul harus segera diatasi dengan kebijakan yang sesuai keinginan kelompok yang dirugikan.</a:t>
            </a:r>
          </a:p>
          <a:p>
            <a:pPr marL="990600" lvl="1" indent="-533400">
              <a:buFont typeface="Wingdings" pitchFamily="2" charset="2"/>
              <a:buChar char="Ø"/>
            </a:pPr>
            <a:r>
              <a:rPr lang="id-ID" smtClean="0"/>
              <a:t>Meninjau kembali program pelaksanaan, termasuk teknis prosedur dan pembiayaannya, dengan memasukkan kompensasi pihak yang dirugikan.</a:t>
            </a:r>
          </a:p>
          <a:p>
            <a:pPr marL="990600" lvl="1" indent="-533400">
              <a:buFont typeface="Wingdings" pitchFamily="2" charset="2"/>
              <a:buChar char="Ø"/>
            </a:pPr>
            <a:r>
              <a:rPr lang="id-ID" smtClean="0"/>
              <a:t>Bila masalah yang timbul lebih besar akibat jeleknya bagi kehidupan sosial, ekonomi dan budaya masyarakat, maka kebijakan harus segera dibatalkan</a:t>
            </a:r>
            <a:r>
              <a:rPr lang="id-ID" sz="2000" smtClean="0"/>
              <a:t>.</a:t>
            </a:r>
            <a:endParaRPr lang="en-US" sz="2000" smtClean="0"/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6443663" y="188913"/>
            <a:ext cx="252095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LAKDAL KEBIJAKAN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057400"/>
            <a:ext cx="8229600" cy="4495800"/>
          </a:xfrm>
        </p:spPr>
        <p:txBody>
          <a:bodyPr/>
          <a:lstStyle/>
          <a:p>
            <a:r>
              <a:rPr lang="en-US" smtClean="0">
                <a:latin typeface="Copperplate Gothic Bold" pitchFamily="34" charset="0"/>
              </a:rPr>
              <a:t>TETAPKAN STANDAR KONTROL.</a:t>
            </a:r>
          </a:p>
          <a:p>
            <a:r>
              <a:rPr lang="en-US" smtClean="0">
                <a:latin typeface="Copperplate Gothic Bold" pitchFamily="34" charset="0"/>
              </a:rPr>
              <a:t>OBSERVASI KINERJA</a:t>
            </a:r>
          </a:p>
          <a:p>
            <a:r>
              <a:rPr lang="en-US" smtClean="0">
                <a:latin typeface="Copperplate Gothic Bold" pitchFamily="34" charset="0"/>
              </a:rPr>
              <a:t>KOMPARASI KINERJA NYATA DENGAN STANDAR.</a:t>
            </a:r>
          </a:p>
          <a:p>
            <a:r>
              <a:rPr lang="en-US" smtClean="0">
                <a:latin typeface="Copperplate Gothic Bold" pitchFamily="34" charset="0"/>
              </a:rPr>
              <a:t>LAKUKAN TINDAKAN KOREKTIF.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144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1"/>
                </a:solidFill>
                <a:latin typeface="Copperplate Gothic Bold" pitchFamily="34" charset="0"/>
              </a:rPr>
              <a:t>PEMANTAUAN PELAKSANAAN</a:t>
            </a:r>
            <a:r>
              <a:rPr lang="en-US" sz="4000" b="1" dirty="0">
                <a:solidFill>
                  <a:schemeClr val="tx1"/>
                </a:solidFill>
                <a:latin typeface="Copperplate Gothic Bold" pitchFamily="34" charset="0"/>
              </a:rPr>
              <a:t/>
            </a:r>
            <a:br>
              <a:rPr lang="en-US" sz="4000" b="1" dirty="0">
                <a:solidFill>
                  <a:schemeClr val="tx1"/>
                </a:solidFill>
                <a:latin typeface="Copperplate Gothic Bold" pitchFamily="34" charset="0"/>
              </a:rPr>
            </a:br>
            <a:r>
              <a:rPr lang="en-US" sz="4000" b="1" dirty="0">
                <a:solidFill>
                  <a:schemeClr val="tx1"/>
                </a:solidFill>
                <a:latin typeface="Copperplate Gothic Bold" pitchFamily="34" charset="0"/>
              </a:rPr>
              <a:t>(CONTROL)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763000" cy="4495800"/>
          </a:xfrm>
        </p:spPr>
        <p:txBody>
          <a:bodyPr/>
          <a:lstStyle/>
          <a:p>
            <a:r>
              <a:rPr lang="en-US" smtClean="0">
                <a:latin typeface="Arial" charset="0"/>
              </a:rPr>
              <a:t>PERBANDINGAN DENGAN PERKEMBANGAN TAHUN SEBELUMNYA;</a:t>
            </a:r>
          </a:p>
          <a:p>
            <a:r>
              <a:rPr lang="en-US" smtClean="0">
                <a:latin typeface="Arial" charset="0"/>
              </a:rPr>
              <a:t>PERBANDINGAN ANTARA REALISASI DENGAN TARGET.</a:t>
            </a:r>
          </a:p>
          <a:p>
            <a:r>
              <a:rPr lang="en-US" smtClean="0">
                <a:latin typeface="Arial" charset="0"/>
              </a:rPr>
              <a:t>PERBANDINGAN ANTARA KINERJA NYATA DENGAN STANDAR.</a:t>
            </a:r>
          </a:p>
          <a:p>
            <a:r>
              <a:rPr lang="en-US" smtClean="0">
                <a:latin typeface="Arial" charset="0"/>
              </a:rPr>
              <a:t>KINERJA INSTANSI YANG SEJENIS.</a:t>
            </a:r>
          </a:p>
          <a:p>
            <a:pPr>
              <a:buFont typeface="Wingdings" pitchFamily="2" charset="2"/>
              <a:buNone/>
            </a:pPr>
            <a:endParaRPr lang="en-US" smtClean="0">
              <a:latin typeface="Arial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/>
            <a:r>
              <a:rPr lang="en-US" b="1" smtClean="0">
                <a:solidFill>
                  <a:schemeClr val="tx1"/>
                </a:solidFill>
                <a:latin typeface="Arial" charset="0"/>
              </a:rPr>
              <a:t>STANDAR PERBANDINGAN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524000"/>
            <a:ext cx="9144000" cy="42672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endParaRPr lang="en-US" dirty="0">
              <a:solidFill>
                <a:schemeClr val="hlink"/>
              </a:solidFill>
              <a:latin typeface="Arial" charset="0"/>
            </a:endParaRP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b="1" dirty="0">
                <a:latin typeface="Arial" charset="0"/>
              </a:rPr>
              <a:t>PEMBENTUKAN ORGANISASI PELAKSANA.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b="1" dirty="0">
                <a:latin typeface="Arial" charset="0"/>
              </a:rPr>
              <a:t>PENETAPAN STANDARD OPERATING PROCEDURE.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b="1" dirty="0">
                <a:latin typeface="Arial" charset="0"/>
              </a:rPr>
              <a:t>MANAJEMEN PELAKSANAAN (KEPEMIMPINAN, KOORDINASI, PENGENDALIAN, DAN PELAPORAN).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b="1" dirty="0">
                <a:latin typeface="Arial" charset="0"/>
              </a:rPr>
              <a:t>PENYUSUNAN PROGRAM KERJA.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b="1" dirty="0">
                <a:latin typeface="Arial" charset="0"/>
              </a:rPr>
              <a:t>PENETAPAN SUMBER DAYA ANGGARAN DAN PERALATAN.</a:t>
            </a:r>
          </a:p>
          <a:p>
            <a:pPr marL="320040" indent="-320040" fontAlgn="auto">
              <a:lnSpc>
                <a:spcPct val="80000"/>
              </a:lnSpc>
              <a:spcAft>
                <a:spcPts val="0"/>
              </a:spcAft>
              <a:buFont typeface="Wingdings"/>
              <a:buChar char=""/>
              <a:defRPr/>
            </a:pPr>
            <a:r>
              <a:rPr lang="en-US" b="1" dirty="0">
                <a:latin typeface="Arial" charset="0"/>
              </a:rPr>
              <a:t>PENYUSUNAN JADWAL PELAKSANAAN.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/>
              <a:t>ANALISIS PROSES PEMANTAUAN DAN PENGAWASAN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smtClean="0"/>
              <a:t>MENUJU EVALUASI KINERJA KEBIJAKAN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Pokok Bahasan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FA6BCB2-6942-4009-B9E5-87EEBE581165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8499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 marL="609600" indent="-609600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id-ID" sz="3600" dirty="0" smtClean="0"/>
              <a:t>K</a:t>
            </a:r>
            <a:r>
              <a:rPr lang="en-US" sz="3600" dirty="0" err="1" smtClean="0"/>
              <a:t>onsep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prinsip</a:t>
            </a:r>
            <a:r>
              <a:rPr lang="en-US" sz="3600" dirty="0" smtClean="0"/>
              <a:t> </a:t>
            </a:r>
            <a:r>
              <a:rPr lang="en-US" sz="3600" dirty="0" err="1" smtClean="0"/>
              <a:t>pelaksanaan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pengendalian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endParaRPr lang="en-US" sz="3600" dirty="0" smtClean="0"/>
          </a:p>
          <a:p>
            <a:pPr marL="609600" indent="-609600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id-ID" sz="3600" dirty="0" smtClean="0"/>
              <a:t>T</a:t>
            </a:r>
            <a:r>
              <a:rPr lang="en-US" sz="3600" dirty="0" err="1" smtClean="0"/>
              <a:t>eknik</a:t>
            </a:r>
            <a:r>
              <a:rPr lang="en-US" sz="3600" dirty="0" smtClean="0"/>
              <a:t>/</a:t>
            </a:r>
            <a:r>
              <a:rPr lang="en-US" sz="3600" dirty="0" err="1" smtClean="0"/>
              <a:t>metoda</a:t>
            </a:r>
            <a:r>
              <a:rPr lang="en-US" sz="3600" dirty="0" smtClean="0"/>
              <a:t> </a:t>
            </a:r>
            <a:r>
              <a:rPr lang="en-US" sz="3600" dirty="0" err="1" smtClean="0"/>
              <a:t>pelaksanaan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pengendalian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endParaRPr lang="en-US" sz="3600" dirty="0" smtClean="0"/>
          </a:p>
          <a:p>
            <a:pPr marL="609600" indent="-609600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id-ID" sz="3600" dirty="0" smtClean="0"/>
              <a:t>H</a:t>
            </a:r>
            <a:r>
              <a:rPr lang="en-US" sz="3600" dirty="0" err="1" smtClean="0"/>
              <a:t>ambatan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pelaksanaan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endParaRPr lang="en-US" sz="3600" dirty="0" smtClean="0"/>
          </a:p>
          <a:p>
            <a:pPr marL="609600" indent="-609600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AutoNum type="arabicPeriod"/>
              <a:defRPr/>
            </a:pPr>
            <a:r>
              <a:rPr lang="id-ID" sz="3600" dirty="0" smtClean="0"/>
              <a:t>P</a:t>
            </a:r>
            <a:r>
              <a:rPr lang="en-US" sz="3600" dirty="0" err="1" smtClean="0"/>
              <a:t>enanggulangan</a:t>
            </a:r>
            <a:r>
              <a:rPr lang="en-US" sz="3600" dirty="0" smtClean="0"/>
              <a:t> </a:t>
            </a:r>
            <a:r>
              <a:rPr lang="en-US" sz="3600" dirty="0" err="1" smtClean="0"/>
              <a:t>masalah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pelaksanaan</a:t>
            </a:r>
            <a:r>
              <a:rPr lang="en-US" sz="3600" dirty="0" smtClean="0"/>
              <a:t> </a:t>
            </a:r>
            <a:r>
              <a:rPr lang="en-US" sz="3600" dirty="0" err="1" smtClean="0"/>
              <a:t>kebijakan</a:t>
            </a:r>
            <a:endParaRPr lang="en-US" sz="3600" dirty="0" smtClean="0"/>
          </a:p>
          <a:p>
            <a:pPr marL="609600" indent="-609600" fontAlgn="auto">
              <a:spcAft>
                <a:spcPts val="0"/>
              </a:spcAft>
              <a:buClr>
                <a:schemeClr val="tx1"/>
              </a:buClr>
              <a:buSzPct val="100000"/>
              <a:buFont typeface="Wingdings"/>
              <a:buChar char=""/>
              <a:defRPr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4968875" cy="792162"/>
          </a:xfrm>
        </p:spPr>
        <p:txBody>
          <a:bodyPr/>
          <a:lstStyle/>
          <a:p>
            <a:r>
              <a:rPr lang="en-US" smtClean="0"/>
              <a:t>Hasil Pembelajaran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9FE0C76-6800-4590-A809-D7B25593D21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331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857250"/>
            <a:ext cx="8534400" cy="52562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>
                <a:latin typeface="Arial" charset="0"/>
                <a:cs typeface="Arial" charset="0"/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en-US" smtClean="0">
                <a:latin typeface="Arial" charset="0"/>
                <a:cs typeface="Arial" charset="0"/>
              </a:rPr>
              <a:t>	Peserta diharapkan mampu mengeksplorasi prinsip, prosedur dan metode pelaksanaan pengendalian kebijakan serta hambatan yang mungkin timbul dalam pelaksanaan yang akan dipergunakan untuk menjelaskan prinsip, prosedur dan cara-cara pelaksanaan dan pengendalian kebijakan serta memperkirakan hambatan-hambatan yang mungkin muncul dalam pelaksanaan kebijakan. Selanjutnya peserta harus menuangkan kompetensi pengetahuan ini ke dalam </a:t>
            </a:r>
            <a:r>
              <a:rPr lang="id-ID" smtClean="0">
                <a:latin typeface="Arial" charset="0"/>
                <a:cs typeface="Arial" charset="0"/>
              </a:rPr>
              <a:t>diskusi isu terpilih maupun studi kasus.</a:t>
            </a: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Indikator Hasil Belajar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6E859FE-5583-42F6-BE56-CAB04747C340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434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646238"/>
            <a:ext cx="8643937" cy="4525962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4000" smtClean="0"/>
              <a:t>	Peserta diharapkan mampu :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200" smtClean="0"/>
              <a:t>Mengaplikasik</a:t>
            </a:r>
            <a:r>
              <a:rPr lang="id-ID" sz="3200" smtClean="0"/>
              <a:t>an</a:t>
            </a:r>
            <a:r>
              <a:rPr lang="en-US" sz="3200" smtClean="0"/>
              <a:t> prinsip, prosedur dan cara-cara pelaksanaan dan pengendalian kebijakan.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200" smtClean="0"/>
              <a:t>Memilih alternatif terbaik pelaksanaan kebijakan.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3200" smtClean="0"/>
              <a:t>Menemukan cara terbaik untuk menanggulangi permasalahan dalam pelaksanaan kebijakan.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42875"/>
            <a:ext cx="8137525" cy="1081088"/>
          </a:xfrm>
        </p:spPr>
        <p:txBody>
          <a:bodyPr/>
          <a:lstStyle/>
          <a:p>
            <a:pPr marL="1016000" indent="-1016000"/>
            <a:r>
              <a:rPr lang="en-US" sz="3200" b="1" smtClean="0"/>
              <a:t>	PELAKSANAAN DAN PENGENDALIAN KEBIJAKAN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AA6535B-B228-4250-B414-8C0AFB0A296C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536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646238"/>
            <a:ext cx="8472487" cy="4525962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SzPct val="100000"/>
              <a:buFont typeface="Wingdings" pitchFamily="2" charset="2"/>
              <a:buAutoNum type="arabicPeriod"/>
            </a:pPr>
            <a:r>
              <a:rPr lang="en-US" sz="2800" b="1" smtClean="0"/>
              <a:t>KONSEP :</a:t>
            </a:r>
          </a:p>
          <a:p>
            <a:pPr marL="990600" lvl="1" indent="-533400">
              <a:buFont typeface="Wingdings" pitchFamily="2" charset="2"/>
              <a:buChar char="Ø"/>
            </a:pPr>
            <a:r>
              <a:rPr lang="id-ID" sz="2800" i="1" smtClean="0"/>
              <a:t>Pelaksanaan dan pengendalian kebijakan merupakan mata rantai proses kebijakan publik setelah formulasi.</a:t>
            </a:r>
          </a:p>
          <a:p>
            <a:pPr marL="990600" lvl="1" indent="-533400">
              <a:buFont typeface="Wingdings" pitchFamily="2" charset="2"/>
              <a:buChar char="Ø"/>
            </a:pPr>
            <a:r>
              <a:rPr lang="id-ID" sz="2800" i="1" smtClean="0"/>
              <a:t>Pelaksanaan dan pengendalian kebijakan publik ditujukan agar tujuan kebijakan publik yang dikeluarkan dapat segera tercapai dengan dampak negatif yang sekecil mungkin.</a:t>
            </a:r>
            <a:endParaRPr lang="en-US" sz="28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r>
              <a:rPr lang="en-US" sz="3600" smtClean="0">
                <a:solidFill>
                  <a:schemeClr val="tx1"/>
                </a:solidFill>
              </a:rPr>
              <a:t>KONSEP DAN PRINSIP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72BF1DE-1DCC-4DBE-8F17-29177617BE27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760538"/>
            <a:ext cx="8786812" cy="4525962"/>
          </a:xfrm>
        </p:spPr>
        <p:txBody>
          <a:bodyPr>
            <a:normAutofit fontScale="92500"/>
          </a:bodyPr>
          <a:lstStyle/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d-ID" sz="2800" dirty="0" smtClean="0"/>
              <a:t>Kebijakan publik yang bersifat </a:t>
            </a:r>
            <a:r>
              <a:rPr lang="id-ID" sz="2800" b="1" dirty="0" smtClean="0">
                <a:solidFill>
                  <a:srgbClr val="FF0000"/>
                </a:solidFill>
              </a:rPr>
              <a:t>Self Executing </a:t>
            </a:r>
            <a:r>
              <a:rPr lang="id-ID" sz="2800" dirty="0" smtClean="0"/>
              <a:t>adalah kebijakan yang secara langsung terimplikasi tanpa perlu dikendalikan oleh lembaga eksekutif maupun legislatif sebagai contoh pengaturan kedaulatan negara</a:t>
            </a:r>
            <a:r>
              <a:rPr lang="en-US" sz="2800" dirty="0" smtClean="0"/>
              <a:t>;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8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d-ID" sz="2800" dirty="0" smtClean="0"/>
              <a:t>Sebaliknya kebijakan </a:t>
            </a:r>
            <a:r>
              <a:rPr lang="id-ID" sz="2800" b="1" dirty="0" smtClean="0">
                <a:solidFill>
                  <a:srgbClr val="FF0000"/>
                </a:solidFill>
              </a:rPr>
              <a:t>Non Self Executing </a:t>
            </a:r>
            <a:r>
              <a:rPr lang="id-ID" sz="2800" dirty="0" smtClean="0"/>
              <a:t>perlu dikendalikan oleh lembaga-lembaga tesebut berikut lembaga lainnya dalam masyarakat</a:t>
            </a:r>
            <a:r>
              <a:rPr lang="en-US" sz="2800" dirty="0" smtClean="0"/>
              <a:t>;</a:t>
            </a:r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800" dirty="0" smtClean="0"/>
          </a:p>
          <a:p>
            <a:pPr marL="320040" indent="-32004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d-ID" sz="2800" dirty="0" smtClean="0"/>
              <a:t>Kebijakan publik yang telah disahkan akan dicantumkan dalam lembaran negara untuk segera dapat dilaksanakan.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/>
          <a:lstStyle/>
          <a:p>
            <a:r>
              <a:rPr lang="en-US" sz="3600" smtClean="0">
                <a:solidFill>
                  <a:schemeClr val="tx1"/>
                </a:solidFill>
              </a:rPr>
              <a:t>KONSEP DAN PRINSIP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C554FD5-482D-41C1-800A-6157098D2F08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105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42875" y="1546225"/>
            <a:ext cx="8858250" cy="4525963"/>
          </a:xfrm>
        </p:spPr>
        <p:txBody>
          <a:bodyPr>
            <a:noAutofit/>
          </a:bodyPr>
          <a:lstStyle/>
          <a:p>
            <a:pPr marL="514350" indent="-514350" fontAlgn="auto"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2"/>
              <a:defRPr/>
            </a:pPr>
            <a:r>
              <a:rPr lang="en-US" b="1" dirty="0" smtClean="0"/>
              <a:t>PRINSIP</a:t>
            </a:r>
            <a:endParaRPr lang="id-ID" b="1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id-ID" sz="2000" dirty="0" smtClean="0"/>
              <a:t>	</a:t>
            </a:r>
            <a:r>
              <a:rPr lang="id-ID" sz="2800" dirty="0" smtClean="0"/>
              <a:t>Sifat Kebijakan Publik Dapat Self Executing </a:t>
            </a:r>
            <a:r>
              <a:rPr lang="en-US" sz="2800" dirty="0" smtClean="0"/>
              <a:t>	</a:t>
            </a:r>
            <a:r>
              <a:rPr lang="id-ID" sz="2800" dirty="0" smtClean="0"/>
              <a:t>Maupun </a:t>
            </a:r>
            <a:r>
              <a:rPr lang="en-US" sz="2800" dirty="0" smtClean="0"/>
              <a:t>	</a:t>
            </a:r>
            <a:r>
              <a:rPr lang="id-ID" sz="2800" dirty="0" smtClean="0"/>
              <a:t>Non Executing</a:t>
            </a:r>
            <a:r>
              <a:rPr lang="en-US" sz="2800" dirty="0" smtClean="0"/>
              <a:t>;</a:t>
            </a:r>
            <a:endParaRPr lang="id-ID" sz="2800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id-ID" sz="2800" dirty="0" smtClean="0"/>
              <a:t>	Yang Bertanggung Jawab Dalam Pelaksanaan </a:t>
            </a:r>
            <a:r>
              <a:rPr lang="en-US" sz="2800" dirty="0" smtClean="0"/>
              <a:t>	</a:t>
            </a:r>
            <a:r>
              <a:rPr lang="id-ID" sz="2800" dirty="0" smtClean="0"/>
              <a:t>Kebijakan Publik Adalah Seluruh Stake Holders</a:t>
            </a:r>
            <a:r>
              <a:rPr lang="en-US" sz="2800" dirty="0" smtClean="0"/>
              <a:t>;</a:t>
            </a:r>
            <a:endParaRPr lang="id-ID" sz="2800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id-ID" sz="2800" dirty="0" smtClean="0"/>
              <a:t>	Lakdal Kebijakan Publik Dilaksanakan Secara </a:t>
            </a:r>
            <a:r>
              <a:rPr lang="en-US" sz="2800" dirty="0" smtClean="0"/>
              <a:t>	</a:t>
            </a:r>
            <a:r>
              <a:rPr lang="id-ID" sz="2800" dirty="0" smtClean="0"/>
              <a:t>Simultan</a:t>
            </a:r>
            <a:r>
              <a:rPr lang="en-US" sz="2800" dirty="0" smtClean="0"/>
              <a:t>;</a:t>
            </a:r>
            <a:endParaRPr lang="id-ID" sz="2800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id-ID" sz="2800" dirty="0" smtClean="0"/>
              <a:t>	Berorientasi Pada Sasaran Dan Tujuan Serta </a:t>
            </a:r>
            <a:r>
              <a:rPr lang="en-US" sz="2800" dirty="0" smtClean="0"/>
              <a:t>	</a:t>
            </a:r>
            <a:r>
              <a:rPr lang="id-ID" sz="2800" dirty="0" smtClean="0"/>
              <a:t>Target </a:t>
            </a:r>
            <a:r>
              <a:rPr lang="en-US" sz="2800" dirty="0" smtClean="0"/>
              <a:t>	</a:t>
            </a:r>
            <a:r>
              <a:rPr lang="id-ID" sz="2800" dirty="0" smtClean="0"/>
              <a:t>Group</a:t>
            </a:r>
            <a:r>
              <a:rPr lang="en-US" sz="2800" dirty="0" smtClean="0"/>
              <a:t>;</a:t>
            </a:r>
            <a:endParaRPr lang="id-ID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47E273A-F06B-481C-B609-41145FC4965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Efektif Dan Efisien Dalam Penggunaan Sumber Daya</a:t>
            </a:r>
            <a:r>
              <a:rPr lang="en-US" dirty="0" smtClean="0"/>
              <a:t>;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id-ID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Berdasarkan Prosedur Dan Tata Laksana Yang Telah Ditetapkan</a:t>
            </a:r>
            <a:r>
              <a:rPr lang="en-US" dirty="0" smtClean="0"/>
              <a:t>;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id-ID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Tertib Hukum Dan Tertib Administrasi</a:t>
            </a:r>
            <a:r>
              <a:rPr lang="en-US" dirty="0" smtClean="0"/>
              <a:t>;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id-ID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id-ID" dirty="0" smtClean="0"/>
              <a:t>Akuntabel Dalam Pelaksanaannya.</a:t>
            </a:r>
            <a:endParaRPr lang="en-US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208</TotalTime>
  <Words>830</Words>
  <Application>Microsoft Office PowerPoint</Application>
  <PresentationFormat>On-screen Show (4:3)</PresentationFormat>
  <Paragraphs>199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Median</vt:lpstr>
      <vt:lpstr>Office Theme</vt:lpstr>
      <vt:lpstr>Sesi 5 PELAKSANAAN &amp; PENGENDALIAN KEBIJAKAN PUBLIK</vt:lpstr>
      <vt:lpstr> PELAKSANAAN DAN PENGENDALIAN KEBIJAKAN</vt:lpstr>
      <vt:lpstr>Pokok Bahasan</vt:lpstr>
      <vt:lpstr>Hasil Pembelajaran</vt:lpstr>
      <vt:lpstr>Indikator Hasil Belajar</vt:lpstr>
      <vt:lpstr> PELAKSANAAN DAN PENGENDALIAN KEBIJAKAN</vt:lpstr>
      <vt:lpstr>KONSEP DAN PRINSIP </vt:lpstr>
      <vt:lpstr>KONSEP DAN PRINSIP </vt:lpstr>
      <vt:lpstr>Slide 9</vt:lpstr>
      <vt:lpstr> TEKNIK DAN METODE PELAKSANAAN PENGENDALIAN KEBIJAKAN PUBLIK</vt:lpstr>
      <vt:lpstr>TEKNIK DAN METODE……..</vt:lpstr>
      <vt:lpstr>Kategori ….</vt:lpstr>
      <vt:lpstr>URUTAN LANGKAH PELAKSANAAN DAN PENGENDALIAN </vt:lpstr>
      <vt:lpstr>“ANALISIS” PROSES IMPLEMENTASI KEBIJAKAN PUBLIK</vt:lpstr>
      <vt:lpstr>“ANALISIS” PROSES IMPLEMENTASI  KEBIJAKAN PUBLIK</vt:lpstr>
      <vt:lpstr>“ANALISIS” PROSES IMPLEMENTASI  KEBIJAKAN PUBLIK</vt:lpstr>
      <vt:lpstr>“ANALISIS” PROSES IMPLEMENTASI  KEBIJAKAN PUBLIK</vt:lpstr>
      <vt:lpstr>ANALISIS PROSES IMPLEMENTASI KEBIJAKAN PUBLIK (Tahapan Proses Pelaksanaan Kebijakan)</vt:lpstr>
      <vt:lpstr>PELAKSANA KEBIJAKAN</vt:lpstr>
      <vt:lpstr>Slide 20</vt:lpstr>
      <vt:lpstr>HAMBATAN DALAM PELAKSANAAN KEBIJAKAN</vt:lpstr>
      <vt:lpstr>PENANGGULANGAN MASALAH DALAM PELAKSANAAN KEBIJAKAN</vt:lpstr>
      <vt:lpstr>PENANGGULANGAN MASALAH </vt:lpstr>
      <vt:lpstr>PEMANTAUAN PELAKSANAAN (CONTROL)</vt:lpstr>
      <vt:lpstr>STANDAR PERBANDINGAN</vt:lpstr>
      <vt:lpstr>ANALISIS PROSES PEMANTAUAN DAN PENGAWASAN</vt:lpstr>
      <vt:lpstr>MENUJU EVALUASI KINERJA KEBIJAKAN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 PELAKSANAAN &amp; PENGENDALIAN KEBIJAKAN PUBLIK</dc:title>
  <dc:creator>Iman Muhammad</dc:creator>
  <cp:lastModifiedBy>Iman Muhammad</cp:lastModifiedBy>
  <cp:revision>24</cp:revision>
  <dcterms:created xsi:type="dcterms:W3CDTF">2009-08-16T13:42:25Z</dcterms:created>
  <dcterms:modified xsi:type="dcterms:W3CDTF">2016-11-15T13:25:49Z</dcterms:modified>
</cp:coreProperties>
</file>