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3" r:id="rId3"/>
    <p:sldId id="283" r:id="rId4"/>
    <p:sldId id="257" r:id="rId5"/>
    <p:sldId id="325" r:id="rId6"/>
    <p:sldId id="31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318" r:id="rId20"/>
    <p:sldId id="319" r:id="rId21"/>
    <p:sldId id="320" r:id="rId22"/>
    <p:sldId id="326" r:id="rId23"/>
    <p:sldId id="321" r:id="rId24"/>
    <p:sldId id="314" r:id="rId25"/>
    <p:sldId id="316" r:id="rId26"/>
    <p:sldId id="315" r:id="rId27"/>
    <p:sldId id="271" r:id="rId28"/>
    <p:sldId id="323" r:id="rId29"/>
    <p:sldId id="324" r:id="rId30"/>
    <p:sldId id="322" r:id="rId31"/>
    <p:sldId id="285" r:id="rId32"/>
    <p:sldId id="286" r:id="rId33"/>
    <p:sldId id="330" r:id="rId34"/>
    <p:sldId id="329" r:id="rId35"/>
    <p:sldId id="294" r:id="rId36"/>
    <p:sldId id="295" r:id="rId37"/>
    <p:sldId id="328" r:id="rId38"/>
    <p:sldId id="297" r:id="rId39"/>
    <p:sldId id="305" r:id="rId40"/>
    <p:sldId id="308" r:id="rId41"/>
    <p:sldId id="310" r:id="rId42"/>
    <p:sldId id="298" r:id="rId43"/>
    <p:sldId id="331" r:id="rId44"/>
    <p:sldId id="284" r:id="rId45"/>
  </p:sldIdLst>
  <p:sldSz cx="9144000" cy="6858000" type="screen4x3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DC2F9-21EA-45A4-8730-DC41341A39C4}" type="datetimeFigureOut">
              <a:rPr lang="id-ID"/>
              <a:pPr>
                <a:defRPr/>
              </a:pPr>
              <a:t>15/11/2016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3288C-E7E5-4816-B901-30CF0BDD583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9FC7D-292B-48C1-A8F9-1F1F9C236139}" type="datetimeFigureOut">
              <a:rPr lang="id-ID"/>
              <a:pPr>
                <a:defRPr/>
              </a:pPr>
              <a:t>15/11/2016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56CD9-E1EF-4C7D-A1CD-98375AEFF91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28A6-7187-4812-9787-10FD91F2EBC7}" type="datetimeFigureOut">
              <a:rPr lang="id-ID"/>
              <a:pPr>
                <a:defRPr/>
              </a:pPr>
              <a:t>15/11/2016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E368D-B256-4198-87CD-C276ACBADF5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9265-E87F-4EFD-AA65-B4F1D556A51B}" type="datetimeFigureOut">
              <a:rPr lang="id-ID"/>
              <a:pPr>
                <a:defRPr/>
              </a:pPr>
              <a:t>15/11/2016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E88FA-60C8-4244-A59A-5CF1539DCC9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A90B-EFEB-4B31-9048-41714EDA0BDB}" type="datetimeFigureOut">
              <a:rPr lang="id-ID"/>
              <a:pPr>
                <a:defRPr/>
              </a:pPr>
              <a:t>15/11/2016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C3193-9E0C-4BD6-AF55-A25242F88D0D}" type="slidenum">
              <a:rPr lang="id-ID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89A8-F8E2-4C75-A164-EFBE82AD4B35}" type="datetimeFigureOut">
              <a:rPr lang="id-ID"/>
              <a:pPr>
                <a:defRPr/>
              </a:pPr>
              <a:t>15/11/2016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4AD1C-980F-4EE2-81B5-D28CD941090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B2EE-FB72-4EB8-89E5-8F122F49FAD6}" type="datetimeFigureOut">
              <a:rPr lang="id-ID"/>
              <a:pPr>
                <a:defRPr/>
              </a:pPr>
              <a:t>15/11/2016</a:t>
            </a:fld>
            <a:endParaRPr lang="id-ID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FE625-537F-4249-9CD6-4F6B2CC96EB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DD9A2-AFCB-43BE-A73E-D9838A4449CD}" type="datetimeFigureOut">
              <a:rPr lang="id-ID"/>
              <a:pPr>
                <a:defRPr/>
              </a:pPr>
              <a:t>15/11/2016</a:t>
            </a:fld>
            <a:endParaRPr lang="id-ID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54D06-5FE1-49DE-8E79-F967AC041F3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B59-EA60-4B9D-8931-567BB78A29BD}" type="datetimeFigureOut">
              <a:rPr lang="id-ID"/>
              <a:pPr>
                <a:defRPr/>
              </a:pPr>
              <a:t>15/11/2016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252B6-7E5F-4C84-82AA-DD5CFFA12DC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07D66-CAE4-4049-B255-45E398EDDD60}" type="datetimeFigureOut">
              <a:rPr lang="id-ID"/>
              <a:pPr>
                <a:defRPr/>
              </a:pPr>
              <a:t>15/11/2016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222F9-B644-41E8-A377-D0D87E2D334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F324-07A1-45DC-95B3-71F29EBC7AFB}" type="datetimeFigureOut">
              <a:rPr lang="id-ID"/>
              <a:pPr>
                <a:defRPr/>
              </a:pPr>
              <a:t>15/11/2016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5787F-DABB-40D5-886C-B315FB630C3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629E5E-49B0-455F-B015-F39D9D5A8C34}" type="datetimeFigureOut">
              <a:rPr lang="id-ID"/>
              <a:pPr>
                <a:defRPr/>
              </a:pPr>
              <a:t>15/11/2016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fld id="{0F7D9502-075B-4711-B918-AE0A6A29B32B}" type="slidenum">
              <a:rPr lang="id-ID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4000" dirty="0">
                <a:solidFill>
                  <a:srgbClr val="FFFF00"/>
                </a:solidFill>
              </a:rPr>
              <a:t>Kebijakan Desentralisasi </a:t>
            </a:r>
            <a:r>
              <a:rPr lang="id-ID" sz="4000" dirty="0" smtClean="0">
                <a:solidFill>
                  <a:srgbClr val="FFFF00"/>
                </a:solidFill>
              </a:rPr>
              <a:t>Kesehat</a:t>
            </a:r>
            <a:r>
              <a:rPr lang="en-US" sz="4000" dirty="0" smtClean="0">
                <a:solidFill>
                  <a:srgbClr val="FFFF00"/>
                </a:solidFill>
              </a:rPr>
              <a:t>a</a:t>
            </a:r>
            <a:r>
              <a:rPr lang="id-ID" sz="4000" dirty="0" smtClean="0">
                <a:solidFill>
                  <a:srgbClr val="FFFF00"/>
                </a:solidFill>
              </a:rPr>
              <a:t>n </a:t>
            </a:r>
            <a:r>
              <a:rPr lang="id-ID" sz="4000" dirty="0">
                <a:solidFill>
                  <a:srgbClr val="FFFF00"/>
                </a:solidFill>
              </a:rPr>
              <a:t>dan Governance Sektor Kesehatan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b="1" dirty="0" smtClean="0"/>
              <a:t>Sesi 4</a:t>
            </a:r>
            <a:endParaRPr lang="id-ID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Analisis kematian bayi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58838"/>
            <a:ext cx="914400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Callout 4"/>
          <p:cNvSpPr>
            <a:spLocks noChangeArrowheads="1"/>
          </p:cNvSpPr>
          <p:nvPr/>
        </p:nvSpPr>
        <p:spPr bwMode="auto">
          <a:xfrm rot="20147491">
            <a:off x="4610100" y="2082800"/>
            <a:ext cx="3616325" cy="792163"/>
          </a:xfrm>
          <a:prstGeom prst="leftArrowCallout">
            <a:avLst>
              <a:gd name="adj1" fmla="val 25000"/>
              <a:gd name="adj2" fmla="val 25000"/>
              <a:gd name="adj3" fmla="val 25005"/>
              <a:gd name="adj4" fmla="val 78912"/>
            </a:avLst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Gap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membesar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293" name="Content Placeholder 3"/>
          <p:cNvSpPr txBox="1">
            <a:spLocks/>
          </p:cNvSpPr>
          <p:nvPr/>
        </p:nvSpPr>
        <p:spPr bwMode="auto">
          <a:xfrm>
            <a:off x="3886200" y="54102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Desentralisasi</a:t>
            </a:r>
          </a:p>
        </p:txBody>
      </p:sp>
      <p:sp>
        <p:nvSpPr>
          <p:cNvPr id="12294" name="Up Arrow 6"/>
          <p:cNvSpPr>
            <a:spLocks noChangeArrowheads="1"/>
          </p:cNvSpPr>
          <p:nvPr/>
        </p:nvSpPr>
        <p:spPr bwMode="auto">
          <a:xfrm>
            <a:off x="4114800" y="3657600"/>
            <a:ext cx="152400" cy="1905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152400" y="6423025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/>
              <a:t>Balitbang Kemenkes, UGM, University of Queensland</a:t>
            </a:r>
          </a:p>
        </p:txBody>
      </p:sp>
      <p:sp>
        <p:nvSpPr>
          <p:cNvPr id="12296" name="Right Arrow 2"/>
          <p:cNvSpPr>
            <a:spLocks noChangeArrowheads="1"/>
          </p:cNvSpPr>
          <p:nvPr/>
        </p:nvSpPr>
        <p:spPr bwMode="auto">
          <a:xfrm>
            <a:off x="3886200" y="5257800"/>
            <a:ext cx="2819400" cy="990600"/>
          </a:xfrm>
          <a:prstGeom prst="rightArrow">
            <a:avLst>
              <a:gd name="adj1" fmla="val 50000"/>
              <a:gd name="adj2" fmla="val 50005"/>
            </a:avLst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Mengapa?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600200"/>
            <a:ext cx="5181600" cy="4525963"/>
          </a:xfrm>
        </p:spPr>
        <p:txBody>
          <a:bodyPr>
            <a:normAutofit fontScale="92500"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 smtClean="0"/>
              <a:t>Periode</a:t>
            </a:r>
            <a:r>
              <a:rPr lang="en-US" dirty="0" smtClean="0"/>
              <a:t> 2000 – 2007: </a:t>
            </a:r>
            <a:r>
              <a:rPr lang="en-US" dirty="0" err="1" smtClean="0"/>
              <a:t>Ketidak</a:t>
            </a:r>
            <a:r>
              <a:rPr lang="en-US" dirty="0" smtClean="0"/>
              <a:t> </a:t>
            </a:r>
            <a:r>
              <a:rPr lang="en-US" dirty="0" err="1" smtClean="0"/>
              <a:t>jelasan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level </a:t>
            </a:r>
            <a:r>
              <a:rPr lang="en-US" dirty="0" err="1" smtClean="0"/>
              <a:t>pemerintah</a:t>
            </a:r>
            <a:r>
              <a:rPr lang="en-US" dirty="0" smtClean="0"/>
              <a:t>  </a:t>
            </a:r>
            <a:r>
              <a:rPr lang="en-US" dirty="0" err="1" smtClean="0"/>
              <a:t>karena</a:t>
            </a:r>
            <a:r>
              <a:rPr lang="en-US" dirty="0" smtClean="0"/>
              <a:t> PP25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endParaRPr lang="en-US" dirty="0" smtClean="0"/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2007 – 2013:  PP 3</a:t>
            </a:r>
            <a:r>
              <a:rPr lang="id-ID" dirty="0" smtClean="0"/>
              <a:t>8</a:t>
            </a:r>
            <a:r>
              <a:rPr lang="en-US" dirty="0" smtClean="0"/>
              <a:t> 2007 </a:t>
            </a:r>
            <a:r>
              <a:rPr lang="en-US" dirty="0" err="1" smtClean="0"/>
              <a:t>memperjelas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level, </a:t>
            </a:r>
            <a:r>
              <a:rPr lang="en-US" dirty="0" err="1" smtClean="0"/>
              <a:t>ternyata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7400" b="1" dirty="0" err="1" smtClean="0"/>
              <a:t>Mengapa</a:t>
            </a:r>
            <a:r>
              <a:rPr lang="en-US" sz="7400" b="1" dirty="0" smtClean="0"/>
              <a:t>?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13316" name="Picture 5" descr="j03155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6019800" y="2133600"/>
            <a:ext cx="2819400" cy="2514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33600" y="2819400"/>
            <a:ext cx="2057400" cy="1076325"/>
          </a:xfrm>
          <a:prstGeom prst="rect">
            <a:avLst/>
          </a:prstGeom>
          <a:solidFill>
            <a:srgbClr val="99FF33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ea typeface="ＭＳ Ｐゴシック" pitchFamily="34" charset="-128"/>
              </a:rPr>
              <a:t>Lembaga Pemerintah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400800" y="26670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Status Kesehatan Masyarakat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400800" y="1905000"/>
            <a:ext cx="21336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rPr>
              <a:t>Menghasilkan peningkatan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57200" y="838200"/>
            <a:ext cx="2057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Kebijakan Desentralisasi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Dalam bentuk berbagai peraturan hukum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981200" y="1752600"/>
            <a:ext cx="10668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09600" y="3048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Input 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1295400" y="35052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191000" y="34290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810000" y="5426075"/>
            <a:ext cx="1905000" cy="822325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Faktor-faktor lain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5638800" y="4495800"/>
            <a:ext cx="12192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733800" y="4114800"/>
            <a:ext cx="2209800" cy="1014413"/>
          </a:xfrm>
          <a:prstGeom prst="rect">
            <a:avLst/>
          </a:prstGeom>
          <a:solidFill>
            <a:srgbClr val="00CC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Masyarakat dan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Swasta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4038600" y="3886200"/>
            <a:ext cx="457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5638800" y="3886200"/>
            <a:ext cx="6096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590800" y="381000"/>
            <a:ext cx="6019800" cy="708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ＭＳ Ｐゴシック" pitchFamily="34" charset="-128"/>
              </a:rPr>
              <a:t>Kenyataan hingga 2013</a:t>
            </a:r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609600" y="4343400"/>
            <a:ext cx="2209800" cy="19383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rPr>
              <a:t>Masih banyak masalah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Apa saja masalahnya?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400" smtClean="0"/>
              <a:t>Pemerintah Propinsi dan Kabupaten belum memberikan perhatian besar terhadap sektor kesehatan, kecuali pengobatan gratis;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400" smtClean="0"/>
              <a:t>Politik di daerah (otonomi) mengakibatkan pembiayaan dan manajemen kesehatan di daerah kacau;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400" smtClean="0"/>
              <a:t>Pemerintah pusat belum maksimal dalam mengelola kesehatan secara desentralisasi.</a:t>
            </a:r>
          </a:p>
        </p:txBody>
      </p:sp>
      <p:pic>
        <p:nvPicPr>
          <p:cNvPr id="15364" name="Picture 6" descr="j03155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smtClean="0"/>
              <a:t>1. Pemerintah Propinsi dan Kabupaten belum memberikan perhatian besar terhadap sektor kesehatan, kecuali pengobatan gratis;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Pilihan kepala daerah langsung merubah pelayanan kesehatan menjadi komoditi politik;</a:t>
            </a:r>
          </a:p>
          <a:p>
            <a:r>
              <a:rPr lang="en-US" sz="2400" smtClean="0"/>
              <a:t>Komoditi Politik yang paling menarik adalah pelayanan kesehatan gratis;</a:t>
            </a:r>
          </a:p>
          <a:p>
            <a:r>
              <a:rPr lang="en-US" sz="2400" smtClean="0"/>
              <a:t>Biaya tinggi dalam pemilihan kepala daerah menyebabkan banyaknya korupsi dan tidak perhatian pada kesehatan yang bersifat promotif dan preventif</a:t>
            </a:r>
          </a:p>
          <a:p>
            <a:r>
              <a:rPr lang="en-US" sz="2400" smtClean="0"/>
              <a:t>Pembiayaan untuk Kerjasama lintas sektoral di daerah untuk kegiatan preventif dan promotif kesehatan belum maksimal.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smtClean="0"/>
              <a:t>2. Politik di daerah (otonomi) mengakibatkan pembiayaan dan manajemen SDM kesehatan di daerah kacau;</a:t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Demokrasi di daerah menyebabkan pembiayaan untuk sektor kesehatan menjadi tidak terperhatikan</a:t>
            </a:r>
          </a:p>
          <a:p>
            <a:r>
              <a:rPr lang="en-US" smtClean="0"/>
              <a:t>Daerah yang mempunyai kemampuan fiskal rendah, cenderung melihat kesehatan sebagai sumber pendapatan atau cash-flow;</a:t>
            </a:r>
          </a:p>
          <a:p>
            <a:r>
              <a:rPr lang="en-US" smtClean="0"/>
              <a:t>Pengangkatan pejabat dinas kesehatan/rumahsakit terpengaruh oleh politik daerah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3. Pemerintah pusat belum maksimal dalam mengelola kesehatan secara desentralisasi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mtClean="0"/>
              <a:t>APBN kesehatan secara absolut meningkat tinggi namun ada hambatan (Bottleneck) dalam penyaluran ke daerah melalui mekanisme DAU, DAK, TP dan dana Dekonsentrasi;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mtClean="0"/>
              <a:t>Pencegahan dan promosi kesehatan banyak ditopang oleh dana asing yang mempunyai berbagai kendala penyaluran dan fragmentasi;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mtClean="0"/>
              <a:t>Fungsi pusat dalam NSPK belum maksimal;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mtClean="0"/>
              <a:t>Fungsi penyebaran SDM belum maksimal.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Ringkasan: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Kebijakan desentralisasi di sektor kesehatan merupakan masalah teknis rumit, diperburuk dengan aspek politik daerah, psikologis, dan problem penyaluran dana pusat.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3581400"/>
            <a:ext cx="2743200" cy="25447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000" smtClean="0"/>
              <a:t>Masalah teknis:</a:t>
            </a:r>
          </a:p>
          <a:p>
            <a:pPr marL="0" indent="0"/>
            <a:r>
              <a:rPr lang="en-US" sz="2000" smtClean="0"/>
              <a:t>Aspek pembiayaan</a:t>
            </a:r>
          </a:p>
          <a:p>
            <a:pPr marL="0" indent="0"/>
            <a:r>
              <a:rPr lang="en-US" sz="2000" smtClean="0"/>
              <a:t>Aspek sumber daya manusia</a:t>
            </a:r>
          </a:p>
          <a:p>
            <a:pPr marL="0" indent="0"/>
            <a:r>
              <a:rPr lang="en-US" sz="2000" smtClean="0"/>
              <a:t>Aspek kewenangan</a:t>
            </a:r>
          </a:p>
          <a:p>
            <a:pPr marL="0" indent="0"/>
            <a:r>
              <a:rPr lang="en-US" sz="2000" smtClean="0"/>
              <a:t>Aspek Informatika</a:t>
            </a:r>
          </a:p>
          <a:p>
            <a:pPr marL="0" indent="0"/>
            <a:r>
              <a:rPr lang="en-US" sz="2000" smtClean="0"/>
              <a:t>……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4"/>
          <p:cNvSpPr>
            <a:spLocks noChangeArrowheads="1"/>
          </p:cNvSpPr>
          <p:nvPr/>
        </p:nvSpPr>
        <p:spPr bwMode="auto">
          <a:xfrm>
            <a:off x="5638800" y="1143000"/>
            <a:ext cx="6858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/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 flipH="1">
            <a:off x="4191000" y="1447800"/>
            <a:ext cx="1828800" cy="312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20484" name="Oval 6"/>
          <p:cNvSpPr>
            <a:spLocks noChangeArrowheads="1"/>
          </p:cNvSpPr>
          <p:nvPr/>
        </p:nvSpPr>
        <p:spPr bwMode="auto">
          <a:xfrm>
            <a:off x="4038600" y="4191000"/>
            <a:ext cx="4572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d-ID"/>
          </a:p>
        </p:txBody>
      </p:sp>
      <p:sp>
        <p:nvSpPr>
          <p:cNvPr id="20485" name="Oval 7"/>
          <p:cNvSpPr>
            <a:spLocks noChangeArrowheads="1"/>
          </p:cNvSpPr>
          <p:nvPr/>
        </p:nvSpPr>
        <p:spPr bwMode="auto">
          <a:xfrm>
            <a:off x="7543800" y="4267200"/>
            <a:ext cx="4572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d-ID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5943600" y="1447800"/>
            <a:ext cx="1828800" cy="28956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id-ID"/>
          </a:p>
        </p:txBody>
      </p:sp>
      <p:sp>
        <p:nvSpPr>
          <p:cNvPr id="20487" name="Freeform 11"/>
          <p:cNvSpPr>
            <a:spLocks/>
          </p:cNvSpPr>
          <p:nvPr/>
        </p:nvSpPr>
        <p:spPr bwMode="auto">
          <a:xfrm>
            <a:off x="4267200" y="4495800"/>
            <a:ext cx="3505200" cy="850900"/>
          </a:xfrm>
          <a:custGeom>
            <a:avLst/>
            <a:gdLst>
              <a:gd name="T0" fmla="*/ 0 w 2208"/>
              <a:gd name="T1" fmla="*/ 0 h 536"/>
              <a:gd name="T2" fmla="*/ 2147483646 w 2208"/>
              <a:gd name="T3" fmla="*/ 2147483646 h 536"/>
              <a:gd name="T4" fmla="*/ 2147483646 w 2208"/>
              <a:gd name="T5" fmla="*/ 2147483646 h 536"/>
              <a:gd name="T6" fmla="*/ 0 60000 65536"/>
              <a:gd name="T7" fmla="*/ 0 60000 65536"/>
              <a:gd name="T8" fmla="*/ 0 60000 65536"/>
              <a:gd name="T9" fmla="*/ 0 w 2208"/>
              <a:gd name="T10" fmla="*/ 0 h 536"/>
              <a:gd name="T11" fmla="*/ 2208 w 2208"/>
              <a:gd name="T12" fmla="*/ 536 h 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" h="536">
                <a:moveTo>
                  <a:pt x="0" y="0"/>
                </a:moveTo>
                <a:cubicBezTo>
                  <a:pt x="392" y="260"/>
                  <a:pt x="784" y="520"/>
                  <a:pt x="1152" y="528"/>
                </a:cubicBezTo>
                <a:cubicBezTo>
                  <a:pt x="1520" y="536"/>
                  <a:pt x="2032" y="128"/>
                  <a:pt x="2208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d-ID"/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2590800" y="5029200"/>
            <a:ext cx="19812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centralization</a:t>
            </a: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6629400" y="5410200"/>
            <a:ext cx="25146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De-centralization</a:t>
            </a:r>
            <a:r>
              <a:rPr lang="en-US"/>
              <a:t> </a:t>
            </a: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8077200" y="3200400"/>
            <a:ext cx="1066800" cy="646113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Law 22/99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 flipH="1">
            <a:off x="6477000" y="37338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5943600" y="3841750"/>
            <a:ext cx="914400" cy="6461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Law 32/04</a:t>
            </a:r>
            <a:r>
              <a:rPr lang="en-US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493" name="Line 17"/>
          <p:cNvSpPr>
            <a:spLocks noChangeShapeType="1"/>
          </p:cNvSpPr>
          <p:nvPr/>
        </p:nvSpPr>
        <p:spPr bwMode="auto">
          <a:xfrm>
            <a:off x="6019800" y="1524000"/>
            <a:ext cx="838200" cy="3429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20494" name="Oval 18"/>
          <p:cNvSpPr>
            <a:spLocks noChangeArrowheads="1"/>
          </p:cNvSpPr>
          <p:nvPr/>
        </p:nvSpPr>
        <p:spPr bwMode="auto">
          <a:xfrm>
            <a:off x="6705600" y="4648200"/>
            <a:ext cx="4572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d-ID"/>
          </a:p>
        </p:txBody>
      </p:sp>
      <p:sp>
        <p:nvSpPr>
          <p:cNvPr id="20495" name="Rectangle 2"/>
          <p:cNvSpPr txBox="1">
            <a:spLocks noChangeArrowheads="1"/>
          </p:cNvSpPr>
          <p:nvPr/>
        </p:nvSpPr>
        <p:spPr bwMode="auto">
          <a:xfrm>
            <a:off x="685800" y="188913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1" hangingPunct="1"/>
            <a:r>
              <a:rPr lang="en-US" sz="4000" b="1">
                <a:solidFill>
                  <a:srgbClr val="FFFF00"/>
                </a:solidFill>
                <a:latin typeface="Arial" pitchFamily="34" charset="0"/>
              </a:rPr>
              <a:t>Bagaimana kondisi saat ini &amp; masa depannya?</a:t>
            </a:r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 flipH="1">
            <a:off x="5724525" y="1700213"/>
            <a:ext cx="215900" cy="3457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20497" name="Oval 6"/>
          <p:cNvSpPr>
            <a:spLocks noChangeArrowheads="1"/>
          </p:cNvSpPr>
          <p:nvPr/>
        </p:nvSpPr>
        <p:spPr bwMode="auto">
          <a:xfrm>
            <a:off x="5483225" y="5056188"/>
            <a:ext cx="4572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d-ID"/>
          </a:p>
        </p:txBody>
      </p:sp>
      <p:sp>
        <p:nvSpPr>
          <p:cNvPr id="20498" name="Line 15"/>
          <p:cNvSpPr>
            <a:spLocks noChangeShapeType="1"/>
          </p:cNvSpPr>
          <p:nvPr/>
        </p:nvSpPr>
        <p:spPr bwMode="auto">
          <a:xfrm flipH="1">
            <a:off x="5724525" y="4797425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20499" name="TextBox 20"/>
          <p:cNvSpPr txBox="1">
            <a:spLocks noChangeArrowheads="1"/>
          </p:cNvSpPr>
          <p:nvPr/>
        </p:nvSpPr>
        <p:spPr bwMode="auto">
          <a:xfrm>
            <a:off x="468313" y="5732463"/>
            <a:ext cx="2578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UU No. 24/2011 Ps. 60</a:t>
            </a:r>
          </a:p>
          <a:p>
            <a:pPr eaLnBrk="1" hangingPunct="1"/>
            <a:r>
              <a:rPr lang="en-US" sz="2000" b="1"/>
              <a:t>UU No. 23/2014</a:t>
            </a:r>
          </a:p>
        </p:txBody>
      </p:sp>
      <p:sp>
        <p:nvSpPr>
          <p:cNvPr id="20500" name="TextBox 21"/>
          <p:cNvSpPr txBox="1">
            <a:spLocks noChangeArrowheads="1"/>
          </p:cNvSpPr>
          <p:nvPr/>
        </p:nvSpPr>
        <p:spPr bwMode="auto">
          <a:xfrm>
            <a:off x="755650" y="3357563"/>
            <a:ext cx="3513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/>
              <a:t>Momentum 2014</a:t>
            </a:r>
          </a:p>
        </p:txBody>
      </p:sp>
      <p:sp>
        <p:nvSpPr>
          <p:cNvPr id="20501" name="TextBox 22"/>
          <p:cNvSpPr txBox="1">
            <a:spLocks noChangeArrowheads="1"/>
          </p:cNvSpPr>
          <p:nvPr/>
        </p:nvSpPr>
        <p:spPr bwMode="auto">
          <a:xfrm>
            <a:off x="5380038" y="5589588"/>
            <a:ext cx="704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r="52" b="56"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0" y="6488113"/>
            <a:ext cx="2908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Sumber:  Kemendagri (2015)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Kebijakan Desentralisasi</a:t>
            </a:r>
          </a:p>
          <a:p>
            <a:r>
              <a:rPr lang="en-US" smtClean="0"/>
              <a:t>Tata Kelola Sektor Kesehatan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r="11" b="54"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0" y="6488113"/>
            <a:ext cx="2908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Sumber:  Kemendagri (2015)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r="48"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6488113"/>
            <a:ext cx="2908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Sumber:  Kemendagri (2015)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d-ID" smtClean="0"/>
          </a:p>
        </p:txBody>
      </p:sp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3EE0411-DA67-49B8-9FAA-1717C3355139}" type="slidenum">
              <a:rPr lang="en-US"/>
              <a:pPr/>
              <a:t>22</a:t>
            </a:fld>
            <a:endParaRPr lang="en-US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id-ID" smtClean="0"/>
          </a:p>
        </p:txBody>
      </p:sp>
      <p:graphicFrame>
        <p:nvGraphicFramePr>
          <p:cNvPr id="643113" name="Group 41"/>
          <p:cNvGraphicFramePr>
            <a:graphicFrameLocks noGrp="1"/>
          </p:cNvGraphicFramePr>
          <p:nvPr>
            <p:ph type="tbl" idx="4294967295"/>
          </p:nvPr>
        </p:nvGraphicFramePr>
        <p:xfrm>
          <a:off x="0" y="1447800"/>
          <a:ext cx="8893175" cy="4418013"/>
        </p:xfrm>
        <a:graphic>
          <a:graphicData uri="http://schemas.openxmlformats.org/drawingml/2006/table">
            <a:tbl>
              <a:tblPr/>
              <a:tblGrid>
                <a:gridCol w="2509838"/>
                <a:gridCol w="1960562"/>
                <a:gridCol w="1803400"/>
                <a:gridCol w="261868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Pemerintah Pusat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Pemerintah Daerah Propinsi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Pemerintah Daerah Kota/Kabupaten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Fungsi Regulasi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n</a:t>
                      </a: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gsi Pelayanan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Fungsi Pembiayaan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  <p:sp>
        <p:nvSpPr>
          <p:cNvPr id="24608" name="Text Box 31"/>
          <p:cNvSpPr txBox="1">
            <a:spLocks noChangeArrowheads="1"/>
          </p:cNvSpPr>
          <p:nvPr/>
        </p:nvSpPr>
        <p:spPr bwMode="auto">
          <a:xfrm>
            <a:off x="3276600" y="533400"/>
            <a:ext cx="495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sz="3200" b="1">
                <a:latin typeface="Times New Roman" pitchFamily="18" charset="0"/>
              </a:rPr>
              <a:t>Pendekatan Concurrent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0" y="6488113"/>
            <a:ext cx="2908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Sumber:  Kemendagri (2015)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UU No. 23 </a:t>
            </a:r>
            <a:r>
              <a:rPr lang="en-US" dirty="0" err="1" smtClean="0"/>
              <a:t>Tahun</a:t>
            </a:r>
            <a:r>
              <a:rPr lang="en-US" dirty="0" smtClean="0"/>
              <a:t> 2014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 Daerah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Lampiran UU No. 23/2014: Tidak semua subsistem kesehatan nasional di-konkurenkan </a:t>
            </a:r>
            <a:r>
              <a:rPr lang="en-US" smtClean="0">
                <a:sym typeface="Wingdings" pitchFamily="2" charset="2"/>
              </a:rPr>
              <a:t> hanya 4 subsistem</a:t>
            </a:r>
          </a:p>
          <a:p>
            <a:r>
              <a:rPr lang="en-US" smtClean="0">
                <a:sym typeface="Wingdings" pitchFamily="2" charset="2"/>
              </a:rPr>
              <a:t> 4 subsistem di pusat:  sentralisasi</a:t>
            </a:r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366713" y="1209675"/>
            <a:ext cx="1684337" cy="923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d-ID" b="1"/>
              <a:t>Kepemimpinan </a:t>
            </a:r>
          </a:p>
          <a:p>
            <a:pPr algn="ctr" eaLnBrk="1" hangingPunct="1"/>
            <a:r>
              <a:rPr lang="id-ID" b="1"/>
              <a:t>&amp; Kebijakan </a:t>
            </a:r>
          </a:p>
          <a:p>
            <a:pPr algn="ctr" eaLnBrk="1" hangingPunct="1"/>
            <a:r>
              <a:rPr lang="id-ID" b="1"/>
              <a:t>Kesehatan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95288" y="5084763"/>
            <a:ext cx="1354137" cy="646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d-ID" b="1"/>
              <a:t>Pembiayaan</a:t>
            </a:r>
          </a:p>
          <a:p>
            <a:pPr algn="ctr" eaLnBrk="1" hangingPunct="1"/>
            <a:r>
              <a:rPr lang="id-ID" b="1"/>
              <a:t>Kesehatan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3122613" y="2636838"/>
            <a:ext cx="1287462" cy="646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d-ID" b="1">
                <a:solidFill>
                  <a:srgbClr val="FF0000"/>
                </a:solidFill>
              </a:rPr>
              <a:t>SDM </a:t>
            </a:r>
          </a:p>
          <a:p>
            <a:pPr algn="ctr" eaLnBrk="1" hangingPunct="1"/>
            <a:r>
              <a:rPr lang="id-ID" b="1">
                <a:solidFill>
                  <a:srgbClr val="FF0000"/>
                </a:solidFill>
              </a:rPr>
              <a:t>Kesehatan</a:t>
            </a: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3008313" y="3716338"/>
            <a:ext cx="1795462" cy="120173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d-ID" b="1">
                <a:solidFill>
                  <a:srgbClr val="FF0000"/>
                </a:solidFill>
              </a:rPr>
              <a:t>Sediaan </a:t>
            </a:r>
          </a:p>
          <a:p>
            <a:pPr algn="ctr" eaLnBrk="1" hangingPunct="1"/>
            <a:r>
              <a:rPr lang="id-ID" b="1">
                <a:solidFill>
                  <a:srgbClr val="FF0000"/>
                </a:solidFill>
              </a:rPr>
              <a:t>Farmasi, </a:t>
            </a:r>
          </a:p>
          <a:p>
            <a:pPr algn="ctr" eaLnBrk="1" hangingPunct="1"/>
            <a:r>
              <a:rPr lang="id-ID" b="1">
                <a:solidFill>
                  <a:srgbClr val="FF0000"/>
                </a:solidFill>
              </a:rPr>
              <a:t>Alat Kesehatan</a:t>
            </a:r>
          </a:p>
          <a:p>
            <a:pPr algn="ctr" eaLnBrk="1" hangingPunct="1"/>
            <a:r>
              <a:rPr lang="id-ID" b="1">
                <a:solidFill>
                  <a:srgbClr val="FF0000"/>
                </a:solidFill>
              </a:rPr>
              <a:t>dan Makanan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971550" y="3214688"/>
            <a:ext cx="1655763" cy="646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d-ID" b="1"/>
              <a:t>Penelitian</a:t>
            </a:r>
          </a:p>
          <a:p>
            <a:pPr algn="ctr" eaLnBrk="1" hangingPunct="1"/>
            <a:r>
              <a:rPr lang="id-ID" b="1"/>
              <a:t>Pengembangan</a:t>
            </a:r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7326313" y="2492375"/>
            <a:ext cx="1287462" cy="6461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d-ID" b="1">
                <a:solidFill>
                  <a:srgbClr val="FF0000"/>
                </a:solidFill>
              </a:rPr>
              <a:t>Upaya</a:t>
            </a:r>
          </a:p>
          <a:p>
            <a:pPr algn="ctr" eaLnBrk="1" hangingPunct="1"/>
            <a:r>
              <a:rPr lang="id-ID" b="1">
                <a:solidFill>
                  <a:srgbClr val="FF0000"/>
                </a:solidFill>
              </a:rPr>
              <a:t>Kesehatan</a:t>
            </a:r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5292725" y="3081338"/>
            <a:ext cx="1390650" cy="923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 b="1"/>
              <a:t>Manajemen </a:t>
            </a:r>
          </a:p>
          <a:p>
            <a:pPr eaLnBrk="1" hangingPunct="1"/>
            <a:r>
              <a:rPr lang="id-ID" b="1"/>
              <a:t>&amp; Informasi</a:t>
            </a:r>
          </a:p>
          <a:p>
            <a:pPr eaLnBrk="1" hangingPunct="1"/>
            <a:r>
              <a:rPr lang="id-ID" b="1"/>
              <a:t>Kesehatan</a:t>
            </a:r>
          </a:p>
        </p:txBody>
      </p:sp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6953250" y="4365625"/>
            <a:ext cx="1749425" cy="6461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d-ID" b="1">
                <a:solidFill>
                  <a:srgbClr val="FF0000"/>
                </a:solidFill>
              </a:rPr>
              <a:t>Pemberdayaan</a:t>
            </a:r>
          </a:p>
          <a:p>
            <a:pPr algn="ctr" eaLnBrk="1" hangingPunct="1"/>
            <a:r>
              <a:rPr lang="id-ID" b="1">
                <a:solidFill>
                  <a:srgbClr val="FF0000"/>
                </a:solidFill>
              </a:rPr>
              <a:t>Masyarakat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9750" y="2133600"/>
            <a:ext cx="0" cy="287972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71550" y="4005263"/>
            <a:ext cx="720725" cy="93662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16013" y="2205038"/>
            <a:ext cx="503237" cy="93662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7654" idx="3"/>
            <a:endCxn id="27652" idx="1"/>
          </p:cNvCxnSpPr>
          <p:nvPr/>
        </p:nvCxnSpPr>
        <p:spPr>
          <a:xfrm flipV="1">
            <a:off x="2627313" y="2960688"/>
            <a:ext cx="495300" cy="57785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7654" idx="3"/>
          </p:cNvCxnSpPr>
          <p:nvPr/>
        </p:nvCxnSpPr>
        <p:spPr>
          <a:xfrm>
            <a:off x="2627313" y="3538538"/>
            <a:ext cx="431800" cy="8270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7654" idx="3"/>
            <a:endCxn id="27656" idx="1"/>
          </p:cNvCxnSpPr>
          <p:nvPr/>
        </p:nvCxnSpPr>
        <p:spPr>
          <a:xfrm>
            <a:off x="2627313" y="3538538"/>
            <a:ext cx="2665412" cy="476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7656" idx="3"/>
            <a:endCxn id="27655" idx="1"/>
          </p:cNvCxnSpPr>
          <p:nvPr/>
        </p:nvCxnSpPr>
        <p:spPr>
          <a:xfrm flipV="1">
            <a:off x="6683375" y="2816225"/>
            <a:ext cx="642938" cy="72707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7656" idx="3"/>
          </p:cNvCxnSpPr>
          <p:nvPr/>
        </p:nvCxnSpPr>
        <p:spPr>
          <a:xfrm>
            <a:off x="6683375" y="3543300"/>
            <a:ext cx="1057275" cy="7493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027988" y="3284538"/>
            <a:ext cx="0" cy="936625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652" idx="3"/>
          </p:cNvCxnSpPr>
          <p:nvPr/>
        </p:nvCxnSpPr>
        <p:spPr>
          <a:xfrm>
            <a:off x="4410075" y="2960688"/>
            <a:ext cx="809625" cy="468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716463" y="3573463"/>
            <a:ext cx="503237" cy="81597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987675" y="2420938"/>
            <a:ext cx="1871663" cy="2736850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cxnSp>
        <p:nvCxnSpPr>
          <p:cNvPr id="40" name="Straight Arrow Connector 39"/>
          <p:cNvCxnSpPr>
            <a:stCxn id="27650" idx="3"/>
            <a:endCxn id="38" idx="0"/>
          </p:cNvCxnSpPr>
          <p:nvPr/>
        </p:nvCxnSpPr>
        <p:spPr>
          <a:xfrm>
            <a:off x="2051050" y="1671638"/>
            <a:ext cx="1873250" cy="7493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651" idx="3"/>
            <a:endCxn id="38" idx="2"/>
          </p:cNvCxnSpPr>
          <p:nvPr/>
        </p:nvCxnSpPr>
        <p:spPr>
          <a:xfrm flipV="1">
            <a:off x="1749425" y="5157788"/>
            <a:ext cx="2174875" cy="25082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875463" y="2276475"/>
            <a:ext cx="1873250" cy="2952750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cxnSp>
        <p:nvCxnSpPr>
          <p:cNvPr id="47" name="Straight Arrow Connector 46"/>
          <p:cNvCxnSpPr>
            <a:stCxn id="27650" idx="3"/>
          </p:cNvCxnSpPr>
          <p:nvPr/>
        </p:nvCxnSpPr>
        <p:spPr>
          <a:xfrm>
            <a:off x="2051050" y="1671638"/>
            <a:ext cx="4897438" cy="67786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7651" idx="3"/>
          </p:cNvCxnSpPr>
          <p:nvPr/>
        </p:nvCxnSpPr>
        <p:spPr>
          <a:xfrm flipV="1">
            <a:off x="1749425" y="5229225"/>
            <a:ext cx="5270500" cy="1793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50825" y="981075"/>
            <a:ext cx="8713788" cy="504031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7676" name="TextBox 52"/>
          <p:cNvSpPr txBox="1">
            <a:spLocks noChangeArrowheads="1"/>
          </p:cNvSpPr>
          <p:nvPr/>
        </p:nvSpPr>
        <p:spPr bwMode="auto">
          <a:xfrm>
            <a:off x="212725" y="115888"/>
            <a:ext cx="16335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d-ID" sz="2400" b="1"/>
              <a:t>Lingkungan</a:t>
            </a:r>
          </a:p>
          <a:p>
            <a:pPr algn="ctr" eaLnBrk="1" hangingPunct="1"/>
            <a:r>
              <a:rPr lang="id-ID" sz="2400" b="1"/>
              <a:t>Ekonomi</a:t>
            </a:r>
          </a:p>
        </p:txBody>
      </p:sp>
      <p:sp>
        <p:nvSpPr>
          <p:cNvPr id="27677" name="TextBox 53"/>
          <p:cNvSpPr txBox="1">
            <a:spLocks noChangeArrowheads="1"/>
          </p:cNvSpPr>
          <p:nvPr/>
        </p:nvSpPr>
        <p:spPr bwMode="auto">
          <a:xfrm>
            <a:off x="2974975" y="115888"/>
            <a:ext cx="2533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d-ID" sz="2400" b="1"/>
              <a:t>Lingkungan Sosial-</a:t>
            </a:r>
          </a:p>
          <a:p>
            <a:pPr algn="ctr" eaLnBrk="1" hangingPunct="1"/>
            <a:r>
              <a:rPr lang="id-ID" sz="2400" b="1"/>
              <a:t>Agama-Budaya</a:t>
            </a:r>
          </a:p>
        </p:txBody>
      </p:sp>
      <p:sp>
        <p:nvSpPr>
          <p:cNvPr id="27678" name="TextBox 55"/>
          <p:cNvSpPr txBox="1">
            <a:spLocks noChangeArrowheads="1"/>
          </p:cNvSpPr>
          <p:nvPr/>
        </p:nvSpPr>
        <p:spPr bwMode="auto">
          <a:xfrm>
            <a:off x="6732588" y="115888"/>
            <a:ext cx="2260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d-ID" sz="2400" b="1"/>
              <a:t>Lingkungan</a:t>
            </a:r>
          </a:p>
          <a:p>
            <a:pPr algn="ctr" eaLnBrk="1" hangingPunct="1"/>
            <a:r>
              <a:rPr lang="id-ID" sz="2400" b="1"/>
              <a:t>Politik &amp; Hukum</a:t>
            </a:r>
            <a:endParaRPr lang="id-ID" b="1"/>
          </a:p>
        </p:txBody>
      </p:sp>
      <p:sp>
        <p:nvSpPr>
          <p:cNvPr id="27679" name="TextBox 56"/>
          <p:cNvSpPr txBox="1">
            <a:spLocks noChangeArrowheads="1"/>
          </p:cNvSpPr>
          <p:nvPr/>
        </p:nvSpPr>
        <p:spPr bwMode="auto">
          <a:xfrm>
            <a:off x="1420813" y="6092825"/>
            <a:ext cx="1855787" cy="831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d-ID" sz="2400" b="1"/>
              <a:t>Lingkungan</a:t>
            </a:r>
          </a:p>
          <a:p>
            <a:pPr algn="ctr" eaLnBrk="1" hangingPunct="1"/>
            <a:r>
              <a:rPr lang="id-ID" sz="2400" b="1"/>
              <a:t>Fisik - Biologi</a:t>
            </a:r>
          </a:p>
        </p:txBody>
      </p:sp>
      <p:sp>
        <p:nvSpPr>
          <p:cNvPr id="27680" name="TextBox 57"/>
          <p:cNvSpPr txBox="1">
            <a:spLocks noChangeArrowheads="1"/>
          </p:cNvSpPr>
          <p:nvPr/>
        </p:nvSpPr>
        <p:spPr bwMode="auto">
          <a:xfrm>
            <a:off x="5459413" y="6092825"/>
            <a:ext cx="16335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d-ID" sz="2400" b="1"/>
              <a:t>Lingkungan</a:t>
            </a:r>
          </a:p>
          <a:p>
            <a:pPr algn="ctr" eaLnBrk="1" hangingPunct="1"/>
            <a:r>
              <a:rPr lang="id-ID" sz="2400" b="1"/>
              <a:t>IPTEKKES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609600"/>
            <a:ext cx="8855075" cy="598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tata kelola sektor kesehatan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29699" name="Text Placeholder 4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/>
            <a:r>
              <a:rPr lang="id-ID" sz="2800" b="1" smtClean="0"/>
              <a:t>Pokok Bahasan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Good Governance</a:t>
            </a:r>
            <a:endParaRPr lang="en-US" dirty="0"/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WHO: “the system through which society organizes and manages the affairs of diverse sectors and partners in order to achieve its goals”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631950"/>
            <a:ext cx="7772400" cy="73025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mtClean="0"/>
              <a:t>masyarakat</a:t>
            </a: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1193083-A176-4668-8229-E4D03B8D3178}" type="slidenum">
              <a:rPr lang="en-US"/>
              <a:pPr/>
              <a:t>29</a:t>
            </a:fld>
            <a:endParaRPr lang="en-US"/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49275"/>
            <a:ext cx="8666162" cy="6308725"/>
          </a:xfrm>
        </p:spPr>
        <p:txBody>
          <a:bodyPr/>
          <a:lstStyle/>
          <a:p>
            <a:endParaRPr lang="en-US" sz="3600" b="1" smtClean="0"/>
          </a:p>
          <a:p>
            <a:pPr algn="l"/>
            <a:r>
              <a:rPr lang="en-US" sz="3600" b="1" smtClean="0"/>
              <a:t>Pemerintah</a:t>
            </a:r>
          </a:p>
          <a:p>
            <a:endParaRPr lang="en-US" sz="3600" b="1" smtClean="0"/>
          </a:p>
          <a:p>
            <a:pPr algn="r"/>
            <a:endParaRPr lang="id-ID" sz="3600" b="1" smtClean="0"/>
          </a:p>
          <a:p>
            <a:pPr algn="r"/>
            <a:endParaRPr lang="id-ID" sz="3600" b="1" smtClean="0"/>
          </a:p>
          <a:p>
            <a:r>
              <a:rPr lang="en-US" sz="3600" b="1" smtClean="0"/>
              <a:t>						Usaha </a:t>
            </a:r>
            <a:endParaRPr lang="en-US" smtClean="0"/>
          </a:p>
        </p:txBody>
      </p:sp>
      <p:sp>
        <p:nvSpPr>
          <p:cNvPr id="31749" name="Oval 2"/>
          <p:cNvSpPr>
            <a:spLocks noChangeArrowheads="1"/>
          </p:cNvSpPr>
          <p:nvPr/>
        </p:nvSpPr>
        <p:spPr bwMode="auto">
          <a:xfrm>
            <a:off x="3962400" y="2743200"/>
            <a:ext cx="2362200" cy="2286000"/>
          </a:xfrm>
          <a:prstGeom prst="ellips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/>
          </a:p>
        </p:txBody>
      </p:sp>
      <p:sp>
        <p:nvSpPr>
          <p:cNvPr id="31750" name="Oval 3"/>
          <p:cNvSpPr>
            <a:spLocks noChangeArrowheads="1"/>
          </p:cNvSpPr>
          <p:nvPr/>
        </p:nvSpPr>
        <p:spPr bwMode="auto">
          <a:xfrm>
            <a:off x="4191000" y="1143000"/>
            <a:ext cx="2362200" cy="2286000"/>
          </a:xfrm>
          <a:prstGeom prst="ellipse">
            <a:avLst/>
          </a:prstGeom>
          <a:noFill/>
          <a:ln w="76200">
            <a:solidFill>
              <a:srgbClr val="43F03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/>
          </a:p>
        </p:txBody>
      </p:sp>
      <p:sp>
        <p:nvSpPr>
          <p:cNvPr id="31751" name="Oval 4"/>
          <p:cNvSpPr>
            <a:spLocks noChangeArrowheads="1"/>
          </p:cNvSpPr>
          <p:nvPr/>
        </p:nvSpPr>
        <p:spPr bwMode="auto">
          <a:xfrm>
            <a:off x="2362200" y="1828800"/>
            <a:ext cx="2362200" cy="2286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/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1676400" y="5029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Profit dan Non-profit. Milik Pemerintah-Swasta</a:t>
            </a: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685800" y="2743200"/>
            <a:ext cx="327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Sebagai regulator, pemberi dana  dan  pelaksana.</a:t>
            </a: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5867400" y="90805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Sebagai pemberi dana  dan  pelaksana.</a:t>
            </a: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5638800" y="5562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Sebagai  pelaksana.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Kebijakan desentralisasi</a:t>
            </a:r>
            <a:endParaRPr lang="id-ID" dirty="0"/>
          </a:p>
        </p:txBody>
      </p:sp>
      <p:sp>
        <p:nvSpPr>
          <p:cNvPr id="5123" name="Text Placeholder 4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/>
            <a:r>
              <a:rPr lang="id-ID" sz="2800" b="1" smtClean="0"/>
              <a:t>Pokok Bahasan 1: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r="50" b="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6957-07C3-4FF5-8FB7-BECA1B17A65A}" type="slidenum">
              <a:rPr lang="en-US"/>
              <a:pPr/>
              <a:t>31</a:t>
            </a:fld>
            <a:endParaRPr lang="en-US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marL="571500" indent="-5715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id-ID" sz="4200" dirty="0" smtClean="0"/>
              <a:t>Beberapa Implikasi Penting </a:t>
            </a:r>
          </a:p>
          <a:p>
            <a:pPr marL="571500" indent="-5715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4200" dirty="0" smtClean="0"/>
              <a:t>UU No. 23 </a:t>
            </a:r>
            <a:r>
              <a:rPr lang="en-US" sz="4200" dirty="0" err="1" smtClean="0"/>
              <a:t>Tahun</a:t>
            </a:r>
            <a:r>
              <a:rPr lang="en-US" sz="4200" dirty="0" smtClean="0"/>
              <a:t> 2014</a:t>
            </a:r>
            <a:r>
              <a:rPr lang="id-ID" sz="4200" dirty="0" smtClean="0"/>
              <a:t> </a:t>
            </a:r>
            <a:r>
              <a:rPr lang="en-US" sz="4200" dirty="0" err="1" smtClean="0"/>
              <a:t>dan</a:t>
            </a:r>
            <a:r>
              <a:rPr lang="en-US" sz="4200" dirty="0" smtClean="0"/>
              <a:t> PP No. 18 </a:t>
            </a:r>
            <a:r>
              <a:rPr lang="en-US" sz="4200" dirty="0" err="1" smtClean="0"/>
              <a:t>Tahun</a:t>
            </a:r>
            <a:r>
              <a:rPr lang="en-US" sz="4200" dirty="0" smtClean="0"/>
              <a:t> 2016 </a:t>
            </a:r>
            <a:r>
              <a:rPr lang="id-ID" sz="4200" dirty="0" smtClean="0"/>
              <a:t>dalam </a:t>
            </a:r>
          </a:p>
          <a:p>
            <a:pPr marL="571500" indent="-5715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id-ID" sz="4200" dirty="0" smtClean="0"/>
              <a:t>Tata Kelola Sektor Kesehatan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3000" smtClean="0"/>
              <a:t>Beberapa Implikasi, antara lain: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id-ID" smtClean="0"/>
              <a:t>Hubungan Pusat, Propinsi, dan Kabupaten</a:t>
            </a:r>
            <a:r>
              <a:rPr lang="en-US" smtClean="0"/>
              <a:t>/Kota</a:t>
            </a:r>
            <a:endParaRPr lang="id-ID" smtClean="0"/>
          </a:p>
          <a:p>
            <a:pPr marL="571500" indent="-571500">
              <a:buFont typeface="Wingdings" pitchFamily="2" charset="2"/>
              <a:buAutoNum type="arabicPeriod"/>
            </a:pPr>
            <a:r>
              <a:rPr lang="id-ID" smtClean="0"/>
              <a:t>Hubungan antar berbagai lembaga di sektor kesehatan: misal, Dinas Kesehatan dan RS.</a:t>
            </a:r>
          </a:p>
          <a:p>
            <a:pPr marL="571500" indent="-571500">
              <a:buFont typeface="Wingdings 2" pitchFamily="18" charset="2"/>
              <a:buNone/>
            </a:pPr>
            <a:endParaRPr lang="id-ID" smtClean="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E265-DF3D-4F9B-8E5E-F024DACC34D0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id-ID" dirty="0" smtClean="0"/>
              <a:t>Hubungan Pusat, Propinsi, dan Kabupaten</a:t>
            </a:r>
            <a:r>
              <a:rPr lang="en-US" dirty="0" smtClean="0"/>
              <a:t>/Kota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Ps 68 UU No. 23/14: tidak melaksanakan program strategis nasional </a:t>
            </a:r>
            <a:r>
              <a:rPr lang="en-US" smtClean="0">
                <a:sym typeface="Wingdings" pitchFamily="2" charset="2"/>
              </a:rPr>
              <a:t> sanksi administratif</a:t>
            </a:r>
            <a:endParaRPr lang="en-US" smtClean="0"/>
          </a:p>
          <a:p>
            <a:r>
              <a:rPr lang="en-US" smtClean="0"/>
              <a:t>Ps 73 UU No. 23/2014: tidak memberikan  laporan penyelenggaraan pemda </a:t>
            </a:r>
            <a:r>
              <a:rPr lang="en-US" smtClean="0">
                <a:sym typeface="Wingdings" pitchFamily="2" charset="2"/>
              </a:rPr>
              <a:t> sanksi administratif</a:t>
            </a:r>
          </a:p>
          <a:p>
            <a:r>
              <a:rPr lang="en-US" smtClean="0">
                <a:sym typeface="Wingdings" pitchFamily="2" charset="2"/>
              </a:rPr>
              <a:t>Gubernur sebagai wakil pemerintah pusat: Ps 91 UU No. 23/14</a:t>
            </a:r>
          </a:p>
          <a:p>
            <a:pPr lvl="1"/>
            <a:r>
              <a:rPr lang="en-US" smtClean="0">
                <a:sym typeface="Wingdings" pitchFamily="2" charset="2"/>
              </a:rPr>
              <a:t>Ayat 3 (a): membatalkan perda kab/kota dan perbup/perwal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RS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Pasal 209 UU No. 23 Tahun 2014: tak ada lagi nomenklatur RS</a:t>
            </a:r>
          </a:p>
          <a:p>
            <a:r>
              <a:rPr lang="en-US" smtClean="0"/>
              <a:t>Pasal 21 (Provinsi) &amp; Pasal 43 (Kab/Kota) PP No. 18 Tahun 2016 : RS sebagai UPT Dinas Kesehatan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3400" smtClean="0"/>
              <a:t>Hubungan pusat dan propinsi-kabupaten kota: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Mempengaruhi Sistem Kesehatan Kabupaten</a:t>
            </a:r>
          </a:p>
          <a:p>
            <a:r>
              <a:rPr lang="id-ID" smtClean="0"/>
              <a:t>Mempengaruhi Rencana Strategis: sejak dari misi sampai program.</a:t>
            </a: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F64-F7A0-42F7-8912-75392099065F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3600" smtClean="0"/>
              <a:t>Implikasi 2:</a:t>
            </a:r>
            <a:br>
              <a:rPr lang="id-ID" sz="3600" smtClean="0"/>
            </a:br>
            <a:r>
              <a:rPr lang="id-ID" sz="3600" smtClean="0"/>
              <a:t>Hubungan antar berbagai lembaga di sektor kesehatan</a:t>
            </a:r>
          </a:p>
        </p:txBody>
      </p:sp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BCF7980A-E2AA-4306-8DA6-DB841A16DC20}" type="slidenum">
              <a:rPr lang="en-US"/>
              <a:pPr/>
              <a:t>36</a:t>
            </a:fld>
            <a:endParaRPr lang="en-US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r>
              <a:rPr lang="id-ID" sz="5400" smtClean="0"/>
              <a:t>Menggunakan Konsep Governance</a:t>
            </a:r>
            <a:endParaRPr lang="en-US" sz="5400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31950"/>
            <a:ext cx="7772400" cy="730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Lampiran</a:t>
            </a:r>
            <a:r>
              <a:rPr lang="en-US" dirty="0" smtClean="0"/>
              <a:t> UU No. 23 </a:t>
            </a:r>
            <a:r>
              <a:rPr lang="en-US" dirty="0" err="1" smtClean="0"/>
              <a:t>Tahun</a:t>
            </a:r>
            <a:r>
              <a:rPr lang="en-US" dirty="0" smtClean="0"/>
              <a:t> 2014</a:t>
            </a:r>
            <a:endParaRPr lang="id-ID" dirty="0" smtClean="0"/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1DD9CA7-917E-4638-8CFD-772B9740CC94}" type="slidenum">
              <a:rPr lang="en-US"/>
              <a:pPr/>
              <a:t>38</a:t>
            </a:fld>
            <a:endParaRPr 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743200"/>
            <a:ext cx="3962400" cy="2286000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id-ID" dirty="0" smtClean="0"/>
              <a:t>Menempatkan DInas Kesehatan sebagai </a:t>
            </a:r>
            <a:r>
              <a:rPr lang="en-US" b="1" dirty="0" err="1" smtClean="0">
                <a:solidFill>
                  <a:srgbClr val="FF0000"/>
                </a:solidFill>
              </a:rPr>
              <a:t>pemberi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ijin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pengawas</a:t>
            </a:r>
            <a:endParaRPr lang="id-ID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id-ID" dirty="0" smtClean="0"/>
              <a:t>Menempatkan berbagai lembaga pemerintah sebagai unit pelayanan: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38800" y="3429000"/>
            <a:ext cx="3505200" cy="175260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o"/>
            </a:pPr>
            <a:r>
              <a:rPr lang="id-ID" sz="2600" smtClean="0"/>
              <a:t>RSD sebagai unit pela</a:t>
            </a:r>
            <a:r>
              <a:rPr lang="en-US" sz="2600" smtClean="0"/>
              <a:t>ksana teknis</a:t>
            </a:r>
            <a:endParaRPr lang="id-ID" sz="2600" smtClean="0"/>
          </a:p>
          <a:p>
            <a:pPr marL="342900" indent="-342900">
              <a:buFont typeface="Wingdings" pitchFamily="2" charset="2"/>
              <a:buChar char="o"/>
            </a:pPr>
            <a:endParaRPr lang="id-ID" sz="2600" smtClean="0"/>
          </a:p>
        </p:txBody>
      </p:sp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539750" y="5084763"/>
            <a:ext cx="83169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à"/>
            </a:pPr>
            <a:r>
              <a:rPr lang="en-US" sz="2400" b="1">
                <a:sym typeface="Wingdings" pitchFamily="2" charset="2"/>
              </a:rPr>
              <a:t>Fungsi “Pembuat” Regulasi tidak dikonkurenkan (berada di pusat)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sz="2400" b="1">
                <a:sym typeface="Wingdings" pitchFamily="2" charset="2"/>
              </a:rPr>
              <a:t> Dinkes: “pelaksana” regulasi; bukan “pembuat” regulasi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Aspek Filosofi dan Sosiologis</a:t>
            </a:r>
            <a:endParaRPr lang="id-ID" dirty="0"/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id-ID" smtClean="0"/>
              <a:t>Filosofi:</a:t>
            </a:r>
          </a:p>
          <a:p>
            <a:r>
              <a:rPr lang="id-ID" smtClean="0"/>
              <a:t>sektor kesehatan membutuhkan penetap kebijakan/regulator yang kuat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id-ID" dirty="0" smtClean="0"/>
              <a:t>Mengapa?</a:t>
            </a:r>
            <a:endParaRPr lang="id-ID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dirty="0"/>
              <a:t>karena adanya kemungkinan lembaga pelayanan kesehatan (operator) tidak baik mutunya dan tidak safe</a:t>
            </a:r>
            <a:r>
              <a:rPr lang="id-ID" dirty="0" smtClean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dirty="0" smtClean="0"/>
              <a:t>Masyarakat harus dilindungi oleh sistem regulasi yang kuat</a:t>
            </a:r>
            <a:endParaRPr lang="id-ID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4"/>
          <p:cNvSpPr>
            <a:spLocks noChangeArrowheads="1"/>
          </p:cNvSpPr>
          <p:nvPr/>
        </p:nvSpPr>
        <p:spPr bwMode="auto">
          <a:xfrm>
            <a:off x="5638800" y="1143000"/>
            <a:ext cx="6858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 flipH="1">
            <a:off x="4191000" y="1447800"/>
            <a:ext cx="1828800" cy="312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4038600" y="4191000"/>
            <a:ext cx="4572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d-ID"/>
          </a:p>
        </p:txBody>
      </p:sp>
      <p:sp>
        <p:nvSpPr>
          <p:cNvPr id="6149" name="Oval 7"/>
          <p:cNvSpPr>
            <a:spLocks noChangeArrowheads="1"/>
          </p:cNvSpPr>
          <p:nvPr/>
        </p:nvSpPr>
        <p:spPr bwMode="auto">
          <a:xfrm>
            <a:off x="7543800" y="4267200"/>
            <a:ext cx="4572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d-ID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5943600" y="1447800"/>
            <a:ext cx="1828800" cy="28956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id-ID"/>
          </a:p>
        </p:txBody>
      </p:sp>
      <p:sp>
        <p:nvSpPr>
          <p:cNvPr id="6151" name="Freeform 11"/>
          <p:cNvSpPr>
            <a:spLocks/>
          </p:cNvSpPr>
          <p:nvPr/>
        </p:nvSpPr>
        <p:spPr bwMode="auto">
          <a:xfrm>
            <a:off x="4267200" y="4495800"/>
            <a:ext cx="3505200" cy="850900"/>
          </a:xfrm>
          <a:custGeom>
            <a:avLst/>
            <a:gdLst>
              <a:gd name="T0" fmla="*/ 0 w 2208"/>
              <a:gd name="T1" fmla="*/ 0 h 536"/>
              <a:gd name="T2" fmla="*/ 2147483646 w 2208"/>
              <a:gd name="T3" fmla="*/ 2147483646 h 536"/>
              <a:gd name="T4" fmla="*/ 2147483646 w 2208"/>
              <a:gd name="T5" fmla="*/ 2147483646 h 536"/>
              <a:gd name="T6" fmla="*/ 0 60000 65536"/>
              <a:gd name="T7" fmla="*/ 0 60000 65536"/>
              <a:gd name="T8" fmla="*/ 0 60000 65536"/>
              <a:gd name="T9" fmla="*/ 0 w 2208"/>
              <a:gd name="T10" fmla="*/ 0 h 536"/>
              <a:gd name="T11" fmla="*/ 2208 w 2208"/>
              <a:gd name="T12" fmla="*/ 536 h 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" h="536">
                <a:moveTo>
                  <a:pt x="0" y="0"/>
                </a:moveTo>
                <a:cubicBezTo>
                  <a:pt x="392" y="260"/>
                  <a:pt x="784" y="520"/>
                  <a:pt x="1152" y="528"/>
                </a:cubicBezTo>
                <a:cubicBezTo>
                  <a:pt x="1520" y="536"/>
                  <a:pt x="2032" y="128"/>
                  <a:pt x="2208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d-ID"/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2590800" y="5029200"/>
            <a:ext cx="19812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centralization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6629400" y="5410200"/>
            <a:ext cx="25146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De-centralization </a:t>
            </a:r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7848600" y="3352800"/>
            <a:ext cx="1066800" cy="646113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>
                <a:solidFill>
                  <a:schemeClr val="bg1"/>
                </a:solidFill>
              </a:rPr>
              <a:t>Law 22/99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 flipH="1">
            <a:off x="6477000" y="37338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6705600" y="3810000"/>
            <a:ext cx="762000" cy="6461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Law 32/04</a:t>
            </a:r>
            <a:r>
              <a:rPr lang="en-US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6019800" y="1524000"/>
            <a:ext cx="838200" cy="3429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6158" name="Oval 18"/>
          <p:cNvSpPr>
            <a:spLocks noChangeArrowheads="1"/>
          </p:cNvSpPr>
          <p:nvPr/>
        </p:nvSpPr>
        <p:spPr bwMode="auto">
          <a:xfrm>
            <a:off x="6705600" y="4648200"/>
            <a:ext cx="4572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d-ID"/>
          </a:p>
        </p:txBody>
      </p:sp>
      <p:sp>
        <p:nvSpPr>
          <p:cNvPr id="6159" name="Rectangle 2"/>
          <p:cNvSpPr txBox="1">
            <a:spLocks noChangeArrowheads="1"/>
          </p:cNvSpPr>
          <p:nvPr/>
        </p:nvSpPr>
        <p:spPr bwMode="auto">
          <a:xfrm>
            <a:off x="685800" y="714375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1" hangingPunct="1"/>
            <a:r>
              <a:rPr lang="id-ID" sz="4000" b="1">
                <a:solidFill>
                  <a:srgbClr val="FFFF00"/>
                </a:solidFill>
                <a:latin typeface="Arial" pitchFamily="34" charset="0"/>
              </a:rPr>
              <a:t>Perkembangan Desentralisasi di Indonesia</a:t>
            </a:r>
            <a:endParaRPr lang="en-US" sz="32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 flipH="1">
            <a:off x="5715000" y="47244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di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844675"/>
            <a:ext cx="1368425" cy="576263"/>
          </a:xfrm>
          <a:solidFill>
            <a:srgbClr val="FF0000"/>
          </a:solidFill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Dari </a:t>
            </a:r>
            <a:r>
              <a:rPr lang="en-US" dirty="0" err="1" smtClean="0">
                <a:solidFill>
                  <a:schemeClr val="bg1"/>
                </a:solidFill>
              </a:rPr>
              <a:t>apa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4075" y="1600200"/>
            <a:ext cx="6562725" cy="4525963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 yang </a:t>
            </a:r>
            <a:r>
              <a:rPr lang="en-US" dirty="0" err="1" smtClean="0"/>
              <a:t>bermutu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Kedokteran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kompeten</a:t>
            </a:r>
            <a:r>
              <a:rPr lang="en-US" dirty="0" smtClean="0"/>
              <a:t>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dipertanggung-jawabkan</a:t>
            </a:r>
            <a:r>
              <a:rPr lang="en-US" dirty="0"/>
              <a:t>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bermutu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fraud;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yang </a:t>
            </a:r>
            <a:r>
              <a:rPr lang="en-US" dirty="0" err="1" smtClean="0"/>
              <a:t>buruk</a:t>
            </a:r>
            <a:r>
              <a:rPr lang="en-US" dirty="0" smtClean="0"/>
              <a:t>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Salon </a:t>
            </a:r>
            <a:r>
              <a:rPr lang="en-US" dirty="0" err="1" smtClean="0"/>
              <a:t>kecantikan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pelangsingan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manfaatnya</a:t>
            </a: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yang </a:t>
            </a:r>
            <a:r>
              <a:rPr lang="en-US" dirty="0" err="1"/>
              <a:t>buruk</a:t>
            </a:r>
            <a:r>
              <a:rPr lang="en-US" dirty="0"/>
              <a:t>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sosiologis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638" cy="4525963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mulia</a:t>
            </a:r>
            <a:endParaRPr lang="en-US" dirty="0" smtClean="0"/>
          </a:p>
          <a:p>
            <a:pPr marL="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endParaRPr lang="en-US" dirty="0"/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endParaRPr lang="en-US" dirty="0"/>
          </a:p>
        </p:txBody>
      </p:sp>
      <p:sp>
        <p:nvSpPr>
          <p:cNvPr id="44036" name="Content Placeholder 3"/>
          <p:cNvSpPr>
            <a:spLocks noGrp="1"/>
          </p:cNvSpPr>
          <p:nvPr>
            <p:ph sz="half" idx="2"/>
          </p:nvPr>
        </p:nvSpPr>
        <p:spPr>
          <a:xfrm>
            <a:off x="3563938" y="1600200"/>
            <a:ext cx="5122862" cy="4525963"/>
          </a:xfrm>
        </p:spPr>
        <p:txBody>
          <a:bodyPr/>
          <a:lstStyle/>
          <a:p>
            <a:r>
              <a:rPr lang="en-US" sz="4000" b="1" smtClean="0"/>
              <a:t>Fungsi ini harus ada di pemerintah dan berada di Dinas Kesehatan.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631950"/>
            <a:ext cx="7772400" cy="73025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mtClean="0"/>
              <a:t>masyarakat</a:t>
            </a:r>
          </a:p>
        </p:txBody>
      </p:sp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6175C15-7E86-43AB-AC7B-9CDC881748E5}" type="slidenum">
              <a:rPr lang="en-US"/>
              <a:pPr/>
              <a:t>42</a:t>
            </a:fld>
            <a:endParaRPr lang="en-US"/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010400" cy="3886200"/>
          </a:xfrm>
        </p:spPr>
        <p:txBody>
          <a:bodyPr/>
          <a:lstStyle/>
          <a:p>
            <a:r>
              <a:rPr lang="en-US" sz="3600" b="1" smtClean="0"/>
              <a:t>Pemerintah</a:t>
            </a:r>
          </a:p>
          <a:p>
            <a:endParaRPr lang="id-ID" sz="3600" b="1" smtClean="0"/>
          </a:p>
          <a:p>
            <a:endParaRPr lang="en-US" sz="3600" b="1" smtClean="0"/>
          </a:p>
          <a:p>
            <a:endParaRPr lang="en-US" sz="3600" b="1" smtClean="0"/>
          </a:p>
          <a:p>
            <a:pPr algn="r"/>
            <a:r>
              <a:rPr lang="en-US" sz="3600" b="1" smtClean="0"/>
              <a:t>Usaha </a:t>
            </a:r>
            <a:endParaRPr lang="en-US" smtClean="0"/>
          </a:p>
        </p:txBody>
      </p:sp>
      <p:sp>
        <p:nvSpPr>
          <p:cNvPr id="45061" name="Oval 2"/>
          <p:cNvSpPr>
            <a:spLocks noChangeArrowheads="1"/>
          </p:cNvSpPr>
          <p:nvPr/>
        </p:nvSpPr>
        <p:spPr bwMode="auto">
          <a:xfrm>
            <a:off x="3962400" y="2743200"/>
            <a:ext cx="2362200" cy="2286000"/>
          </a:xfrm>
          <a:prstGeom prst="ellips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/>
          </a:p>
        </p:txBody>
      </p:sp>
      <p:sp>
        <p:nvSpPr>
          <p:cNvPr id="45062" name="Oval 3"/>
          <p:cNvSpPr>
            <a:spLocks noChangeArrowheads="1"/>
          </p:cNvSpPr>
          <p:nvPr/>
        </p:nvSpPr>
        <p:spPr bwMode="auto">
          <a:xfrm>
            <a:off x="4191000" y="1143000"/>
            <a:ext cx="2362200" cy="2286000"/>
          </a:xfrm>
          <a:prstGeom prst="ellipse">
            <a:avLst/>
          </a:prstGeom>
          <a:noFill/>
          <a:ln w="76200">
            <a:solidFill>
              <a:srgbClr val="43F03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/>
          </a:p>
        </p:txBody>
      </p:sp>
      <p:sp>
        <p:nvSpPr>
          <p:cNvPr id="45063" name="Oval 4"/>
          <p:cNvSpPr>
            <a:spLocks noChangeArrowheads="1"/>
          </p:cNvSpPr>
          <p:nvPr/>
        </p:nvSpPr>
        <p:spPr bwMode="auto">
          <a:xfrm>
            <a:off x="2362200" y="1828800"/>
            <a:ext cx="2362200" cy="2286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/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1692275" y="5084763"/>
            <a:ext cx="6858000" cy="8318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sz="2400">
                <a:solidFill>
                  <a:schemeClr val="bg1"/>
                </a:solidFill>
                <a:latin typeface="Times New Roman" pitchFamily="18" charset="0"/>
              </a:rPr>
              <a:t>RS Daerah sebagai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UPT </a:t>
            </a:r>
            <a:r>
              <a:rPr lang="id-ID" sz="2400">
                <a:solidFill>
                  <a:schemeClr val="bg1"/>
                </a:solidFill>
                <a:latin typeface="Times New Roman" pitchFamily="18" charset="0"/>
              </a:rPr>
              <a:t>Dinas, menggunakan sistem keuangan BLU. Harus punya ijin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152400" y="2743200"/>
            <a:ext cx="3810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sz="2400">
                <a:latin typeface="Times New Roman" pitchFamily="18" charset="0"/>
              </a:rPr>
              <a:t>Dinas Kesehatan sebagai perumpunan Dinas yang berfungsi sebagai </a:t>
            </a:r>
            <a:r>
              <a:rPr lang="en-US" sz="2400">
                <a:latin typeface="Times New Roman" pitchFamily="18" charset="0"/>
              </a:rPr>
              <a:t>regulator</a:t>
            </a:r>
            <a:r>
              <a:rPr lang="id-ID" sz="2400">
                <a:latin typeface="Times New Roman" pitchFamily="18" charset="0"/>
              </a:rPr>
              <a:t> (p</a:t>
            </a:r>
            <a:r>
              <a:rPr lang="en-US" sz="2400">
                <a:latin typeface="Times New Roman" pitchFamily="18" charset="0"/>
              </a:rPr>
              <a:t>e</a:t>
            </a:r>
            <a:r>
              <a:rPr lang="id-ID" sz="2400">
                <a:latin typeface="Times New Roman" pitchFamily="18" charset="0"/>
              </a:rPr>
              <a:t>mberi perijinan)</a:t>
            </a:r>
            <a:r>
              <a:rPr lang="en-US" sz="2400">
                <a:latin typeface="Times New Roman" pitchFamily="18" charset="0"/>
              </a:rPr>
              <a:t>, pemberi dana  dan  pelaksana.</a:t>
            </a:r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5486400" y="23495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Sebagai </a:t>
            </a:r>
            <a:r>
              <a:rPr lang="id-ID" sz="2400">
                <a:latin typeface="Times New Roman" pitchFamily="18" charset="0"/>
              </a:rPr>
              <a:t>yang dilayani</a:t>
            </a:r>
            <a:r>
              <a:rPr lang="en-US" sz="2400">
                <a:latin typeface="Times New Roman" pitchFamily="18" charset="0"/>
              </a:rPr>
              <a:t>.</a:t>
            </a:r>
          </a:p>
        </p:txBody>
      </p:sp>
      <p:sp>
        <p:nvSpPr>
          <p:cNvPr id="45067" name="Text Box 10"/>
          <p:cNvSpPr txBox="1">
            <a:spLocks noChangeArrowheads="1"/>
          </p:cNvSpPr>
          <p:nvPr/>
        </p:nvSpPr>
        <p:spPr bwMode="auto">
          <a:xfrm>
            <a:off x="5638800" y="5943600"/>
            <a:ext cx="32766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Sebagai  pelaksana</a:t>
            </a:r>
            <a:r>
              <a:rPr lang="en-US" sz="2400">
                <a:latin typeface="Times New Roman" pitchFamily="18" charset="0"/>
              </a:rPr>
              <a:t>.</a:t>
            </a:r>
          </a:p>
        </p:txBody>
      </p:sp>
      <p:sp>
        <p:nvSpPr>
          <p:cNvPr id="45068" name="Text Box 11"/>
          <p:cNvSpPr txBox="1">
            <a:spLocks noChangeArrowheads="1"/>
          </p:cNvSpPr>
          <p:nvPr/>
        </p:nvSpPr>
        <p:spPr bwMode="auto">
          <a:xfrm>
            <a:off x="533400" y="3048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sz="2400">
                <a:latin typeface="Times New Roman" pitchFamily="18" charset="0"/>
              </a:rPr>
              <a:t>Dalam Konteks Rumahsakit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Masalah</a:t>
            </a:r>
            <a:r>
              <a:rPr lang="en-US" dirty="0" smtClean="0"/>
              <a:t> Tata </a:t>
            </a:r>
            <a:r>
              <a:rPr lang="en-US" dirty="0" err="1" smtClean="0"/>
              <a:t>Kelola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BPJS: </a:t>
            </a:r>
          </a:p>
          <a:p>
            <a:pPr lvl="1"/>
            <a:r>
              <a:rPr lang="en-US" smtClean="0"/>
              <a:t>Lembaga Non Kesehatan diawasi OJK; </a:t>
            </a:r>
          </a:p>
          <a:p>
            <a:pPr lvl="1"/>
            <a:r>
              <a:rPr lang="en-US" smtClean="0"/>
              <a:t>dibentuk berdasarkan UU</a:t>
            </a:r>
          </a:p>
          <a:p>
            <a:pPr lvl="1"/>
            <a:r>
              <a:rPr lang="en-US" smtClean="0"/>
              <a:t>Dinas Kesehatan tidak memiliki kewenangan</a:t>
            </a:r>
          </a:p>
          <a:p>
            <a:pPr lvl="1"/>
            <a:r>
              <a:rPr lang="en-US" smtClean="0"/>
              <a:t>Apa akibatnya?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47107" name="Text Placeholder 5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/>
            <a:r>
              <a:rPr lang="id-ID" sz="2400" b="1" smtClean="0"/>
              <a:t>HP: 08156751227</a:t>
            </a:r>
          </a:p>
          <a:p>
            <a:pPr marL="73025"/>
            <a:r>
              <a:rPr lang="id-ID" sz="2400" b="1" smtClean="0"/>
              <a:t>E-mail: luqyboy2@yahoo.co.id</a:t>
            </a:r>
            <a:endParaRPr lang="id-ID" b="1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26C1803-1E8A-4BA1-8EEC-234A4CE5790D}" type="slidenum">
              <a:rPr lang="en-US"/>
              <a:pPr/>
              <a:t>5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65388" y="2667000"/>
            <a:ext cx="4267200" cy="3429000"/>
          </a:xfrm>
          <a:ln w="38100" cap="flat">
            <a:solidFill>
              <a:srgbClr val="006600"/>
            </a:solidFill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id-ID" smtClean="0"/>
              <a:t>11 Fungsi Pemerintah Pusat</a:t>
            </a:r>
          </a:p>
          <a:p>
            <a:pPr marL="342900" indent="-342900">
              <a:lnSpc>
                <a:spcPct val="90000"/>
              </a:lnSpc>
            </a:pPr>
            <a:r>
              <a:rPr lang="id-ID" smtClean="0"/>
              <a:t>5 Fungsi Pemerintah Propinsi</a:t>
            </a:r>
          </a:p>
          <a:p>
            <a:pPr marL="342900" indent="-342900">
              <a:lnSpc>
                <a:spcPct val="90000"/>
              </a:lnSpc>
            </a:pPr>
            <a:r>
              <a:rPr lang="id-ID" smtClean="0"/>
              <a:t>Sisanya ada di Pemerintah Kabupaten/Kota 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04800" y="319088"/>
            <a:ext cx="8458200" cy="117633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>
                <a:solidFill>
                  <a:schemeClr val="bg1"/>
                </a:solidFill>
              </a:rPr>
              <a:t>PP No. 25 Tahun 2000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>
                <a:solidFill>
                  <a:schemeClr val="bg1"/>
                </a:solidFill>
              </a:rPr>
              <a:t>(penjabaran UU No. 22 Tahun 1999) </a:t>
            </a:r>
            <a:endParaRPr lang="id-ID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 r="59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0" y="6488113"/>
            <a:ext cx="2908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Sumber:  Kemendagri (2015)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6019800" y="2133600"/>
            <a:ext cx="2819400" cy="2514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33600" y="2819400"/>
            <a:ext cx="2057400" cy="1076325"/>
          </a:xfrm>
          <a:prstGeom prst="rect">
            <a:avLst/>
          </a:prstGeom>
          <a:solidFill>
            <a:srgbClr val="99FF33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ea typeface="ＭＳ Ｐゴシック" pitchFamily="34" charset="-128"/>
              </a:rPr>
              <a:t>Lembaga Pemerintah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00800" y="26670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Status Kesehatan Masyarakat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400800" y="1905000"/>
            <a:ext cx="21336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rPr>
              <a:t>Menghasilkan peningkatan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7200" y="838200"/>
            <a:ext cx="2057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Kebijakan Desentralisasi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Dalam bentuk berbagai peraturan hukum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981200" y="1752600"/>
            <a:ext cx="10668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09600" y="3048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Input 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295400" y="35052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4191000" y="34290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810000" y="5426075"/>
            <a:ext cx="1905000" cy="822325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Faktor-faktor lain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5638800" y="4495800"/>
            <a:ext cx="12192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733800" y="4114800"/>
            <a:ext cx="2209800" cy="1014413"/>
          </a:xfrm>
          <a:prstGeom prst="rect">
            <a:avLst/>
          </a:prstGeom>
          <a:solidFill>
            <a:srgbClr val="00CC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Masyarakat dan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Swasta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038600" y="3886200"/>
            <a:ext cx="457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5638800" y="3886200"/>
            <a:ext cx="6096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590800" y="381000"/>
            <a:ext cx="6019800" cy="708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ＭＳ Ｐゴシック" pitchFamily="34" charset="-128"/>
              </a:rPr>
              <a:t>Harapan 15 tahun yang lalu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Pertanyaan-pertanyaan kritis setelah 15 tahun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209800"/>
            <a:ext cx="4114800" cy="4525963"/>
          </a:xfrm>
        </p:spPr>
        <p:txBody>
          <a:bodyPr/>
          <a:lstStyle/>
          <a:p>
            <a:r>
              <a:rPr lang="en-US" sz="3200" smtClean="0"/>
              <a:t>Apakah kebijakan desentralisasi justru memperburuk status kesehatan masyarakat?</a:t>
            </a:r>
            <a:endParaRPr lang="en-US" sz="4000" smtClean="0"/>
          </a:p>
          <a:p>
            <a:pPr>
              <a:buFont typeface="Wingdings 2" pitchFamily="18" charset="2"/>
              <a:buNone/>
            </a:pPr>
            <a:endParaRPr lang="en-US" sz="2000" smtClean="0"/>
          </a:p>
        </p:txBody>
      </p:sp>
      <p:pic>
        <p:nvPicPr>
          <p:cNvPr id="10244" name="Picture 5" descr="j03155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kenyataannya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752600" y="1981200"/>
            <a:ext cx="6934200" cy="4525963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err="1" smtClean="0">
                <a:ea typeface="ＭＳ Ｐゴシック" charset="0"/>
              </a:rPr>
              <a:t>Kematian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ibu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dan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bayi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serta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penyakit</a:t>
            </a:r>
            <a:r>
              <a:rPr lang="en-US" sz="2400" dirty="0" smtClean="0">
                <a:ea typeface="ＭＳ Ｐゴシック" charset="0"/>
              </a:rPr>
              <a:t> AIDS </a:t>
            </a:r>
            <a:r>
              <a:rPr lang="en-US" sz="2400" dirty="0" err="1" smtClean="0">
                <a:ea typeface="ＭＳ Ｐゴシック" charset="0"/>
              </a:rPr>
              <a:t>tidak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mendapat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manfaat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dari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kebijakan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desentralisasi</a:t>
            </a:r>
            <a:endParaRPr lang="en-US" sz="2400" dirty="0" smtClean="0">
              <a:ea typeface="ＭＳ Ｐゴシック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err="1" smtClean="0">
                <a:ea typeface="ＭＳ Ｐゴシック" charset="0"/>
              </a:rPr>
              <a:t>Pelaksanaan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Jaminan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Kesehatan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Nasional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ada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kemungkinan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memperburuk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ketidak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adilan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</a:rPr>
              <a:t>geografis</a:t>
            </a:r>
            <a:r>
              <a:rPr lang="en-US" sz="2400" dirty="0" smtClean="0">
                <a:ea typeface="ＭＳ Ｐゴシック" charset="0"/>
              </a:rPr>
              <a:t>. 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en-US" sz="2400" b="1" dirty="0" smtClean="0">
              <a:ea typeface="ＭＳ Ｐゴシック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dirty="0" err="1" smtClean="0">
                <a:ea typeface="ＭＳ Ｐゴシック" charset="0"/>
              </a:rPr>
              <a:t>Mengapa</a:t>
            </a:r>
            <a:r>
              <a:rPr lang="en-US" sz="2400" b="1" dirty="0" smtClean="0">
                <a:ea typeface="ＭＳ Ｐゴシック" charset="0"/>
              </a:rPr>
              <a:t>? 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en-US" sz="2400" b="1" dirty="0" smtClean="0">
                <a:ea typeface="ＭＳ Ｐゴシック" charset="0"/>
              </a:rPr>
              <a:t>15 </a:t>
            </a:r>
            <a:r>
              <a:rPr lang="en-US" sz="2400" b="1" dirty="0" err="1" smtClean="0">
                <a:ea typeface="ＭＳ Ｐゴシック" charset="0"/>
              </a:rPr>
              <a:t>tahun</a:t>
            </a:r>
            <a:r>
              <a:rPr lang="en-US" sz="2400" b="1" dirty="0" smtClean="0">
                <a:ea typeface="ＭＳ Ｐゴシック" charset="0"/>
              </a:rPr>
              <a:t> </a:t>
            </a:r>
            <a:r>
              <a:rPr lang="en-US" sz="2400" b="1" dirty="0" err="1" smtClean="0">
                <a:ea typeface="ＭＳ Ｐゴシック" charset="0"/>
              </a:rPr>
              <a:t>desentralisasi</a:t>
            </a:r>
            <a:r>
              <a:rPr lang="en-US" sz="2400" b="1" dirty="0" smtClean="0">
                <a:ea typeface="ＭＳ Ｐゴシック" charset="0"/>
              </a:rPr>
              <a:t> </a:t>
            </a:r>
            <a:r>
              <a:rPr lang="en-US" sz="2400" b="1" dirty="0" err="1" smtClean="0">
                <a:ea typeface="ＭＳ Ｐゴシック" charset="0"/>
              </a:rPr>
              <a:t>tidak</a:t>
            </a:r>
            <a:r>
              <a:rPr lang="en-US" sz="2400" b="1" dirty="0" smtClean="0">
                <a:ea typeface="ＭＳ Ｐゴシック" charset="0"/>
              </a:rPr>
              <a:t> </a:t>
            </a:r>
            <a:r>
              <a:rPr lang="en-US" sz="2400" b="1" dirty="0" err="1" smtClean="0">
                <a:ea typeface="ＭＳ Ｐゴシック" charset="0"/>
              </a:rPr>
              <a:t>berhasil</a:t>
            </a:r>
            <a:r>
              <a:rPr lang="en-US" sz="2400" b="1" dirty="0" smtClean="0">
                <a:ea typeface="ＭＳ Ｐゴシック" charset="0"/>
              </a:rPr>
              <a:t> </a:t>
            </a:r>
            <a:r>
              <a:rPr lang="en-US" sz="2400" b="1" dirty="0" err="1" smtClean="0">
                <a:ea typeface="ＭＳ Ｐゴシック" charset="0"/>
              </a:rPr>
              <a:t>menyeimbangkan</a:t>
            </a:r>
            <a:r>
              <a:rPr lang="en-US" sz="2400" b="1" dirty="0" smtClean="0">
                <a:ea typeface="ＭＳ Ｐゴシック" charset="0"/>
              </a:rPr>
              <a:t> </a:t>
            </a:r>
            <a:r>
              <a:rPr lang="en-US" sz="2400" b="1" dirty="0" err="1" smtClean="0">
                <a:ea typeface="ＭＳ Ｐゴシック" charset="0"/>
              </a:rPr>
              <a:t>fasilitas</a:t>
            </a:r>
            <a:r>
              <a:rPr lang="en-US" sz="2400" b="1" dirty="0" smtClean="0">
                <a:ea typeface="ＭＳ Ｐゴシック" charset="0"/>
              </a:rPr>
              <a:t> </a:t>
            </a:r>
            <a:r>
              <a:rPr lang="en-US" sz="2400" b="1" dirty="0" err="1" smtClean="0">
                <a:ea typeface="ＭＳ Ｐゴシック" charset="0"/>
              </a:rPr>
              <a:t>kesehatan</a:t>
            </a:r>
            <a:r>
              <a:rPr lang="en-US" sz="2400" b="1" dirty="0" smtClean="0">
                <a:ea typeface="ＭＳ Ｐゴシック" charset="0"/>
              </a:rPr>
              <a:t> </a:t>
            </a:r>
            <a:r>
              <a:rPr lang="en-US" sz="2400" b="1" dirty="0" err="1" smtClean="0">
                <a:ea typeface="ＭＳ Ｐゴシック" charset="0"/>
              </a:rPr>
              <a:t>dan</a:t>
            </a:r>
            <a:r>
              <a:rPr lang="en-US" sz="2400" b="1" dirty="0" smtClean="0">
                <a:ea typeface="ＭＳ Ｐゴシック" charset="0"/>
              </a:rPr>
              <a:t> </a:t>
            </a:r>
            <a:r>
              <a:rPr lang="en-US" sz="2400" b="1" dirty="0" err="1" smtClean="0">
                <a:ea typeface="ＭＳ Ｐゴシック" charset="0"/>
              </a:rPr>
              <a:t>sumber</a:t>
            </a:r>
            <a:r>
              <a:rPr lang="en-US" sz="2400" b="1" dirty="0" smtClean="0">
                <a:ea typeface="ＭＳ Ｐゴシック" charset="0"/>
              </a:rPr>
              <a:t> </a:t>
            </a:r>
            <a:r>
              <a:rPr lang="en-US" sz="2400" b="1" dirty="0" err="1" smtClean="0">
                <a:ea typeface="ＭＳ Ｐゴシック" charset="0"/>
              </a:rPr>
              <a:t>daya</a:t>
            </a:r>
            <a:r>
              <a:rPr lang="en-US" sz="2400" b="1" dirty="0" smtClean="0">
                <a:ea typeface="ＭＳ Ｐゴシック" charset="0"/>
              </a:rPr>
              <a:t> </a:t>
            </a:r>
            <a:r>
              <a:rPr lang="en-US" sz="2400" b="1" dirty="0" err="1" smtClean="0">
                <a:ea typeface="ＭＳ Ｐゴシック" charset="0"/>
              </a:rPr>
              <a:t>kesehatan</a:t>
            </a:r>
            <a:r>
              <a:rPr lang="en-US" sz="2400" b="1" dirty="0" smtClean="0">
                <a:ea typeface="ＭＳ Ｐゴシック" charset="0"/>
              </a:rPr>
              <a:t> </a:t>
            </a:r>
            <a:r>
              <a:rPr lang="en-US" sz="2400" b="1" dirty="0" err="1" smtClean="0">
                <a:ea typeface="ＭＳ Ｐゴシック" charset="0"/>
              </a:rPr>
              <a:t>antar</a:t>
            </a:r>
            <a:r>
              <a:rPr lang="en-US" sz="2400" b="1" dirty="0" smtClean="0">
                <a:ea typeface="ＭＳ Ｐゴシック" charset="0"/>
              </a:rPr>
              <a:t> </a:t>
            </a:r>
            <a:r>
              <a:rPr lang="en-US" sz="2400" b="1" dirty="0" err="1" smtClean="0">
                <a:ea typeface="ＭＳ Ｐゴシック" charset="0"/>
              </a:rPr>
              <a:t>propinsi</a:t>
            </a:r>
            <a:r>
              <a:rPr lang="en-US" sz="2400" b="1" dirty="0" smtClean="0">
                <a:ea typeface="ＭＳ Ｐゴシック" charset="0"/>
              </a:rPr>
              <a:t>/</a:t>
            </a:r>
            <a:r>
              <a:rPr lang="en-US" sz="2400" b="1" dirty="0" err="1" smtClean="0">
                <a:ea typeface="ＭＳ Ｐゴシック" charset="0"/>
              </a:rPr>
              <a:t>kabupaten</a:t>
            </a:r>
            <a:endParaRPr lang="en-US" sz="2400" b="1" dirty="0">
              <a:ea typeface="ＭＳ Ｐゴシック" charset="0"/>
            </a:endParaRPr>
          </a:p>
        </p:txBody>
      </p:sp>
      <p:pic>
        <p:nvPicPr>
          <p:cNvPr id="11268" name="Picture 1" descr="5743720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038600"/>
            <a:ext cx="15795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628</TotalTime>
  <Words>1160</Words>
  <Application>Microsoft Office PowerPoint</Application>
  <PresentationFormat>On-screen Show (4:3)</PresentationFormat>
  <Paragraphs>226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Apex</vt:lpstr>
      <vt:lpstr>Kebijakan Desentralisasi Kesehatan dan Governance Sektor Kesehatan</vt:lpstr>
      <vt:lpstr>Pokok Bahasan</vt:lpstr>
      <vt:lpstr>Kebijakan desentralisasi</vt:lpstr>
      <vt:lpstr>Slide 4</vt:lpstr>
      <vt:lpstr>Slide 5</vt:lpstr>
      <vt:lpstr>Slide 6</vt:lpstr>
      <vt:lpstr>Slide 7</vt:lpstr>
      <vt:lpstr>Pertanyaan-pertanyaan kritis setelah 15 tahun</vt:lpstr>
      <vt:lpstr>Apa kenyataannya?   </vt:lpstr>
      <vt:lpstr>Analisis kematian bayi</vt:lpstr>
      <vt:lpstr>Mengapa?</vt:lpstr>
      <vt:lpstr>Slide 12</vt:lpstr>
      <vt:lpstr>Apa saja masalahnya?</vt:lpstr>
      <vt:lpstr>1. Pemerintah Propinsi dan Kabupaten belum memberikan perhatian besar terhadap sektor kesehatan, kecuali pengobatan gratis;</vt:lpstr>
      <vt:lpstr>2. Politik di daerah (otonomi) mengakibatkan pembiayaan dan manajemen SDM kesehatan di daerah kacau; </vt:lpstr>
      <vt:lpstr>3. Pemerintah pusat belum maksimal dalam mengelola kesehatan secara desentralisasi</vt:lpstr>
      <vt:lpstr>Ringkasan:</vt:lpstr>
      <vt:lpstr>Slide 18</vt:lpstr>
      <vt:lpstr>Slide 19</vt:lpstr>
      <vt:lpstr>Slide 20</vt:lpstr>
      <vt:lpstr>Slide 21</vt:lpstr>
      <vt:lpstr>Slide 22</vt:lpstr>
      <vt:lpstr>Slide 23</vt:lpstr>
      <vt:lpstr>UU No. 23 Tahun 2014 tentang Pemerintahan Daerah</vt:lpstr>
      <vt:lpstr>Slide 25</vt:lpstr>
      <vt:lpstr>Slide 26</vt:lpstr>
      <vt:lpstr>tata kelola sektor kesehatan </vt:lpstr>
      <vt:lpstr>Good Governance</vt:lpstr>
      <vt:lpstr>masyarakat</vt:lpstr>
      <vt:lpstr>Slide 30</vt:lpstr>
      <vt:lpstr>Slide 31</vt:lpstr>
      <vt:lpstr>Beberapa Implikasi, antara lain:</vt:lpstr>
      <vt:lpstr>Implikasi Hubungan Pusat, Propinsi, dan Kabupaten/Kota</vt:lpstr>
      <vt:lpstr>Implikasi terhadap RS</vt:lpstr>
      <vt:lpstr>Hubungan pusat dan propinsi-kabupaten kota:</vt:lpstr>
      <vt:lpstr>Implikasi 2: Hubungan antar berbagai lembaga di sektor kesehatan</vt:lpstr>
      <vt:lpstr>Slide 37</vt:lpstr>
      <vt:lpstr>Lampiran UU No. 23 Tahun 2014</vt:lpstr>
      <vt:lpstr>Aspek Filosofi dan Sosiologis</vt:lpstr>
      <vt:lpstr>Fungsi melindungi masyarakat di sektor kesehatan:</vt:lpstr>
      <vt:lpstr>Fungsi Perlindungan ini secara sosiologis:</vt:lpstr>
      <vt:lpstr>masyarakat</vt:lpstr>
      <vt:lpstr>Masalah Tata Kelola di daerah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Kebijakan Desentralisasi  Kesehatan dan Governance Sektor Kesehatan</dc:title>
  <dc:creator>Iman</dc:creator>
  <cp:lastModifiedBy>Iman Muhammad</cp:lastModifiedBy>
  <cp:revision>26</cp:revision>
  <dcterms:created xsi:type="dcterms:W3CDTF">2014-09-08T22:26:06Z</dcterms:created>
  <dcterms:modified xsi:type="dcterms:W3CDTF">2016-11-15T13:24:54Z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1240651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D5.1.4</vt:lpwstr>
  </property>
</Properties>
</file>