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Default Extension="doc" ContentType="application/msword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59"/>
  </p:notesMasterIdLst>
  <p:handoutMasterIdLst>
    <p:handoutMasterId r:id="rId60"/>
  </p:handoutMasterIdLst>
  <p:sldIdLst>
    <p:sldId id="256" r:id="rId2"/>
    <p:sldId id="410" r:id="rId3"/>
    <p:sldId id="299" r:id="rId4"/>
    <p:sldId id="292" r:id="rId5"/>
    <p:sldId id="310" r:id="rId6"/>
    <p:sldId id="311" r:id="rId7"/>
    <p:sldId id="367" r:id="rId8"/>
    <p:sldId id="369" r:id="rId9"/>
    <p:sldId id="368" r:id="rId10"/>
    <p:sldId id="370" r:id="rId11"/>
    <p:sldId id="372" r:id="rId12"/>
    <p:sldId id="373" r:id="rId13"/>
    <p:sldId id="374" r:id="rId14"/>
    <p:sldId id="375" r:id="rId15"/>
    <p:sldId id="376" r:id="rId16"/>
    <p:sldId id="377" r:id="rId17"/>
    <p:sldId id="378" r:id="rId18"/>
    <p:sldId id="379" r:id="rId19"/>
    <p:sldId id="380" r:id="rId20"/>
    <p:sldId id="381" r:id="rId21"/>
    <p:sldId id="382" r:id="rId22"/>
    <p:sldId id="383" r:id="rId23"/>
    <p:sldId id="384" r:id="rId24"/>
    <p:sldId id="385" r:id="rId25"/>
    <p:sldId id="386" r:id="rId26"/>
    <p:sldId id="312" r:id="rId27"/>
    <p:sldId id="294" r:id="rId28"/>
    <p:sldId id="313" r:id="rId29"/>
    <p:sldId id="388" r:id="rId30"/>
    <p:sldId id="409" r:id="rId31"/>
    <p:sldId id="389" r:id="rId32"/>
    <p:sldId id="390" r:id="rId33"/>
    <p:sldId id="391" r:id="rId34"/>
    <p:sldId id="392" r:id="rId35"/>
    <p:sldId id="393" r:id="rId36"/>
    <p:sldId id="394" r:id="rId37"/>
    <p:sldId id="395" r:id="rId38"/>
    <p:sldId id="396" r:id="rId39"/>
    <p:sldId id="397" r:id="rId40"/>
    <p:sldId id="398" r:id="rId41"/>
    <p:sldId id="399" r:id="rId42"/>
    <p:sldId id="400" r:id="rId43"/>
    <p:sldId id="401" r:id="rId44"/>
    <p:sldId id="402" r:id="rId45"/>
    <p:sldId id="403" r:id="rId46"/>
    <p:sldId id="404" r:id="rId47"/>
    <p:sldId id="405" r:id="rId48"/>
    <p:sldId id="406" r:id="rId49"/>
    <p:sldId id="407" r:id="rId50"/>
    <p:sldId id="411" r:id="rId51"/>
    <p:sldId id="412" r:id="rId52"/>
    <p:sldId id="413" r:id="rId53"/>
    <p:sldId id="414" r:id="rId54"/>
    <p:sldId id="415" r:id="rId55"/>
    <p:sldId id="417" r:id="rId56"/>
    <p:sldId id="416" r:id="rId57"/>
    <p:sldId id="408" r:id="rId5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5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27BDE16-FE7B-4B14-88D0-BC5C1797BE8C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279BDBB-B577-47A8-A2BF-D4D2D464E4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AAC1033-3C96-41CB-93D1-7B4362B75003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D8C6A6A-4546-4C37-A173-8F3ED09894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Flagship Course: Introduction, October 16, 2006, session 1</a:t>
            </a:r>
          </a:p>
        </p:txBody>
      </p:sp>
      <p:sp>
        <p:nvSpPr>
          <p:cNvPr id="624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EBF9CB5-4E61-42F0-90F7-6CA9FB83343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  <p:sp>
        <p:nvSpPr>
          <p:cNvPr id="624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d-ID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mtClean="0">
                <a:cs typeface="Arial" charset="0"/>
              </a:rPr>
              <a:t>Flagship Course: Purchasing/Contracting, Thursday - Nov. 8, 2007, Session 2Flagship Course: Washington, DC, October 26, 2006, Session 1</a:t>
            </a:r>
          </a:p>
        </p:txBody>
      </p:sp>
      <p:sp>
        <p:nvSpPr>
          <p:cNvPr id="63491" name="Rectangle 6"/>
          <p:cNvSpPr txBox="1">
            <a:spLocks noGrp="1"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s-ES">
                <a:latin typeface="Calibri" pitchFamily="34" charset="0"/>
              </a:rPr>
              <a:t>Flagship Course: Washington, DC, October 26, 2006, Session 1</a:t>
            </a:r>
          </a:p>
        </p:txBody>
      </p:sp>
      <p:sp>
        <p:nvSpPr>
          <p:cNvPr id="6349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DF549D5-F53E-4CB5-A0C7-C7BBE40162D8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s-ES">
              <a:cs typeface="Arial" charset="0"/>
            </a:endParaRPr>
          </a:p>
        </p:txBody>
      </p:sp>
      <p:sp>
        <p:nvSpPr>
          <p:cNvPr id="634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d-ID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Flagship Course: Introduction, October 16, 2006, session 1</a:t>
            </a:r>
          </a:p>
        </p:txBody>
      </p:sp>
      <p:sp>
        <p:nvSpPr>
          <p:cNvPr id="645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3241BF5-2DC0-478B-A90F-DF8356DB3E4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  <p:sp>
        <p:nvSpPr>
          <p:cNvPr id="645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d-ID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Flagship Course: Introduction, October 16, 2006, session 1</a:t>
            </a:r>
          </a:p>
        </p:txBody>
      </p:sp>
      <p:sp>
        <p:nvSpPr>
          <p:cNvPr id="655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0D13895-7DF5-4872-8F6C-12F16BA1EDA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  <p:sp>
        <p:nvSpPr>
          <p:cNvPr id="655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d-ID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d-ID" smtClean="0"/>
          </a:p>
        </p:txBody>
      </p:sp>
      <p:sp>
        <p:nvSpPr>
          <p:cNvPr id="66564" name="Footer Placeholder 3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Flagship Course: Wednesday, November 7, 2007, Session 3</a:t>
            </a:r>
          </a:p>
        </p:txBody>
      </p:sp>
      <p:sp>
        <p:nvSpPr>
          <p:cNvPr id="66565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D717FF0-A490-4785-AC36-4CDAA93FC4C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34DCD43-6E0C-4D94-9E5E-96EC6A408A7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42</a:t>
            </a:fld>
            <a:endParaRPr lang="en-US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4988"/>
            <a:ext cx="5486400" cy="411321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d-ID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d-ID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B30FB0B-C3C9-4A1F-B778-5467FDF42174}" type="slidenum">
              <a:rPr lang="id-ID"/>
              <a:pPr fontAlgn="base">
                <a:spcBef>
                  <a:spcPct val="0"/>
                </a:spcBef>
                <a:spcAft>
                  <a:spcPct val="0"/>
                </a:spcAft>
              </a:pPr>
              <a:t>53</a:t>
            </a:fld>
            <a:endParaRPr lang="id-ID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d-ID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F746623-1B3D-481A-ABC0-B0CEC2FF7383}" type="slidenum">
              <a:rPr lang="id-ID"/>
              <a:pPr fontAlgn="base">
                <a:spcBef>
                  <a:spcPct val="0"/>
                </a:spcBef>
                <a:spcAft>
                  <a:spcPct val="0"/>
                </a:spcAft>
              </a:pPr>
              <a:t>54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94A856-0FCD-43D2-83CD-2E185329A291}" type="datetime1">
              <a:rPr lang="en-US" smtClean="0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082D112-521F-4C7B-B020-1B67EE942B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E27AAD-C6BF-47BB-A0BA-82E32E613C56}" type="datetime1">
              <a:rPr lang="en-US" smtClean="0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594743-C09D-4A3F-9C43-F30187C431D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146C0A-2375-4DCD-9CE4-67D9527BCF0D}" type="datetime1">
              <a:rPr lang="en-US" smtClean="0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0F187A-9C1F-416E-BF88-CFE59AD88FF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FED420-5CF3-43E2-9E0D-A3E39D7C8B7E}" type="datetime1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7A2AA-DF71-4417-9CC5-EDC0160514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1404D1-0985-4434-8D59-E4285F876CF7}" type="datetime1">
              <a:rPr lang="en-US" smtClean="0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299696-67B1-4484-9B9B-8C95BCCCA6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AD1BC7-BD38-4A98-BB3B-58F3A691EDF4}" type="datetime1">
              <a:rPr lang="en-US" smtClean="0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3DC4165F-225D-4988-BE91-13C6357C92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361898-1497-4047-A526-5DEDB1C6A567}" type="datetime1">
              <a:rPr lang="en-US" smtClean="0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99B09D-F23A-465B-94E7-21FFF39CE3B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854090-6446-4C6D-8601-059F0BAF12EF}" type="datetime1">
              <a:rPr lang="en-US" smtClean="0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14B99-FCE6-44DE-B3A0-2F7DB16FF0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FBABD5-11EC-47E0-8133-D55406A84DA3}" type="datetime1">
              <a:rPr lang="en-US" smtClean="0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598ADC-1C6A-4C48-9CDD-0236108387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DCD2E8-50C7-4BCF-AECA-7F3AA6830B4D}" type="datetime1">
              <a:rPr lang="en-US" smtClean="0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B66400-8B16-4702-A61A-A6EB6E1DDB2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3071E0-0604-471F-9819-5AAF9EFCCBF8}" type="datetime1">
              <a:rPr lang="en-US" smtClean="0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DEF492-B426-41B9-94C2-48CA46E9E77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107B87-7DDA-45B5-96AA-25B1F20E160A}" type="datetime1">
              <a:rPr lang="en-US" smtClean="0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195BA7C5-7BB0-4A38-A075-C23BE6EE0A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688EF33-F508-4512-BE5F-C044EDABFF64}" type="datetime1">
              <a:rPr lang="en-US" smtClean="0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01E59874-650C-46B0-8272-6021FDBC26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Word_97_-_2003_Document1.doc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26C23E-986B-4203-A2C8-D9A62A243327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409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Reformasi Sektor Kesehatan </a:t>
            </a:r>
            <a:br>
              <a:rPr lang="en-US" smtClean="0"/>
            </a:br>
            <a:r>
              <a:rPr lang="en-US" smtClean="0"/>
              <a:t>di Dunia dan di Indonesia</a:t>
            </a:r>
          </a:p>
        </p:txBody>
      </p:sp>
      <p:sp>
        <p:nvSpPr>
          <p:cNvPr id="4101" name="TextBox 4"/>
          <p:cNvSpPr txBox="1">
            <a:spLocks noChangeArrowheads="1"/>
          </p:cNvSpPr>
          <p:nvPr/>
        </p:nvSpPr>
        <p:spPr bwMode="auto">
          <a:xfrm>
            <a:off x="3505200" y="457200"/>
            <a:ext cx="1981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dirty="0">
                <a:latin typeface="Calibri" pitchFamily="34" charset="0"/>
              </a:rPr>
              <a:t>Sesi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609600"/>
            <a:ext cx="7620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04800" y="0"/>
            <a:ext cx="8810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The five control knobs for health-sector reform (Roberts et al, 2004)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AFBF60-6C61-4550-8BC1-3EAEE4C03CED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 smtClean="0"/>
              <a:t>Financing</a:t>
            </a:r>
            <a:endParaRPr lang="en-US" sz="36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0D1909-FC38-4D1D-8E7C-AE5AAA9C7247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14338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Control Knob 1: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14F209-3B4A-45C7-9CC5-62F928DF2A65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D2C4B-0DE4-4513-8D33-30653ECAAC1A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 smtClean="0"/>
              <a:t>Payment</a:t>
            </a:r>
            <a:endParaRPr lang="en-US" sz="3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398060-C3BA-46D3-8800-DA8FE30AA752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741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Control Knob 2: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E2D5E0-EB81-4676-94AE-361608FFF7FE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1219200"/>
          </a:xfrm>
          <a:solidFill>
            <a:srgbClr val="00FF00"/>
          </a:solidFill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 smtClean="0"/>
              <a:t>Policy Maker/Manager’s View of the Impact of Different PPMs on Performance Criteria</a:t>
            </a:r>
            <a:br>
              <a:rPr lang="en-US" sz="2800" b="1" dirty="0" smtClean="0"/>
            </a:br>
            <a:r>
              <a:rPr lang="en-US" sz="2800" b="1" i="1" dirty="0" smtClean="0"/>
              <a:t>Group Exercise</a:t>
            </a:r>
            <a:endParaRPr lang="en-US" sz="2800" b="1" dirty="0" smtClean="0"/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type="tbl" idx="1"/>
          </p:nvPr>
        </p:nvGraphicFramePr>
        <p:xfrm>
          <a:off x="1744663" y="1981200"/>
          <a:ext cx="5654675" cy="4114800"/>
        </p:xfrm>
        <a:graphic>
          <a:graphicData uri="http://schemas.openxmlformats.org/presentationml/2006/ole">
            <p:oleObj spid="_x0000_s1026" name="Document" r:id="rId4" imgW="7069667" imgH="5143500" progId="Word.Document.8">
              <p:embed/>
            </p:oleObj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64C38B-886A-47BE-BCFB-053F9208D69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 smtClean="0"/>
              <a:t>Organization</a:t>
            </a:r>
            <a:endParaRPr lang="en-US" sz="36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C572A0-C97D-4F4F-BFC4-396922D6AA83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19458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Control Knob 3: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BB97F3-2162-479D-9F3C-3BB26D790A72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170CFA-6B6A-4066-A780-09E0530F4753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21506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smtClean="0"/>
              <a:t>Strategies </a:t>
            </a:r>
          </a:p>
          <a:p>
            <a:r>
              <a:rPr lang="en-US" smtClean="0"/>
              <a:t>􀂃 Definition of service delivery model(s): scope and continuum of care </a:t>
            </a:r>
          </a:p>
          <a:p>
            <a:r>
              <a:rPr lang="en-US" smtClean="0"/>
              <a:t>􀂃 Human resource interventions </a:t>
            </a:r>
          </a:p>
          <a:p>
            <a:r>
              <a:rPr lang="en-US" smtClean="0"/>
              <a:t>􀂃 Innovations in information systems </a:t>
            </a:r>
          </a:p>
          <a:p>
            <a:r>
              <a:rPr lang="en-US" smtClean="0"/>
              <a:t>􀂃 Regionalization strategies </a:t>
            </a:r>
          </a:p>
          <a:p>
            <a:r>
              <a:rPr lang="en-US" smtClean="0"/>
              <a:t>	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Isi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96C78B-090C-4728-91C7-635D48BAECA0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sz="quarter" idx="1"/>
          </p:nvPr>
        </p:nvSpPr>
        <p:spPr/>
        <p:txBody>
          <a:bodyPr rtlCol="0">
            <a:normAutofit fontScale="97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dirty="0" smtClean="0"/>
              <a:t>Bagian 1.Memahami Reformasi Kesehatan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dirty="0" smtClean="0"/>
              <a:t>Bagian 2. Apakah kebijakan financing saja cukup? Kasus Jamkesmas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dirty="0" smtClean="0"/>
              <a:t>Bagian 3.Conctracting sebagai salahsatu kebijakan dalam reformasi kesehatan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 smtClean="0"/>
              <a:t>Regulation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819B2-A5B6-46F1-B14C-9B0F47C3487E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2253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Control Knob 4: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9FC3E2-ECB9-4381-B05E-92ACBF230A64}" type="slidenum">
              <a:rPr lang="en-US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58CA65-BE27-47AA-88EE-2CAFAF671883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0"/>
            <a:ext cx="8229600" cy="6858000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/>
              <a:t>Strategies: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􀂃 Certification, licensing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􀂃 Accreditation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􀂃 Develop national norms and practice standards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􀂃 Legislation re: patients’ rights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􀂃 Regulate insurance companies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􀂃 Separation/redefinition of functions (insuring, financing, providing)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􀂃 Define coordination, cooperation and healthy competition among actors in tri-dimensional system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􀂃 Centralization/decentralization initiatives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􀂃 Develop stewardship/steering capacity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􀂃 Foster essential public health functions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􀂃 Promote awareness about citizen’s rights and responsibilities in healthcare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􀂃 Promote awareness about provider rights and responsibilities 	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 smtClean="0"/>
              <a:t>Behavior</a:t>
            </a:r>
            <a:endParaRPr lang="en-US" sz="36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BF630B-8A51-44E7-8196-F4038495420F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25602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Control Knob 5: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91B5B1-5649-4B77-82F9-96210D7300AF}" type="slidenum">
              <a:rPr lang="en-US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685800"/>
            <a:ext cx="6096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TextBox 2"/>
          <p:cNvSpPr txBox="1">
            <a:spLocks noChangeArrowheads="1"/>
          </p:cNvSpPr>
          <p:nvPr/>
        </p:nvSpPr>
        <p:spPr bwMode="auto">
          <a:xfrm>
            <a:off x="1600200" y="0"/>
            <a:ext cx="6178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Bagaimana menerapkan Reformasi Kesehatan?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0" y="4419600"/>
            <a:ext cx="10668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828800" y="3505200"/>
            <a:ext cx="14478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/>
              <a:t>Implementation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817E1F-C1D6-4F0B-8A2E-00E31CACAC14}" type="slidenum">
              <a:rPr lang="en-US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65E2A1-0ADF-4B04-829B-F69262802318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28674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Perkembangan Reformasi Kesehatan di Dunia &amp; Indonesia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28600" y="3657600"/>
            <a:ext cx="82296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1334294" y="3694906"/>
            <a:ext cx="5334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6287294" y="3694906"/>
            <a:ext cx="5334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01" name="TextBox 9"/>
          <p:cNvSpPr txBox="1">
            <a:spLocks noChangeArrowheads="1"/>
          </p:cNvSpPr>
          <p:nvPr/>
        </p:nvSpPr>
        <p:spPr bwMode="auto">
          <a:xfrm>
            <a:off x="1295400" y="3962400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1980</a:t>
            </a:r>
          </a:p>
        </p:txBody>
      </p:sp>
      <p:sp>
        <p:nvSpPr>
          <p:cNvPr id="29702" name="TextBox 10"/>
          <p:cNvSpPr txBox="1">
            <a:spLocks noChangeArrowheads="1"/>
          </p:cNvSpPr>
          <p:nvPr/>
        </p:nvSpPr>
        <p:spPr bwMode="auto">
          <a:xfrm>
            <a:off x="6248400" y="4038600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2004</a:t>
            </a:r>
          </a:p>
        </p:txBody>
      </p:sp>
      <p:sp>
        <p:nvSpPr>
          <p:cNvPr id="29703" name="TextBox 11"/>
          <p:cNvSpPr txBox="1">
            <a:spLocks noChangeArrowheads="1"/>
          </p:cNvSpPr>
          <p:nvPr/>
        </p:nvSpPr>
        <p:spPr bwMode="auto">
          <a:xfrm>
            <a:off x="914400" y="2133600"/>
            <a:ext cx="13414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Inisiatif</a:t>
            </a:r>
          </a:p>
          <a:p>
            <a:r>
              <a:rPr lang="en-US" b="1">
                <a:latin typeface="Calibri" pitchFamily="34" charset="0"/>
              </a:rPr>
              <a:t>Bank Dunia;</a:t>
            </a:r>
          </a:p>
          <a:p>
            <a:r>
              <a:rPr lang="en-US" b="1">
                <a:latin typeface="Calibri" pitchFamily="34" charset="0"/>
              </a:rPr>
              <a:t>IMF</a:t>
            </a:r>
          </a:p>
        </p:txBody>
      </p:sp>
      <p:sp>
        <p:nvSpPr>
          <p:cNvPr id="29704" name="TextBox 13"/>
          <p:cNvSpPr txBox="1">
            <a:spLocks noChangeArrowheads="1"/>
          </p:cNvSpPr>
          <p:nvPr/>
        </p:nvSpPr>
        <p:spPr bwMode="auto">
          <a:xfrm>
            <a:off x="6172200" y="1905000"/>
            <a:ext cx="16319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Getting Health </a:t>
            </a:r>
          </a:p>
          <a:p>
            <a:r>
              <a:rPr lang="en-US" b="1">
                <a:latin typeface="Calibri" pitchFamily="34" charset="0"/>
              </a:rPr>
              <a:t>Reform:</a:t>
            </a:r>
          </a:p>
          <a:p>
            <a:r>
              <a:rPr lang="en-US" b="1">
                <a:latin typeface="Calibri" pitchFamily="34" charset="0"/>
              </a:rPr>
              <a:t>A Guide ….</a:t>
            </a:r>
          </a:p>
          <a:p>
            <a:r>
              <a:rPr lang="en-US" b="1">
                <a:latin typeface="Calibri" pitchFamily="34" charset="0"/>
              </a:rPr>
              <a:t> (Roberts et al)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1905000" y="3200400"/>
            <a:ext cx="4495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706" name="TextBox 14"/>
          <p:cNvSpPr txBox="1">
            <a:spLocks noChangeArrowheads="1"/>
          </p:cNvSpPr>
          <p:nvPr/>
        </p:nvSpPr>
        <p:spPr bwMode="auto">
          <a:xfrm>
            <a:off x="2895600" y="2590800"/>
            <a:ext cx="25971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Reformasi Kesehatan:</a:t>
            </a:r>
          </a:p>
          <a:p>
            <a:r>
              <a:rPr lang="en-US">
                <a:latin typeface="Calibri" pitchFamily="34" charset="0"/>
              </a:rPr>
              <a:t>Aplikasi Mekanisme Pasar</a:t>
            </a:r>
          </a:p>
          <a:p>
            <a:endParaRPr lang="en-US">
              <a:latin typeface="Calibri" pitchFamily="34" charset="0"/>
            </a:endParaRPr>
          </a:p>
        </p:txBody>
      </p:sp>
      <p:sp>
        <p:nvSpPr>
          <p:cNvPr id="29707" name="TextBox 15"/>
          <p:cNvSpPr txBox="1">
            <a:spLocks noChangeArrowheads="1"/>
          </p:cNvSpPr>
          <p:nvPr/>
        </p:nvSpPr>
        <p:spPr bwMode="auto">
          <a:xfrm>
            <a:off x="2209800" y="3810000"/>
            <a:ext cx="40528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Kurang dukungan teori &amp; evidence-based</a:t>
            </a:r>
          </a:p>
          <a:p>
            <a:r>
              <a:rPr lang="en-US">
                <a:latin typeface="Calibri" pitchFamily="34" charset="0"/>
              </a:rPr>
              <a:t>Ada yang berhasil; ada yang gagal</a:t>
            </a:r>
          </a:p>
        </p:txBody>
      </p:sp>
      <p:sp>
        <p:nvSpPr>
          <p:cNvPr id="29708" name="Rectangle 16"/>
          <p:cNvSpPr>
            <a:spLocks noChangeArrowheads="1"/>
          </p:cNvSpPr>
          <p:nvPr/>
        </p:nvSpPr>
        <p:spPr bwMode="auto">
          <a:xfrm>
            <a:off x="6781800" y="4572000"/>
            <a:ext cx="2590800" cy="142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>
              <a:lnSpc>
                <a:spcPct val="80000"/>
              </a:lnSpc>
            </a:pPr>
            <a:r>
              <a:rPr lang="en-US">
                <a:latin typeface="Calibri" pitchFamily="34" charset="0"/>
              </a:rPr>
              <a:t>Didasari:</a:t>
            </a:r>
          </a:p>
          <a:p>
            <a:pPr marL="609600" indent="-609600">
              <a:lnSpc>
                <a:spcPct val="80000"/>
              </a:lnSpc>
            </a:pPr>
            <a:r>
              <a:rPr lang="en-US">
                <a:latin typeface="Calibri" pitchFamily="34" charset="0"/>
              </a:rPr>
              <a:t>- A guide ….</a:t>
            </a:r>
          </a:p>
          <a:p>
            <a:pPr marL="609600" indent="-609600">
              <a:lnSpc>
                <a:spcPct val="80000"/>
              </a:lnSpc>
            </a:pPr>
            <a:r>
              <a:rPr lang="en-US">
                <a:latin typeface="Calibri" pitchFamily="34" charset="0"/>
              </a:rPr>
              <a:t>- International experience- </a:t>
            </a:r>
          </a:p>
          <a:p>
            <a:pPr marL="609600" indent="-609600">
              <a:lnSpc>
                <a:spcPct val="80000"/>
              </a:lnSpc>
            </a:pPr>
            <a:r>
              <a:rPr lang="en-US">
                <a:latin typeface="Calibri" pitchFamily="34" charset="0"/>
              </a:rPr>
              <a:t>(</a:t>
            </a:r>
            <a:r>
              <a:rPr lang="en-US" i="1">
                <a:latin typeface="Calibri" pitchFamily="34" charset="0"/>
              </a:rPr>
              <a:t>Benchmarking)</a:t>
            </a:r>
          </a:p>
          <a:p>
            <a:pPr marL="609600" indent="-609600">
              <a:lnSpc>
                <a:spcPct val="80000"/>
              </a:lnSpc>
            </a:pPr>
            <a:r>
              <a:rPr lang="en-US">
                <a:latin typeface="Calibri" pitchFamily="34" charset="0"/>
              </a:rPr>
              <a:t>- Inter-Sectoral learning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086600" y="4191000"/>
            <a:ext cx="1371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710" name="TextBox 17"/>
          <p:cNvSpPr txBox="1">
            <a:spLocks noChangeArrowheads="1"/>
          </p:cNvSpPr>
          <p:nvPr/>
        </p:nvSpPr>
        <p:spPr bwMode="auto">
          <a:xfrm>
            <a:off x="1219200" y="609600"/>
            <a:ext cx="68786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Perkembangan Reformasi Sektor Kesehatan di Dunia</a:t>
            </a:r>
          </a:p>
        </p:txBody>
      </p:sp>
      <p:sp>
        <p:nvSpPr>
          <p:cNvPr id="29711" name="TextBox 19"/>
          <p:cNvSpPr txBox="1">
            <a:spLocks noChangeArrowheads="1"/>
          </p:cNvSpPr>
          <p:nvPr/>
        </p:nvSpPr>
        <p:spPr bwMode="auto">
          <a:xfrm>
            <a:off x="6172200" y="1524000"/>
            <a:ext cx="184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Muncul referensi: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3AAA23-FF4A-473A-9957-7146ED8EA129}" type="slidenum">
              <a:rPr lang="en-US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04800" y="5029200"/>
            <a:ext cx="82296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1333501" y="5067300"/>
            <a:ext cx="533400" cy="317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6820694" y="5066506"/>
            <a:ext cx="5334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25" name="TextBox 9"/>
          <p:cNvSpPr txBox="1">
            <a:spLocks noChangeArrowheads="1"/>
          </p:cNvSpPr>
          <p:nvPr/>
        </p:nvSpPr>
        <p:spPr bwMode="auto">
          <a:xfrm>
            <a:off x="1295400" y="5410200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1980</a:t>
            </a:r>
          </a:p>
        </p:txBody>
      </p:sp>
      <p:sp>
        <p:nvSpPr>
          <p:cNvPr id="30726" name="TextBox 10"/>
          <p:cNvSpPr txBox="1">
            <a:spLocks noChangeArrowheads="1"/>
          </p:cNvSpPr>
          <p:nvPr/>
        </p:nvSpPr>
        <p:spPr bwMode="auto">
          <a:xfrm>
            <a:off x="6781800" y="5410200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2004</a:t>
            </a:r>
          </a:p>
        </p:txBody>
      </p:sp>
      <p:sp>
        <p:nvSpPr>
          <p:cNvPr id="30727" name="TextBox 11"/>
          <p:cNvSpPr txBox="1">
            <a:spLocks noChangeArrowheads="1"/>
          </p:cNvSpPr>
          <p:nvPr/>
        </p:nvSpPr>
        <p:spPr bwMode="auto">
          <a:xfrm>
            <a:off x="1143000" y="3581400"/>
            <a:ext cx="13414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Inisiatif</a:t>
            </a:r>
          </a:p>
          <a:p>
            <a:r>
              <a:rPr lang="en-US" b="1">
                <a:latin typeface="Calibri" pitchFamily="34" charset="0"/>
              </a:rPr>
              <a:t>Bank Dunia;</a:t>
            </a:r>
          </a:p>
          <a:p>
            <a:r>
              <a:rPr lang="en-US" b="1">
                <a:latin typeface="Calibri" pitchFamily="34" charset="0"/>
              </a:rPr>
              <a:t>IMF</a:t>
            </a:r>
          </a:p>
        </p:txBody>
      </p:sp>
      <p:sp>
        <p:nvSpPr>
          <p:cNvPr id="30728" name="TextBox 13"/>
          <p:cNvSpPr txBox="1">
            <a:spLocks noChangeArrowheads="1"/>
          </p:cNvSpPr>
          <p:nvPr/>
        </p:nvSpPr>
        <p:spPr bwMode="auto">
          <a:xfrm>
            <a:off x="6324600" y="3429000"/>
            <a:ext cx="16319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Getting Health </a:t>
            </a:r>
          </a:p>
          <a:p>
            <a:r>
              <a:rPr lang="en-US" b="1">
                <a:latin typeface="Calibri" pitchFamily="34" charset="0"/>
              </a:rPr>
              <a:t>Reform:</a:t>
            </a:r>
          </a:p>
          <a:p>
            <a:r>
              <a:rPr lang="en-US" b="1">
                <a:latin typeface="Calibri" pitchFamily="34" charset="0"/>
              </a:rPr>
              <a:t>A Guide ….</a:t>
            </a:r>
          </a:p>
          <a:p>
            <a:r>
              <a:rPr lang="en-US" b="1">
                <a:latin typeface="Calibri" pitchFamily="34" charset="0"/>
              </a:rPr>
              <a:t> (Roberts et al)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1905000" y="4495800"/>
            <a:ext cx="4495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30" name="TextBox 14"/>
          <p:cNvSpPr txBox="1">
            <a:spLocks noChangeArrowheads="1"/>
          </p:cNvSpPr>
          <p:nvPr/>
        </p:nvSpPr>
        <p:spPr bwMode="auto">
          <a:xfrm>
            <a:off x="2895600" y="3810000"/>
            <a:ext cx="25971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Reformasi Kesehatan:</a:t>
            </a:r>
          </a:p>
          <a:p>
            <a:r>
              <a:rPr lang="en-US">
                <a:latin typeface="Calibri" pitchFamily="34" charset="0"/>
              </a:rPr>
              <a:t>Aplikasi Mekanisme Pasar</a:t>
            </a:r>
          </a:p>
          <a:p>
            <a:endParaRPr lang="en-US">
              <a:latin typeface="Calibri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5601494" y="5066506"/>
            <a:ext cx="5334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32" name="TextBox 17"/>
          <p:cNvSpPr txBox="1">
            <a:spLocks noChangeArrowheads="1"/>
          </p:cNvSpPr>
          <p:nvPr/>
        </p:nvSpPr>
        <p:spPr bwMode="auto">
          <a:xfrm>
            <a:off x="5562600" y="5410200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2000</a:t>
            </a:r>
          </a:p>
        </p:txBody>
      </p:sp>
      <p:sp>
        <p:nvSpPr>
          <p:cNvPr id="19" name="Line Callout 1 18"/>
          <p:cNvSpPr/>
          <p:nvPr/>
        </p:nvSpPr>
        <p:spPr>
          <a:xfrm>
            <a:off x="6705600" y="228600"/>
            <a:ext cx="2286000" cy="2819400"/>
          </a:xfrm>
          <a:prstGeom prst="borderCallout1">
            <a:avLst>
              <a:gd name="adj1" fmla="val 18750"/>
              <a:gd name="adj2" fmla="val -8333"/>
              <a:gd name="adj3" fmla="val 168766"/>
              <a:gd name="adj4" fmla="val -370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/>
              <a:t>Reformasi</a:t>
            </a:r>
            <a:r>
              <a:rPr lang="en-US" dirty="0"/>
              <a:t> </a:t>
            </a:r>
            <a:r>
              <a:rPr lang="en-US" dirty="0" err="1"/>
              <a:t>Depkes</a:t>
            </a:r>
            <a:r>
              <a:rPr lang="en-US" dirty="0"/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ym typeface="Wingdings" pitchFamily="2" charset="2"/>
              </a:rPr>
              <a:t>Kepmenkes</a:t>
            </a:r>
            <a:r>
              <a:rPr lang="en-US" dirty="0">
                <a:sym typeface="Wingdings" pitchFamily="2" charset="2"/>
              </a:rPr>
              <a:t> No. 574/2000 </a:t>
            </a:r>
            <a:r>
              <a:rPr lang="en-US" dirty="0" err="1">
                <a:sym typeface="Wingdings" pitchFamily="2" charset="2"/>
              </a:rPr>
              <a:t>tentang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Kebijakan</a:t>
            </a:r>
            <a:r>
              <a:rPr lang="en-US" dirty="0">
                <a:sym typeface="Wingdings" pitchFamily="2" charset="2"/>
              </a:rPr>
              <a:t> Pembangunan </a:t>
            </a:r>
            <a:r>
              <a:rPr lang="en-US" dirty="0" err="1">
                <a:sym typeface="Wingdings" pitchFamily="2" charset="2"/>
              </a:rPr>
              <a:t>Kesehatan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Menuju</a:t>
            </a:r>
            <a:r>
              <a:rPr lang="en-US" dirty="0">
                <a:sym typeface="Wingdings" pitchFamily="2" charset="2"/>
              </a:rPr>
              <a:t> Indonesia </a:t>
            </a:r>
            <a:r>
              <a:rPr lang="en-US" dirty="0" err="1">
                <a:sym typeface="Wingdings" pitchFamily="2" charset="2"/>
              </a:rPr>
              <a:t>Sehat</a:t>
            </a:r>
            <a:r>
              <a:rPr lang="en-US" dirty="0">
                <a:sym typeface="Wingdings" pitchFamily="2" charset="2"/>
              </a:rPr>
              <a:t> 2010</a:t>
            </a:r>
            <a:endParaRPr lang="en-US" dirty="0"/>
          </a:p>
        </p:txBody>
      </p:sp>
      <p:sp>
        <p:nvSpPr>
          <p:cNvPr id="30734" name="TextBox 19"/>
          <p:cNvSpPr txBox="1">
            <a:spLocks noChangeArrowheads="1"/>
          </p:cNvSpPr>
          <p:nvPr/>
        </p:nvSpPr>
        <p:spPr bwMode="auto">
          <a:xfrm>
            <a:off x="7772400" y="5410200"/>
            <a:ext cx="9699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Inovasi</a:t>
            </a:r>
          </a:p>
          <a:p>
            <a:r>
              <a:rPr lang="en-US" b="1">
                <a:latin typeface="Calibri" pitchFamily="34" charset="0"/>
              </a:rPr>
              <a:t>PMPK </a:t>
            </a:r>
          </a:p>
          <a:p>
            <a:r>
              <a:rPr lang="en-US" b="1">
                <a:latin typeface="Calibri" pitchFamily="34" charset="0"/>
              </a:rPr>
              <a:t>FK UGM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7391400" y="5257800"/>
            <a:ext cx="1371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36" name="TextBox 20"/>
          <p:cNvSpPr txBox="1">
            <a:spLocks noChangeArrowheads="1"/>
          </p:cNvSpPr>
          <p:nvPr/>
        </p:nvSpPr>
        <p:spPr bwMode="auto">
          <a:xfrm>
            <a:off x="228600" y="381000"/>
            <a:ext cx="57499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Perkembangan Reformasi Sektor Kesehatan</a:t>
            </a:r>
          </a:p>
          <a:p>
            <a:pPr algn="ctr"/>
            <a:r>
              <a:rPr lang="en-US" sz="2400" b="1">
                <a:latin typeface="Calibri" pitchFamily="34" charset="0"/>
              </a:rPr>
              <a:t>Di Indonesia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57200" y="5791200"/>
            <a:ext cx="63246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4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Reformasi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Depkes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2000: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1. Pembangunan </a:t>
            </a:r>
            <a:r>
              <a:rPr lang="en-US" dirty="0" err="1"/>
              <a:t>Berwawsan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: 2. </a:t>
            </a:r>
            <a:r>
              <a:rPr lang="en-US" dirty="0" err="1"/>
              <a:t>Profesionalisme</a:t>
            </a:r>
            <a:endParaRPr lang="en-U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3. JPKM; 4. </a:t>
            </a:r>
            <a:r>
              <a:rPr lang="en-US" dirty="0" err="1"/>
              <a:t>Desentralisasi</a:t>
            </a:r>
            <a:endParaRPr lang="en-U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5029200" y="5105400"/>
            <a:ext cx="762000" cy="609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F59BCB-87BE-49CB-B0D7-F6C19A2F69A6}" type="slidenum">
              <a:rPr lang="en-US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2. Apakah kebijakan financing saja cukup? Kasus Jamkesmas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B08B1-2A0B-4110-8D9D-5A49355F2A41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3075" name="Content Placeholder 2"/>
          <p:cNvSpPr>
            <a:spLocks noGrp="1"/>
          </p:cNvSpPr>
          <p:nvPr>
            <p:ph sz="quarter" idx="1"/>
          </p:nvPr>
        </p:nvSpPr>
        <p:spPr/>
        <p:txBody>
          <a:bodyPr rtlCol="0"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dirty="0" smtClean="0"/>
              <a:t>Jamkesmas merupakan sebuah kebijalan pembiayaan.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dirty="0" smtClean="0"/>
              <a:t>Apakah cukup Jamkesmas?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d-ID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82FF10-1EAF-462C-8914-66D5A0D1EDE1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6146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smtClean="0"/>
              <a:t>Bagian 1. Memahami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Reformasi Kesehatan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Ada Askeskin, namun ada ketidak adilan geografis.</a:t>
            </a:r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7B14C-9A14-4AD5-84A2-758AA4C40ADE}" type="slidenum">
              <a:rPr lang="en-US"/>
              <a:pPr>
                <a:defRPr/>
              </a:pPr>
              <a:t>30</a:t>
            </a:fld>
            <a:endParaRPr lang="en-US"/>
          </a:p>
        </p:txBody>
      </p:sp>
      <p:pic>
        <p:nvPicPr>
          <p:cNvPr id="32771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565622" y="1447800"/>
            <a:ext cx="6469956" cy="4572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The Jamkesmas impact Scenario (to be discussed)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F8423-A70F-4384-BC62-73913C1EEE2D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33795" name="Content Placeholder 4"/>
          <p:cNvSpPr>
            <a:spLocks noGrp="1"/>
          </p:cNvSpPr>
          <p:nvPr>
            <p:ph sz="quarter" idx="1"/>
          </p:nvPr>
        </p:nvSpPr>
        <p:spPr>
          <a:xfrm>
            <a:off x="533400" y="2057400"/>
            <a:ext cx="6324600" cy="32004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id-ID" smtClean="0"/>
              <a:t>In the future:</a:t>
            </a:r>
          </a:p>
          <a:p>
            <a:r>
              <a:rPr lang="id-ID" smtClean="0"/>
              <a:t>Can Jamkesmas improve both: socio-economic equity and geographical equity?</a:t>
            </a:r>
          </a:p>
          <a:p>
            <a:r>
              <a:rPr lang="id-ID" smtClean="0"/>
              <a:t>Or  just improving socio-economic equity?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600" smtClean="0"/>
              <a:t>4 Big Scenarios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84E0BA-F30E-471A-B611-C62752A042D3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1905000" y="3886200"/>
            <a:ext cx="5410200" cy="762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7" name="Up-Down Arrow 6"/>
          <p:cNvSpPr/>
          <p:nvPr/>
        </p:nvSpPr>
        <p:spPr>
          <a:xfrm>
            <a:off x="4572000" y="1600200"/>
            <a:ext cx="76200" cy="4724400"/>
          </a:xfrm>
          <a:prstGeom prst="up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34821" name="TextBox 7"/>
          <p:cNvSpPr txBox="1">
            <a:spLocks noChangeArrowheads="1"/>
          </p:cNvSpPr>
          <p:nvPr/>
        </p:nvSpPr>
        <p:spPr bwMode="auto">
          <a:xfrm>
            <a:off x="4800600" y="1447800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Socioeconomic equity</a:t>
            </a:r>
          </a:p>
        </p:txBody>
      </p:sp>
      <p:sp>
        <p:nvSpPr>
          <p:cNvPr id="34822" name="TextBox 8"/>
          <p:cNvSpPr txBox="1">
            <a:spLocks noChangeArrowheads="1"/>
          </p:cNvSpPr>
          <p:nvPr/>
        </p:nvSpPr>
        <p:spPr bwMode="auto">
          <a:xfrm>
            <a:off x="4876800" y="6019800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Socioeconomic  inequity</a:t>
            </a:r>
          </a:p>
        </p:txBody>
      </p:sp>
      <p:sp>
        <p:nvSpPr>
          <p:cNvPr id="34823" name="TextBox 9"/>
          <p:cNvSpPr txBox="1">
            <a:spLocks noChangeArrowheads="1"/>
          </p:cNvSpPr>
          <p:nvPr/>
        </p:nvSpPr>
        <p:spPr bwMode="auto">
          <a:xfrm>
            <a:off x="7315200" y="4002088"/>
            <a:ext cx="2286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Geographic </a:t>
            </a:r>
          </a:p>
          <a:p>
            <a:r>
              <a:rPr lang="id-ID">
                <a:latin typeface="Calibri" pitchFamily="34" charset="0"/>
              </a:rPr>
              <a:t>equity</a:t>
            </a:r>
          </a:p>
        </p:txBody>
      </p:sp>
      <p:sp>
        <p:nvSpPr>
          <p:cNvPr id="34824" name="TextBox 10"/>
          <p:cNvSpPr txBox="1">
            <a:spLocks noChangeArrowheads="1"/>
          </p:cNvSpPr>
          <p:nvPr/>
        </p:nvSpPr>
        <p:spPr bwMode="auto">
          <a:xfrm>
            <a:off x="1143000" y="4154488"/>
            <a:ext cx="2286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Geographic </a:t>
            </a:r>
          </a:p>
          <a:p>
            <a:r>
              <a:rPr lang="id-ID">
                <a:latin typeface="Calibri" pitchFamily="34" charset="0"/>
              </a:rPr>
              <a:t>inequity</a:t>
            </a:r>
          </a:p>
        </p:txBody>
      </p:sp>
      <p:sp>
        <p:nvSpPr>
          <p:cNvPr id="34825" name="Rectangle 12"/>
          <p:cNvSpPr>
            <a:spLocks noChangeArrowheads="1"/>
          </p:cNvSpPr>
          <p:nvPr/>
        </p:nvSpPr>
        <p:spPr bwMode="auto">
          <a:xfrm>
            <a:off x="1643063" y="3744913"/>
            <a:ext cx="261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b="1">
                <a:latin typeface="Calibri" pitchFamily="34" charset="0"/>
              </a:rPr>
              <a:t>-</a:t>
            </a:r>
          </a:p>
        </p:txBody>
      </p:sp>
      <p:sp>
        <p:nvSpPr>
          <p:cNvPr id="34826" name="Rectangle 13"/>
          <p:cNvSpPr>
            <a:spLocks noChangeArrowheads="1"/>
          </p:cNvSpPr>
          <p:nvPr/>
        </p:nvSpPr>
        <p:spPr bwMode="auto">
          <a:xfrm>
            <a:off x="4495800" y="6335713"/>
            <a:ext cx="261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b="1">
                <a:latin typeface="Calibri" pitchFamily="34" charset="0"/>
              </a:rPr>
              <a:t>-</a:t>
            </a:r>
          </a:p>
        </p:txBody>
      </p:sp>
      <p:sp>
        <p:nvSpPr>
          <p:cNvPr id="34827" name="TextBox 14"/>
          <p:cNvSpPr txBox="1">
            <a:spLocks noChangeArrowheads="1"/>
          </p:cNvSpPr>
          <p:nvPr/>
        </p:nvSpPr>
        <p:spPr bwMode="auto">
          <a:xfrm>
            <a:off x="4419600" y="12192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b="1">
                <a:latin typeface="Calibri" pitchFamily="34" charset="0"/>
              </a:rPr>
              <a:t>+</a:t>
            </a:r>
          </a:p>
        </p:txBody>
      </p:sp>
      <p:sp>
        <p:nvSpPr>
          <p:cNvPr id="34828" name="TextBox 15"/>
          <p:cNvSpPr txBox="1">
            <a:spLocks noChangeArrowheads="1"/>
          </p:cNvSpPr>
          <p:nvPr/>
        </p:nvSpPr>
        <p:spPr bwMode="auto">
          <a:xfrm>
            <a:off x="7315200" y="371475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b="1">
                <a:latin typeface="Calibri" pitchFamily="34" charset="0"/>
              </a:rPr>
              <a:t>+</a:t>
            </a:r>
          </a:p>
        </p:txBody>
      </p:sp>
      <p:sp>
        <p:nvSpPr>
          <p:cNvPr id="34829" name="TextBox 13"/>
          <p:cNvSpPr txBox="1">
            <a:spLocks noChangeArrowheads="1"/>
          </p:cNvSpPr>
          <p:nvPr/>
        </p:nvSpPr>
        <p:spPr bwMode="auto">
          <a:xfrm>
            <a:off x="5105400" y="266700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1</a:t>
            </a:r>
          </a:p>
        </p:txBody>
      </p:sp>
      <p:sp>
        <p:nvSpPr>
          <p:cNvPr id="34830" name="TextBox 14"/>
          <p:cNvSpPr txBox="1">
            <a:spLocks noChangeArrowheads="1"/>
          </p:cNvSpPr>
          <p:nvPr/>
        </p:nvSpPr>
        <p:spPr bwMode="auto">
          <a:xfrm>
            <a:off x="3505200" y="266700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b="1">
                <a:latin typeface="Calibri" pitchFamily="34" charset="0"/>
              </a:rPr>
              <a:t>4</a:t>
            </a:r>
          </a:p>
        </p:txBody>
      </p:sp>
      <p:sp>
        <p:nvSpPr>
          <p:cNvPr id="34831" name="TextBox 15"/>
          <p:cNvSpPr txBox="1">
            <a:spLocks noChangeArrowheads="1"/>
          </p:cNvSpPr>
          <p:nvPr/>
        </p:nvSpPr>
        <p:spPr bwMode="auto">
          <a:xfrm>
            <a:off x="5105400" y="4338638"/>
            <a:ext cx="68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b="1">
                <a:latin typeface="Calibri" pitchFamily="34" charset="0"/>
              </a:rPr>
              <a:t>2</a:t>
            </a:r>
          </a:p>
        </p:txBody>
      </p:sp>
      <p:sp>
        <p:nvSpPr>
          <p:cNvPr id="34832" name="TextBox 16"/>
          <p:cNvSpPr txBox="1">
            <a:spLocks noChangeArrowheads="1"/>
          </p:cNvSpPr>
          <p:nvPr/>
        </p:nvSpPr>
        <p:spPr bwMode="auto">
          <a:xfrm>
            <a:off x="3581400" y="4338638"/>
            <a:ext cx="68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b="1">
                <a:latin typeface="Calibri" pitchFamily="34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600" smtClean="0"/>
              <a:t>Current Situation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49B8EA-5E98-4A88-A229-0CFEBB767D72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1905000" y="3886200"/>
            <a:ext cx="5410200" cy="762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7" name="Up-Down Arrow 6"/>
          <p:cNvSpPr/>
          <p:nvPr/>
        </p:nvSpPr>
        <p:spPr>
          <a:xfrm>
            <a:off x="4572000" y="1600200"/>
            <a:ext cx="76200" cy="4724400"/>
          </a:xfrm>
          <a:prstGeom prst="up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35845" name="TextBox 7"/>
          <p:cNvSpPr txBox="1">
            <a:spLocks noChangeArrowheads="1"/>
          </p:cNvSpPr>
          <p:nvPr/>
        </p:nvSpPr>
        <p:spPr bwMode="auto">
          <a:xfrm>
            <a:off x="4800600" y="1447800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Socioeconomic equity</a:t>
            </a:r>
          </a:p>
        </p:txBody>
      </p:sp>
      <p:sp>
        <p:nvSpPr>
          <p:cNvPr id="35846" name="TextBox 8"/>
          <p:cNvSpPr txBox="1">
            <a:spLocks noChangeArrowheads="1"/>
          </p:cNvSpPr>
          <p:nvPr/>
        </p:nvSpPr>
        <p:spPr bwMode="auto">
          <a:xfrm>
            <a:off x="4876800" y="6019800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Socioeconomic  inequity</a:t>
            </a:r>
          </a:p>
        </p:txBody>
      </p:sp>
      <p:sp>
        <p:nvSpPr>
          <p:cNvPr id="35847" name="TextBox 9"/>
          <p:cNvSpPr txBox="1">
            <a:spLocks noChangeArrowheads="1"/>
          </p:cNvSpPr>
          <p:nvPr/>
        </p:nvSpPr>
        <p:spPr bwMode="auto">
          <a:xfrm>
            <a:off x="7315200" y="4002088"/>
            <a:ext cx="2286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Geographic </a:t>
            </a:r>
          </a:p>
          <a:p>
            <a:r>
              <a:rPr lang="id-ID">
                <a:latin typeface="Calibri" pitchFamily="34" charset="0"/>
              </a:rPr>
              <a:t>equity</a:t>
            </a:r>
          </a:p>
        </p:txBody>
      </p:sp>
      <p:sp>
        <p:nvSpPr>
          <p:cNvPr id="35848" name="TextBox 10"/>
          <p:cNvSpPr txBox="1">
            <a:spLocks noChangeArrowheads="1"/>
          </p:cNvSpPr>
          <p:nvPr/>
        </p:nvSpPr>
        <p:spPr bwMode="auto">
          <a:xfrm>
            <a:off x="1143000" y="4154488"/>
            <a:ext cx="2286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Geographic </a:t>
            </a:r>
          </a:p>
          <a:p>
            <a:r>
              <a:rPr lang="id-ID">
                <a:latin typeface="Calibri" pitchFamily="34" charset="0"/>
              </a:rPr>
              <a:t>inequity</a:t>
            </a:r>
          </a:p>
        </p:txBody>
      </p:sp>
      <p:sp>
        <p:nvSpPr>
          <p:cNvPr id="12" name="Oval 11"/>
          <p:cNvSpPr/>
          <p:nvPr/>
        </p:nvSpPr>
        <p:spPr>
          <a:xfrm>
            <a:off x="4038600" y="3048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35850" name="Rectangle 12"/>
          <p:cNvSpPr>
            <a:spLocks noChangeArrowheads="1"/>
          </p:cNvSpPr>
          <p:nvPr/>
        </p:nvSpPr>
        <p:spPr bwMode="auto">
          <a:xfrm>
            <a:off x="1643063" y="3744913"/>
            <a:ext cx="261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b="1">
                <a:latin typeface="Calibri" pitchFamily="34" charset="0"/>
              </a:rPr>
              <a:t>-</a:t>
            </a:r>
          </a:p>
        </p:txBody>
      </p:sp>
      <p:sp>
        <p:nvSpPr>
          <p:cNvPr id="35851" name="Rectangle 13"/>
          <p:cNvSpPr>
            <a:spLocks noChangeArrowheads="1"/>
          </p:cNvSpPr>
          <p:nvPr/>
        </p:nvSpPr>
        <p:spPr bwMode="auto">
          <a:xfrm>
            <a:off x="4495800" y="6335713"/>
            <a:ext cx="261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b="1">
                <a:latin typeface="Calibri" pitchFamily="34" charset="0"/>
              </a:rPr>
              <a:t>-</a:t>
            </a:r>
          </a:p>
        </p:txBody>
      </p:sp>
      <p:sp>
        <p:nvSpPr>
          <p:cNvPr id="35852" name="TextBox 14"/>
          <p:cNvSpPr txBox="1">
            <a:spLocks noChangeArrowheads="1"/>
          </p:cNvSpPr>
          <p:nvPr/>
        </p:nvSpPr>
        <p:spPr bwMode="auto">
          <a:xfrm>
            <a:off x="4419600" y="12192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b="1">
                <a:latin typeface="Calibri" pitchFamily="34" charset="0"/>
              </a:rPr>
              <a:t>+</a:t>
            </a:r>
          </a:p>
        </p:txBody>
      </p:sp>
      <p:sp>
        <p:nvSpPr>
          <p:cNvPr id="35853" name="TextBox 15"/>
          <p:cNvSpPr txBox="1">
            <a:spLocks noChangeArrowheads="1"/>
          </p:cNvSpPr>
          <p:nvPr/>
        </p:nvSpPr>
        <p:spPr bwMode="auto">
          <a:xfrm>
            <a:off x="7315200" y="371475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b="1">
                <a:latin typeface="Calibri" pitchFamily="34" charset="0"/>
              </a:rPr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600" smtClean="0"/>
              <a:t>Going there? How is the probability?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D1B75-8864-4411-B120-25F4FA754242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1905000" y="3886200"/>
            <a:ext cx="5410200" cy="762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7" name="Up-Down Arrow 6"/>
          <p:cNvSpPr/>
          <p:nvPr/>
        </p:nvSpPr>
        <p:spPr>
          <a:xfrm>
            <a:off x="4572000" y="1600200"/>
            <a:ext cx="76200" cy="4724400"/>
          </a:xfrm>
          <a:prstGeom prst="up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36869" name="TextBox 7"/>
          <p:cNvSpPr txBox="1">
            <a:spLocks noChangeArrowheads="1"/>
          </p:cNvSpPr>
          <p:nvPr/>
        </p:nvSpPr>
        <p:spPr bwMode="auto">
          <a:xfrm>
            <a:off x="6019800" y="1143000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Socioeconomic equity</a:t>
            </a:r>
          </a:p>
        </p:txBody>
      </p:sp>
      <p:sp>
        <p:nvSpPr>
          <p:cNvPr id="36870" name="TextBox 8"/>
          <p:cNvSpPr txBox="1">
            <a:spLocks noChangeArrowheads="1"/>
          </p:cNvSpPr>
          <p:nvPr/>
        </p:nvSpPr>
        <p:spPr bwMode="auto">
          <a:xfrm>
            <a:off x="4876800" y="6019800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Socioeconomic  inequity</a:t>
            </a:r>
          </a:p>
        </p:txBody>
      </p:sp>
      <p:sp>
        <p:nvSpPr>
          <p:cNvPr id="36871" name="TextBox 9"/>
          <p:cNvSpPr txBox="1">
            <a:spLocks noChangeArrowheads="1"/>
          </p:cNvSpPr>
          <p:nvPr/>
        </p:nvSpPr>
        <p:spPr bwMode="auto">
          <a:xfrm>
            <a:off x="7315200" y="4002088"/>
            <a:ext cx="2286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Geographic </a:t>
            </a:r>
          </a:p>
          <a:p>
            <a:r>
              <a:rPr lang="id-ID">
                <a:latin typeface="Calibri" pitchFamily="34" charset="0"/>
              </a:rPr>
              <a:t>equity</a:t>
            </a:r>
          </a:p>
        </p:txBody>
      </p:sp>
      <p:sp>
        <p:nvSpPr>
          <p:cNvPr id="36872" name="TextBox 10"/>
          <p:cNvSpPr txBox="1">
            <a:spLocks noChangeArrowheads="1"/>
          </p:cNvSpPr>
          <p:nvPr/>
        </p:nvSpPr>
        <p:spPr bwMode="auto">
          <a:xfrm>
            <a:off x="1143000" y="4154488"/>
            <a:ext cx="2286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Geographic </a:t>
            </a:r>
          </a:p>
          <a:p>
            <a:r>
              <a:rPr lang="id-ID">
                <a:latin typeface="Calibri" pitchFamily="34" charset="0"/>
              </a:rPr>
              <a:t>inequity</a:t>
            </a:r>
          </a:p>
        </p:txBody>
      </p:sp>
      <p:sp>
        <p:nvSpPr>
          <p:cNvPr id="12" name="Oval 11"/>
          <p:cNvSpPr/>
          <p:nvPr/>
        </p:nvSpPr>
        <p:spPr>
          <a:xfrm>
            <a:off x="4038600" y="3048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13" name="Right Arrow 12"/>
          <p:cNvSpPr/>
          <p:nvPr/>
        </p:nvSpPr>
        <p:spPr>
          <a:xfrm rot="18855316">
            <a:off x="3906838" y="2274888"/>
            <a:ext cx="173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36875" name="TextBox 13"/>
          <p:cNvSpPr txBox="1">
            <a:spLocks noChangeArrowheads="1"/>
          </p:cNvSpPr>
          <p:nvPr/>
        </p:nvSpPr>
        <p:spPr bwMode="auto">
          <a:xfrm>
            <a:off x="4419600" y="12192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b="1">
                <a:latin typeface="Calibri" pitchFamily="34" charset="0"/>
              </a:rPr>
              <a:t>+</a:t>
            </a:r>
          </a:p>
        </p:txBody>
      </p:sp>
      <p:sp>
        <p:nvSpPr>
          <p:cNvPr id="36876" name="TextBox 14"/>
          <p:cNvSpPr txBox="1">
            <a:spLocks noChangeArrowheads="1"/>
          </p:cNvSpPr>
          <p:nvPr/>
        </p:nvSpPr>
        <p:spPr bwMode="auto">
          <a:xfrm>
            <a:off x="7391400" y="371475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b="1">
                <a:latin typeface="Calibri" pitchFamily="34" charset="0"/>
              </a:rPr>
              <a:t>+</a:t>
            </a:r>
          </a:p>
        </p:txBody>
      </p:sp>
      <p:sp>
        <p:nvSpPr>
          <p:cNvPr id="36877" name="Rectangle 15"/>
          <p:cNvSpPr>
            <a:spLocks noChangeArrowheads="1"/>
          </p:cNvSpPr>
          <p:nvPr/>
        </p:nvSpPr>
        <p:spPr bwMode="auto">
          <a:xfrm>
            <a:off x="1643063" y="3744913"/>
            <a:ext cx="261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b="1">
                <a:latin typeface="Calibri" pitchFamily="34" charset="0"/>
              </a:rPr>
              <a:t>-</a:t>
            </a:r>
          </a:p>
        </p:txBody>
      </p:sp>
      <p:sp>
        <p:nvSpPr>
          <p:cNvPr id="36878" name="Rectangle 16"/>
          <p:cNvSpPr>
            <a:spLocks noChangeArrowheads="1"/>
          </p:cNvSpPr>
          <p:nvPr/>
        </p:nvSpPr>
        <p:spPr bwMode="auto">
          <a:xfrm>
            <a:off x="4462463" y="6259513"/>
            <a:ext cx="261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b="1">
                <a:latin typeface="Calibri" pitchFamily="34" charset="0"/>
              </a:rPr>
              <a:t>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600" smtClean="0"/>
              <a:t>Going there? How is the probability?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EA95A-0419-4DDA-92E1-0A28E671ACD6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1905000" y="3886200"/>
            <a:ext cx="5410200" cy="762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7" name="Up-Down Arrow 6"/>
          <p:cNvSpPr/>
          <p:nvPr/>
        </p:nvSpPr>
        <p:spPr>
          <a:xfrm>
            <a:off x="4572000" y="1600200"/>
            <a:ext cx="76200" cy="4724400"/>
          </a:xfrm>
          <a:prstGeom prst="up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37893" name="TextBox 7"/>
          <p:cNvSpPr txBox="1">
            <a:spLocks noChangeArrowheads="1"/>
          </p:cNvSpPr>
          <p:nvPr/>
        </p:nvSpPr>
        <p:spPr bwMode="auto">
          <a:xfrm>
            <a:off x="6019800" y="1143000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Socioeconomic equity</a:t>
            </a:r>
          </a:p>
        </p:txBody>
      </p:sp>
      <p:sp>
        <p:nvSpPr>
          <p:cNvPr id="37894" name="TextBox 8"/>
          <p:cNvSpPr txBox="1">
            <a:spLocks noChangeArrowheads="1"/>
          </p:cNvSpPr>
          <p:nvPr/>
        </p:nvSpPr>
        <p:spPr bwMode="auto">
          <a:xfrm>
            <a:off x="4876800" y="6019800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Socioeconomic  inequity</a:t>
            </a:r>
          </a:p>
        </p:txBody>
      </p:sp>
      <p:sp>
        <p:nvSpPr>
          <p:cNvPr id="37895" name="TextBox 9"/>
          <p:cNvSpPr txBox="1">
            <a:spLocks noChangeArrowheads="1"/>
          </p:cNvSpPr>
          <p:nvPr/>
        </p:nvSpPr>
        <p:spPr bwMode="auto">
          <a:xfrm>
            <a:off x="7315200" y="4002088"/>
            <a:ext cx="2286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Geographic </a:t>
            </a:r>
          </a:p>
          <a:p>
            <a:r>
              <a:rPr lang="id-ID">
                <a:latin typeface="Calibri" pitchFamily="34" charset="0"/>
              </a:rPr>
              <a:t>equity</a:t>
            </a:r>
          </a:p>
        </p:txBody>
      </p:sp>
      <p:sp>
        <p:nvSpPr>
          <p:cNvPr id="37896" name="TextBox 10"/>
          <p:cNvSpPr txBox="1">
            <a:spLocks noChangeArrowheads="1"/>
          </p:cNvSpPr>
          <p:nvPr/>
        </p:nvSpPr>
        <p:spPr bwMode="auto">
          <a:xfrm>
            <a:off x="1143000" y="4154488"/>
            <a:ext cx="2286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Geographic </a:t>
            </a:r>
          </a:p>
          <a:p>
            <a:r>
              <a:rPr lang="id-ID">
                <a:latin typeface="Calibri" pitchFamily="34" charset="0"/>
              </a:rPr>
              <a:t>inequity</a:t>
            </a:r>
          </a:p>
        </p:txBody>
      </p:sp>
      <p:sp>
        <p:nvSpPr>
          <p:cNvPr id="12" name="Oval 11"/>
          <p:cNvSpPr/>
          <p:nvPr/>
        </p:nvSpPr>
        <p:spPr>
          <a:xfrm>
            <a:off x="4038600" y="3048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13" name="Right Arrow 12"/>
          <p:cNvSpPr/>
          <p:nvPr/>
        </p:nvSpPr>
        <p:spPr>
          <a:xfrm rot="16200000">
            <a:off x="3452018" y="2186782"/>
            <a:ext cx="1401763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37899" name="TextBox 13"/>
          <p:cNvSpPr txBox="1">
            <a:spLocks noChangeArrowheads="1"/>
          </p:cNvSpPr>
          <p:nvPr/>
        </p:nvSpPr>
        <p:spPr bwMode="auto">
          <a:xfrm>
            <a:off x="4419600" y="12192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b="1">
                <a:latin typeface="Calibri" pitchFamily="34" charset="0"/>
              </a:rPr>
              <a:t>+</a:t>
            </a:r>
          </a:p>
        </p:txBody>
      </p:sp>
      <p:sp>
        <p:nvSpPr>
          <p:cNvPr id="37900" name="TextBox 14"/>
          <p:cNvSpPr txBox="1">
            <a:spLocks noChangeArrowheads="1"/>
          </p:cNvSpPr>
          <p:nvPr/>
        </p:nvSpPr>
        <p:spPr bwMode="auto">
          <a:xfrm>
            <a:off x="7391400" y="371475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b="1">
                <a:latin typeface="Calibri" pitchFamily="34" charset="0"/>
              </a:rPr>
              <a:t>+</a:t>
            </a:r>
          </a:p>
        </p:txBody>
      </p:sp>
      <p:sp>
        <p:nvSpPr>
          <p:cNvPr id="37901" name="Rectangle 15"/>
          <p:cNvSpPr>
            <a:spLocks noChangeArrowheads="1"/>
          </p:cNvSpPr>
          <p:nvPr/>
        </p:nvSpPr>
        <p:spPr bwMode="auto">
          <a:xfrm>
            <a:off x="1643063" y="3744913"/>
            <a:ext cx="261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b="1">
                <a:latin typeface="Calibri" pitchFamily="34" charset="0"/>
              </a:rPr>
              <a:t>-</a:t>
            </a:r>
          </a:p>
        </p:txBody>
      </p:sp>
      <p:sp>
        <p:nvSpPr>
          <p:cNvPr id="37902" name="Rectangle 16"/>
          <p:cNvSpPr>
            <a:spLocks noChangeArrowheads="1"/>
          </p:cNvSpPr>
          <p:nvPr/>
        </p:nvSpPr>
        <p:spPr bwMode="auto">
          <a:xfrm>
            <a:off x="4462463" y="6259513"/>
            <a:ext cx="261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b="1">
                <a:latin typeface="Calibri" pitchFamily="34" charset="0"/>
              </a:rPr>
              <a:t>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600" smtClean="0"/>
              <a:t>Going there? How is the probability?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CCA621-3F2B-41CD-B177-5D92EB982F08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1905000" y="3886200"/>
            <a:ext cx="5410200" cy="762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7" name="Up-Down Arrow 6"/>
          <p:cNvSpPr/>
          <p:nvPr/>
        </p:nvSpPr>
        <p:spPr>
          <a:xfrm>
            <a:off x="4572000" y="1600200"/>
            <a:ext cx="76200" cy="4724400"/>
          </a:xfrm>
          <a:prstGeom prst="up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38917" name="TextBox 7"/>
          <p:cNvSpPr txBox="1">
            <a:spLocks noChangeArrowheads="1"/>
          </p:cNvSpPr>
          <p:nvPr/>
        </p:nvSpPr>
        <p:spPr bwMode="auto">
          <a:xfrm>
            <a:off x="4800600" y="1447800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Socioeconomic equity</a:t>
            </a:r>
          </a:p>
        </p:txBody>
      </p:sp>
      <p:sp>
        <p:nvSpPr>
          <p:cNvPr id="38918" name="TextBox 8"/>
          <p:cNvSpPr txBox="1">
            <a:spLocks noChangeArrowheads="1"/>
          </p:cNvSpPr>
          <p:nvPr/>
        </p:nvSpPr>
        <p:spPr bwMode="auto">
          <a:xfrm>
            <a:off x="4876800" y="6019800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Socioeconomic  inequity</a:t>
            </a:r>
          </a:p>
        </p:txBody>
      </p:sp>
      <p:sp>
        <p:nvSpPr>
          <p:cNvPr id="38919" name="TextBox 9"/>
          <p:cNvSpPr txBox="1">
            <a:spLocks noChangeArrowheads="1"/>
          </p:cNvSpPr>
          <p:nvPr/>
        </p:nvSpPr>
        <p:spPr bwMode="auto">
          <a:xfrm>
            <a:off x="7315200" y="4002088"/>
            <a:ext cx="2286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Geographic </a:t>
            </a:r>
          </a:p>
          <a:p>
            <a:r>
              <a:rPr lang="id-ID">
                <a:latin typeface="Calibri" pitchFamily="34" charset="0"/>
              </a:rPr>
              <a:t>equity</a:t>
            </a:r>
          </a:p>
        </p:txBody>
      </p:sp>
      <p:sp>
        <p:nvSpPr>
          <p:cNvPr id="38920" name="TextBox 10"/>
          <p:cNvSpPr txBox="1">
            <a:spLocks noChangeArrowheads="1"/>
          </p:cNvSpPr>
          <p:nvPr/>
        </p:nvSpPr>
        <p:spPr bwMode="auto">
          <a:xfrm>
            <a:off x="1143000" y="4154488"/>
            <a:ext cx="2286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Geographic </a:t>
            </a:r>
          </a:p>
          <a:p>
            <a:r>
              <a:rPr lang="id-ID">
                <a:latin typeface="Calibri" pitchFamily="34" charset="0"/>
              </a:rPr>
              <a:t>inequity</a:t>
            </a:r>
          </a:p>
        </p:txBody>
      </p:sp>
      <p:sp>
        <p:nvSpPr>
          <p:cNvPr id="12" name="Oval 11"/>
          <p:cNvSpPr/>
          <p:nvPr/>
        </p:nvSpPr>
        <p:spPr>
          <a:xfrm>
            <a:off x="4038600" y="3048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14" name="Right Arrow 13"/>
          <p:cNvSpPr/>
          <p:nvPr/>
        </p:nvSpPr>
        <p:spPr>
          <a:xfrm rot="13848799">
            <a:off x="2844800" y="2347913"/>
            <a:ext cx="1449387" cy="230188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38923" name="TextBox 14"/>
          <p:cNvSpPr txBox="1">
            <a:spLocks noChangeArrowheads="1"/>
          </p:cNvSpPr>
          <p:nvPr/>
        </p:nvSpPr>
        <p:spPr bwMode="auto">
          <a:xfrm>
            <a:off x="4419600" y="12192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b="1">
                <a:latin typeface="Calibri" pitchFamily="34" charset="0"/>
              </a:rPr>
              <a:t>+</a:t>
            </a:r>
          </a:p>
        </p:txBody>
      </p:sp>
      <p:sp>
        <p:nvSpPr>
          <p:cNvPr id="38924" name="TextBox 15"/>
          <p:cNvSpPr txBox="1">
            <a:spLocks noChangeArrowheads="1"/>
          </p:cNvSpPr>
          <p:nvPr/>
        </p:nvSpPr>
        <p:spPr bwMode="auto">
          <a:xfrm>
            <a:off x="7391400" y="371475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b="1">
                <a:latin typeface="Calibri" pitchFamily="34" charset="0"/>
              </a:rPr>
              <a:t>+</a:t>
            </a:r>
          </a:p>
        </p:txBody>
      </p:sp>
      <p:sp>
        <p:nvSpPr>
          <p:cNvPr id="38925" name="TextBox 16"/>
          <p:cNvSpPr txBox="1">
            <a:spLocks noChangeArrowheads="1"/>
          </p:cNvSpPr>
          <p:nvPr/>
        </p:nvSpPr>
        <p:spPr bwMode="auto">
          <a:xfrm>
            <a:off x="4419600" y="6324600"/>
            <a:ext cx="30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800" b="1">
                <a:latin typeface="Calibri" pitchFamily="34" charset="0"/>
              </a:rPr>
              <a:t>-</a:t>
            </a:r>
          </a:p>
        </p:txBody>
      </p:sp>
      <p:sp>
        <p:nvSpPr>
          <p:cNvPr id="38926" name="Rectangle 17"/>
          <p:cNvSpPr>
            <a:spLocks noChangeArrowheads="1"/>
          </p:cNvSpPr>
          <p:nvPr/>
        </p:nvSpPr>
        <p:spPr bwMode="auto">
          <a:xfrm>
            <a:off x="1643063" y="3744913"/>
            <a:ext cx="261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b="1">
                <a:latin typeface="Calibri" pitchFamily="34" charset="0"/>
              </a:rPr>
              <a:t>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600" smtClean="0"/>
              <a:t>Going there? How is the probability? 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3626A2-CB59-463F-A28C-D83490B36F69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1905000" y="3886200"/>
            <a:ext cx="5410200" cy="762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7" name="Up-Down Arrow 6"/>
          <p:cNvSpPr/>
          <p:nvPr/>
        </p:nvSpPr>
        <p:spPr>
          <a:xfrm>
            <a:off x="4572000" y="1600200"/>
            <a:ext cx="76200" cy="4724400"/>
          </a:xfrm>
          <a:prstGeom prst="up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39941" name="TextBox 7"/>
          <p:cNvSpPr txBox="1">
            <a:spLocks noChangeArrowheads="1"/>
          </p:cNvSpPr>
          <p:nvPr/>
        </p:nvSpPr>
        <p:spPr bwMode="auto">
          <a:xfrm>
            <a:off x="4800600" y="1447800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Socioeconomic equity</a:t>
            </a:r>
          </a:p>
        </p:txBody>
      </p:sp>
      <p:sp>
        <p:nvSpPr>
          <p:cNvPr id="39942" name="TextBox 8"/>
          <p:cNvSpPr txBox="1">
            <a:spLocks noChangeArrowheads="1"/>
          </p:cNvSpPr>
          <p:nvPr/>
        </p:nvSpPr>
        <p:spPr bwMode="auto">
          <a:xfrm>
            <a:off x="4876800" y="6019800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Socioeconomic  inequity</a:t>
            </a:r>
          </a:p>
        </p:txBody>
      </p:sp>
      <p:sp>
        <p:nvSpPr>
          <p:cNvPr id="39943" name="TextBox 9"/>
          <p:cNvSpPr txBox="1">
            <a:spLocks noChangeArrowheads="1"/>
          </p:cNvSpPr>
          <p:nvPr/>
        </p:nvSpPr>
        <p:spPr bwMode="auto">
          <a:xfrm>
            <a:off x="7315200" y="4002088"/>
            <a:ext cx="2286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Geographic </a:t>
            </a:r>
          </a:p>
          <a:p>
            <a:r>
              <a:rPr lang="id-ID">
                <a:latin typeface="Calibri" pitchFamily="34" charset="0"/>
              </a:rPr>
              <a:t>equity</a:t>
            </a:r>
          </a:p>
        </p:txBody>
      </p:sp>
      <p:sp>
        <p:nvSpPr>
          <p:cNvPr id="39944" name="TextBox 10"/>
          <p:cNvSpPr txBox="1">
            <a:spLocks noChangeArrowheads="1"/>
          </p:cNvSpPr>
          <p:nvPr/>
        </p:nvSpPr>
        <p:spPr bwMode="auto">
          <a:xfrm>
            <a:off x="1143000" y="4154488"/>
            <a:ext cx="2286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Geographic </a:t>
            </a:r>
          </a:p>
          <a:p>
            <a:r>
              <a:rPr lang="id-ID">
                <a:latin typeface="Calibri" pitchFamily="34" charset="0"/>
              </a:rPr>
              <a:t>inequity</a:t>
            </a:r>
          </a:p>
        </p:txBody>
      </p:sp>
      <p:sp>
        <p:nvSpPr>
          <p:cNvPr id="12" name="Oval 11"/>
          <p:cNvSpPr/>
          <p:nvPr/>
        </p:nvSpPr>
        <p:spPr>
          <a:xfrm>
            <a:off x="4038600" y="3048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14" name="Right Arrow 13"/>
          <p:cNvSpPr/>
          <p:nvPr/>
        </p:nvSpPr>
        <p:spPr>
          <a:xfrm rot="10800000">
            <a:off x="2438400" y="3048000"/>
            <a:ext cx="1524000" cy="228600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39947" name="TextBox 14"/>
          <p:cNvSpPr txBox="1">
            <a:spLocks noChangeArrowheads="1"/>
          </p:cNvSpPr>
          <p:nvPr/>
        </p:nvSpPr>
        <p:spPr bwMode="auto">
          <a:xfrm>
            <a:off x="4419600" y="12192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b="1">
                <a:latin typeface="Calibri" pitchFamily="34" charset="0"/>
              </a:rPr>
              <a:t>+</a:t>
            </a:r>
          </a:p>
        </p:txBody>
      </p:sp>
      <p:sp>
        <p:nvSpPr>
          <p:cNvPr id="39948" name="TextBox 15"/>
          <p:cNvSpPr txBox="1">
            <a:spLocks noChangeArrowheads="1"/>
          </p:cNvSpPr>
          <p:nvPr/>
        </p:nvSpPr>
        <p:spPr bwMode="auto">
          <a:xfrm>
            <a:off x="7391400" y="371475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b="1">
                <a:latin typeface="Calibri" pitchFamily="34" charset="0"/>
              </a:rPr>
              <a:t>+</a:t>
            </a:r>
          </a:p>
        </p:txBody>
      </p:sp>
      <p:sp>
        <p:nvSpPr>
          <p:cNvPr id="39949" name="TextBox 16"/>
          <p:cNvSpPr txBox="1">
            <a:spLocks noChangeArrowheads="1"/>
          </p:cNvSpPr>
          <p:nvPr/>
        </p:nvSpPr>
        <p:spPr bwMode="auto">
          <a:xfrm>
            <a:off x="4419600" y="6324600"/>
            <a:ext cx="30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800" b="1">
                <a:latin typeface="Calibri" pitchFamily="34" charset="0"/>
              </a:rPr>
              <a:t>-</a:t>
            </a:r>
          </a:p>
        </p:txBody>
      </p:sp>
      <p:sp>
        <p:nvSpPr>
          <p:cNvPr id="39950" name="Rectangle 17"/>
          <p:cNvSpPr>
            <a:spLocks noChangeArrowheads="1"/>
          </p:cNvSpPr>
          <p:nvPr/>
        </p:nvSpPr>
        <p:spPr bwMode="auto">
          <a:xfrm>
            <a:off x="1643063" y="3744913"/>
            <a:ext cx="261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b="1">
                <a:latin typeface="Calibri" pitchFamily="34" charset="0"/>
              </a:rPr>
              <a:t>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600" smtClean="0"/>
              <a:t>Or going there? How is the probability?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1F6319-1408-4F56-91FD-B8C111B72239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1905000" y="3886200"/>
            <a:ext cx="5410200" cy="762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7" name="Up-Down Arrow 6"/>
          <p:cNvSpPr/>
          <p:nvPr/>
        </p:nvSpPr>
        <p:spPr>
          <a:xfrm>
            <a:off x="4572000" y="1600200"/>
            <a:ext cx="76200" cy="4724400"/>
          </a:xfrm>
          <a:prstGeom prst="up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40965" name="TextBox 7"/>
          <p:cNvSpPr txBox="1">
            <a:spLocks noChangeArrowheads="1"/>
          </p:cNvSpPr>
          <p:nvPr/>
        </p:nvSpPr>
        <p:spPr bwMode="auto">
          <a:xfrm>
            <a:off x="4800600" y="1447800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Socioeconomic equity</a:t>
            </a:r>
          </a:p>
        </p:txBody>
      </p:sp>
      <p:sp>
        <p:nvSpPr>
          <p:cNvPr id="40966" name="TextBox 8"/>
          <p:cNvSpPr txBox="1">
            <a:spLocks noChangeArrowheads="1"/>
          </p:cNvSpPr>
          <p:nvPr/>
        </p:nvSpPr>
        <p:spPr bwMode="auto">
          <a:xfrm>
            <a:off x="4876800" y="6019800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Socioeconomic  inequity</a:t>
            </a:r>
          </a:p>
        </p:txBody>
      </p:sp>
      <p:sp>
        <p:nvSpPr>
          <p:cNvPr id="40967" name="TextBox 9"/>
          <p:cNvSpPr txBox="1">
            <a:spLocks noChangeArrowheads="1"/>
          </p:cNvSpPr>
          <p:nvPr/>
        </p:nvSpPr>
        <p:spPr bwMode="auto">
          <a:xfrm>
            <a:off x="7315200" y="4002088"/>
            <a:ext cx="2286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Geographic </a:t>
            </a:r>
          </a:p>
          <a:p>
            <a:r>
              <a:rPr lang="id-ID">
                <a:latin typeface="Calibri" pitchFamily="34" charset="0"/>
              </a:rPr>
              <a:t>equity</a:t>
            </a:r>
          </a:p>
        </p:txBody>
      </p:sp>
      <p:sp>
        <p:nvSpPr>
          <p:cNvPr id="40968" name="TextBox 10"/>
          <p:cNvSpPr txBox="1">
            <a:spLocks noChangeArrowheads="1"/>
          </p:cNvSpPr>
          <p:nvPr/>
        </p:nvSpPr>
        <p:spPr bwMode="auto">
          <a:xfrm>
            <a:off x="1143000" y="4154488"/>
            <a:ext cx="2286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Geographic </a:t>
            </a:r>
          </a:p>
          <a:p>
            <a:r>
              <a:rPr lang="id-ID">
                <a:latin typeface="Calibri" pitchFamily="34" charset="0"/>
              </a:rPr>
              <a:t>inequity</a:t>
            </a:r>
          </a:p>
        </p:txBody>
      </p:sp>
      <p:sp>
        <p:nvSpPr>
          <p:cNvPr id="12" name="Oval 11"/>
          <p:cNvSpPr/>
          <p:nvPr/>
        </p:nvSpPr>
        <p:spPr>
          <a:xfrm>
            <a:off x="4038600" y="3048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14" name="Right Arrow 13"/>
          <p:cNvSpPr/>
          <p:nvPr/>
        </p:nvSpPr>
        <p:spPr>
          <a:xfrm rot="5400000">
            <a:off x="3390900" y="3924300"/>
            <a:ext cx="1524000" cy="228600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40971" name="TextBox 14"/>
          <p:cNvSpPr txBox="1">
            <a:spLocks noChangeArrowheads="1"/>
          </p:cNvSpPr>
          <p:nvPr/>
        </p:nvSpPr>
        <p:spPr bwMode="auto">
          <a:xfrm>
            <a:off x="4419600" y="12192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b="1">
                <a:latin typeface="Calibri" pitchFamily="34" charset="0"/>
              </a:rPr>
              <a:t>+</a:t>
            </a:r>
          </a:p>
        </p:txBody>
      </p:sp>
      <p:sp>
        <p:nvSpPr>
          <p:cNvPr id="40972" name="TextBox 15"/>
          <p:cNvSpPr txBox="1">
            <a:spLocks noChangeArrowheads="1"/>
          </p:cNvSpPr>
          <p:nvPr/>
        </p:nvSpPr>
        <p:spPr bwMode="auto">
          <a:xfrm>
            <a:off x="7391400" y="371475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b="1">
                <a:latin typeface="Calibri" pitchFamily="34" charset="0"/>
              </a:rPr>
              <a:t>+</a:t>
            </a:r>
          </a:p>
        </p:txBody>
      </p:sp>
      <p:sp>
        <p:nvSpPr>
          <p:cNvPr id="40973" name="TextBox 16"/>
          <p:cNvSpPr txBox="1">
            <a:spLocks noChangeArrowheads="1"/>
          </p:cNvSpPr>
          <p:nvPr/>
        </p:nvSpPr>
        <p:spPr bwMode="auto">
          <a:xfrm>
            <a:off x="4419600" y="6324600"/>
            <a:ext cx="30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800" b="1">
                <a:latin typeface="Calibri" pitchFamily="34" charset="0"/>
              </a:rPr>
              <a:t>-</a:t>
            </a:r>
          </a:p>
        </p:txBody>
      </p:sp>
      <p:sp>
        <p:nvSpPr>
          <p:cNvPr id="40974" name="Rectangle 17"/>
          <p:cNvSpPr>
            <a:spLocks noChangeArrowheads="1"/>
          </p:cNvSpPr>
          <p:nvPr/>
        </p:nvSpPr>
        <p:spPr bwMode="auto">
          <a:xfrm>
            <a:off x="1643063" y="3744913"/>
            <a:ext cx="261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b="1">
                <a:latin typeface="Calibri" pitchFamily="34" charset="0"/>
              </a:rPr>
              <a:t>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3657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d-ID" sz="3600" smtClean="0"/>
              <a:t>Jamkesmas current situation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265786-90C2-41BD-BF09-0DFD8C13D54D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1905000" y="3886200"/>
            <a:ext cx="5410200" cy="762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7" name="Up-Down Arrow 6"/>
          <p:cNvSpPr/>
          <p:nvPr/>
        </p:nvSpPr>
        <p:spPr>
          <a:xfrm>
            <a:off x="4572000" y="1600200"/>
            <a:ext cx="76200" cy="4724400"/>
          </a:xfrm>
          <a:prstGeom prst="up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41989" name="TextBox 7"/>
          <p:cNvSpPr txBox="1">
            <a:spLocks noChangeArrowheads="1"/>
          </p:cNvSpPr>
          <p:nvPr/>
        </p:nvSpPr>
        <p:spPr bwMode="auto">
          <a:xfrm>
            <a:off x="6019800" y="1143000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Socioeconomic equity</a:t>
            </a:r>
          </a:p>
        </p:txBody>
      </p:sp>
      <p:sp>
        <p:nvSpPr>
          <p:cNvPr id="41990" name="TextBox 8"/>
          <p:cNvSpPr txBox="1">
            <a:spLocks noChangeArrowheads="1"/>
          </p:cNvSpPr>
          <p:nvPr/>
        </p:nvSpPr>
        <p:spPr bwMode="auto">
          <a:xfrm>
            <a:off x="4876800" y="6019800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Socioeconomic  inequity</a:t>
            </a:r>
          </a:p>
        </p:txBody>
      </p:sp>
      <p:sp>
        <p:nvSpPr>
          <p:cNvPr id="41991" name="TextBox 9"/>
          <p:cNvSpPr txBox="1">
            <a:spLocks noChangeArrowheads="1"/>
          </p:cNvSpPr>
          <p:nvPr/>
        </p:nvSpPr>
        <p:spPr bwMode="auto">
          <a:xfrm>
            <a:off x="7315200" y="4002088"/>
            <a:ext cx="2286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Geographic </a:t>
            </a:r>
          </a:p>
          <a:p>
            <a:r>
              <a:rPr lang="id-ID">
                <a:latin typeface="Calibri" pitchFamily="34" charset="0"/>
              </a:rPr>
              <a:t>equity</a:t>
            </a:r>
          </a:p>
        </p:txBody>
      </p:sp>
      <p:sp>
        <p:nvSpPr>
          <p:cNvPr id="41992" name="TextBox 10"/>
          <p:cNvSpPr txBox="1">
            <a:spLocks noChangeArrowheads="1"/>
          </p:cNvSpPr>
          <p:nvPr/>
        </p:nvSpPr>
        <p:spPr bwMode="auto">
          <a:xfrm>
            <a:off x="1143000" y="4154488"/>
            <a:ext cx="2286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Geographic </a:t>
            </a:r>
          </a:p>
          <a:p>
            <a:r>
              <a:rPr lang="id-ID">
                <a:latin typeface="Calibri" pitchFamily="34" charset="0"/>
              </a:rPr>
              <a:t>inequity</a:t>
            </a:r>
          </a:p>
        </p:txBody>
      </p:sp>
      <p:sp>
        <p:nvSpPr>
          <p:cNvPr id="12" name="Oval 11"/>
          <p:cNvSpPr/>
          <p:nvPr/>
        </p:nvSpPr>
        <p:spPr>
          <a:xfrm>
            <a:off x="4038600" y="3048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13" name="Right Arrow 12"/>
          <p:cNvSpPr/>
          <p:nvPr/>
        </p:nvSpPr>
        <p:spPr>
          <a:xfrm rot="16200000">
            <a:off x="3452018" y="2186782"/>
            <a:ext cx="1401763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41995" name="TextBox 13"/>
          <p:cNvSpPr txBox="1">
            <a:spLocks noChangeArrowheads="1"/>
          </p:cNvSpPr>
          <p:nvPr/>
        </p:nvSpPr>
        <p:spPr bwMode="auto">
          <a:xfrm>
            <a:off x="4419600" y="12192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b="1">
                <a:latin typeface="Calibri" pitchFamily="34" charset="0"/>
              </a:rPr>
              <a:t>+</a:t>
            </a:r>
          </a:p>
        </p:txBody>
      </p:sp>
      <p:sp>
        <p:nvSpPr>
          <p:cNvPr id="41996" name="TextBox 14"/>
          <p:cNvSpPr txBox="1">
            <a:spLocks noChangeArrowheads="1"/>
          </p:cNvSpPr>
          <p:nvPr/>
        </p:nvSpPr>
        <p:spPr bwMode="auto">
          <a:xfrm>
            <a:off x="7391400" y="371475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b="1">
                <a:latin typeface="Calibri" pitchFamily="34" charset="0"/>
              </a:rPr>
              <a:t>+</a:t>
            </a:r>
          </a:p>
        </p:txBody>
      </p:sp>
      <p:sp>
        <p:nvSpPr>
          <p:cNvPr id="41997" name="Rectangle 15"/>
          <p:cNvSpPr>
            <a:spLocks noChangeArrowheads="1"/>
          </p:cNvSpPr>
          <p:nvPr/>
        </p:nvSpPr>
        <p:spPr bwMode="auto">
          <a:xfrm>
            <a:off x="1643063" y="3744913"/>
            <a:ext cx="261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b="1">
                <a:latin typeface="Calibri" pitchFamily="34" charset="0"/>
              </a:rPr>
              <a:t>-</a:t>
            </a:r>
          </a:p>
        </p:txBody>
      </p:sp>
      <p:sp>
        <p:nvSpPr>
          <p:cNvPr id="41998" name="Rectangle 16"/>
          <p:cNvSpPr>
            <a:spLocks noChangeArrowheads="1"/>
          </p:cNvSpPr>
          <p:nvPr/>
        </p:nvSpPr>
        <p:spPr bwMode="auto">
          <a:xfrm>
            <a:off x="4462463" y="6259513"/>
            <a:ext cx="261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b="1">
                <a:latin typeface="Calibri" pitchFamily="34" charset="0"/>
              </a:rPr>
              <a:t>-</a:t>
            </a:r>
          </a:p>
        </p:txBody>
      </p:sp>
      <p:sp>
        <p:nvSpPr>
          <p:cNvPr id="42000" name="Content Placeholder 4"/>
          <p:cNvSpPr txBox="1">
            <a:spLocks/>
          </p:cNvSpPr>
          <p:nvPr/>
        </p:nvSpPr>
        <p:spPr bwMode="auto">
          <a:xfrm>
            <a:off x="304800" y="1600200"/>
            <a:ext cx="3505200" cy="21336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id-ID" sz="2000" b="1">
                <a:latin typeface="Calibri" pitchFamily="34" charset="0"/>
              </a:rPr>
              <a:t>Is good for improving socio-economic equity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id-ID" sz="2000" b="1">
                <a:latin typeface="Calibri" pitchFamily="34" charset="0"/>
              </a:rPr>
              <a:t>WB study shows that there are still rooms for improvement in Jamkesmas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EF516F-DA58-4555-8BB1-C9B114858DA0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838200"/>
            <a:ext cx="7772400" cy="4800600"/>
          </a:xfrm>
        </p:spPr>
        <p:txBody>
          <a:bodyPr/>
          <a:lstStyle/>
          <a:p>
            <a:pPr>
              <a:buFontTx/>
              <a:buNone/>
            </a:pPr>
            <a:r>
              <a:rPr lang="en-US" sz="4400" b="1" smtClean="0">
                <a:solidFill>
                  <a:srgbClr val="FF0000"/>
                </a:solidFill>
              </a:rPr>
              <a:t>Health sector reform</a:t>
            </a:r>
            <a:r>
              <a:rPr lang="en-US" sz="4400" smtClean="0"/>
              <a:t>: </a:t>
            </a:r>
          </a:p>
          <a:p>
            <a:pPr>
              <a:buFontTx/>
              <a:buNone/>
            </a:pPr>
            <a:endParaRPr lang="en-US" sz="1600" smtClean="0"/>
          </a:p>
          <a:p>
            <a:pPr>
              <a:buFontTx/>
              <a:buNone/>
            </a:pPr>
            <a:r>
              <a:rPr lang="en-US" sz="4400" smtClean="0"/>
              <a:t>“...sustained, purposeful, strategic change to improve health system performance”</a:t>
            </a:r>
          </a:p>
          <a:p>
            <a:pPr>
              <a:buFontTx/>
              <a:buNone/>
            </a:pPr>
            <a:r>
              <a:rPr lang="en-US" smtClean="0"/>
              <a:t>						--Peter Berman</a:t>
            </a:r>
          </a:p>
          <a:p>
            <a:endParaRPr lang="en-US" smtClean="0"/>
          </a:p>
        </p:txBody>
      </p:sp>
      <p:sp>
        <p:nvSpPr>
          <p:cNvPr id="7171" name="TextBox 2"/>
          <p:cNvSpPr txBox="1">
            <a:spLocks noChangeArrowheads="1"/>
          </p:cNvSpPr>
          <p:nvPr/>
        </p:nvSpPr>
        <p:spPr bwMode="auto">
          <a:xfrm>
            <a:off x="685800" y="5486400"/>
            <a:ext cx="77485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latin typeface="Calibri" pitchFamily="34" charset="0"/>
              </a:rPr>
              <a:t>“… perubahan yang berkelanjutan, bertujuan, dan stratejik </a:t>
            </a:r>
          </a:p>
          <a:p>
            <a:pPr algn="ctr"/>
            <a:r>
              <a:rPr lang="en-US" sz="2400" b="1">
                <a:latin typeface="Calibri" pitchFamily="34" charset="0"/>
              </a:rPr>
              <a:t>untuk meningkatkan kinerja sistem kesehatan 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d-ID" smtClean="0"/>
              <a:t>2. Policy Options to prevent the bad scenarios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37887-4F00-438B-85B5-75CD4940E554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13315" name="Content Placeholder 3"/>
          <p:cNvSpPr>
            <a:spLocks noGrp="1"/>
          </p:cNvSpPr>
          <p:nvPr>
            <p:ph sz="quarter" idx="1"/>
          </p:nvPr>
        </p:nvSpPr>
        <p:spPr/>
        <p:txBody>
          <a:bodyPr rtlCol="0">
            <a:normAutofit lnSpcReduction="10000"/>
          </a:bodyPr>
          <a:lstStyle/>
          <a:p>
            <a:pPr marL="514350" indent="-514350" fontAlgn="auto"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id-ID" dirty="0" smtClean="0"/>
              <a:t>Do nothing: the current situation develop naturally</a:t>
            </a:r>
          </a:p>
          <a:p>
            <a:pPr marL="514350" indent="-514350" fontAlgn="auto"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id-ID" dirty="0" smtClean="0"/>
              <a:t>Increasing budget for Jamkesmas based on per capita calculation, do nothing for reducing the geographic inequity</a:t>
            </a:r>
          </a:p>
          <a:p>
            <a:pPr marL="514350" indent="-514350" fontAlgn="auto"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id-ID" sz="4000" b="1" dirty="0" smtClean="0"/>
              <a:t>Increasing budget for Jamkesmas, and trying to reduce geographic inequity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For Policy Option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BBB988-9654-4692-9CD3-5C0C886C3591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4403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2895600" cy="4525963"/>
          </a:xfrm>
        </p:spPr>
        <p:txBody>
          <a:bodyPr/>
          <a:lstStyle/>
          <a:p>
            <a:r>
              <a:rPr lang="id-ID" smtClean="0"/>
              <a:t>Reducing geographic inequity</a:t>
            </a:r>
          </a:p>
          <a:p>
            <a:r>
              <a:rPr lang="id-ID" smtClean="0"/>
              <a:t>What are the relevant policies?</a:t>
            </a:r>
          </a:p>
        </p:txBody>
      </p:sp>
      <p:sp>
        <p:nvSpPr>
          <p:cNvPr id="44036" name="Content Placeholder 4"/>
          <p:cNvSpPr>
            <a:spLocks noGrp="1"/>
          </p:cNvSpPr>
          <p:nvPr>
            <p:ph sz="quarter" idx="2"/>
          </p:nvPr>
        </p:nvSpPr>
        <p:spPr>
          <a:xfrm>
            <a:off x="3505200" y="3886200"/>
            <a:ext cx="5181600" cy="2239963"/>
          </a:xfrm>
        </p:spPr>
        <p:txBody>
          <a:bodyPr/>
          <a:lstStyle/>
          <a:p>
            <a:r>
              <a:rPr lang="id-ID" sz="3600" smtClean="0"/>
              <a:t>Will be analysed using control knobs of health care reform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CAF42-D2A6-43BE-A7F1-D5030009C6E0}" type="slidenum">
              <a:rPr lang="en-US" altLang="en-US"/>
              <a:pPr>
                <a:defRPr/>
              </a:pPr>
              <a:t>42</a:t>
            </a:fld>
            <a:endParaRPr lang="en-US" altLang="en-US"/>
          </a:p>
        </p:txBody>
      </p:sp>
      <p:sp>
        <p:nvSpPr>
          <p:cNvPr id="45075" name="Rectangle 19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92113"/>
            <a:ext cx="7412038" cy="461962"/>
          </a:xfrm>
        </p:spPr>
        <p:txBody>
          <a:bodyPr/>
          <a:lstStyle/>
          <a:p>
            <a:r>
              <a:rPr lang="id-ID" sz="2400" smtClean="0"/>
              <a:t>WB/Harvard Health Care Reform</a:t>
            </a:r>
            <a:endParaRPr lang="en-US" sz="2400" smtClean="0"/>
          </a:p>
        </p:txBody>
      </p:sp>
      <p:sp>
        <p:nvSpPr>
          <p:cNvPr id="45059" name="Rectangle 2"/>
          <p:cNvSpPr>
            <a:spLocks noChangeArrowheads="1"/>
          </p:cNvSpPr>
          <p:nvPr/>
        </p:nvSpPr>
        <p:spPr bwMode="auto">
          <a:xfrm>
            <a:off x="9677400" y="3505200"/>
            <a:ext cx="5746750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 sz="1200"/>
          </a:p>
          <a:p>
            <a:pPr eaLnBrk="0" hangingPunct="0"/>
            <a:r>
              <a:rPr lang="en-US" sz="1200"/>
              <a:t>								</a:t>
            </a:r>
            <a:endParaRPr lang="en-US" sz="1100"/>
          </a:p>
          <a:p>
            <a:pPr eaLnBrk="0" hangingPunct="0"/>
            <a:r>
              <a:rPr lang="en-US" sz="1200">
                <a:cs typeface="Times New Roman" pitchFamily="18" charset="0"/>
              </a:rPr>
              <a:t>		</a:t>
            </a:r>
            <a:endParaRPr lang="en-US" sz="1100"/>
          </a:p>
          <a:p>
            <a:pPr eaLnBrk="0" hangingPunct="0"/>
            <a:r>
              <a:rPr lang="en-US" sz="1200">
                <a:cs typeface="Times New Roman" pitchFamily="18" charset="0"/>
              </a:rPr>
              <a:t>											</a:t>
            </a:r>
            <a:endParaRPr lang="en-US" sz="1100"/>
          </a:p>
          <a:p>
            <a:pPr eaLnBrk="0" hangingPunct="0"/>
            <a:r>
              <a:rPr lang="en-US" sz="1200">
                <a:cs typeface="Times New Roman" pitchFamily="18" charset="0"/>
              </a:rPr>
              <a:t>	</a:t>
            </a:r>
            <a:endParaRPr lang="en-US" sz="1100"/>
          </a:p>
          <a:p>
            <a:pPr eaLnBrk="0" hangingPunct="0"/>
            <a:endParaRPr lang="en-US"/>
          </a:p>
        </p:txBody>
      </p:sp>
      <p:sp>
        <p:nvSpPr>
          <p:cNvPr id="45060" name="Rectangle 3"/>
          <p:cNvSpPr>
            <a:spLocks noChangeArrowheads="1"/>
          </p:cNvSpPr>
          <p:nvPr/>
        </p:nvSpPr>
        <p:spPr bwMode="auto">
          <a:xfrm>
            <a:off x="-533400" y="4237038"/>
            <a:ext cx="641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57200"/>
            <a:endParaRPr lang="id-ID"/>
          </a:p>
        </p:txBody>
      </p:sp>
      <p:sp>
        <p:nvSpPr>
          <p:cNvPr id="599044" name="Rectangle 4"/>
          <p:cNvSpPr>
            <a:spLocks noChangeArrowheads="1"/>
          </p:cNvSpPr>
          <p:nvPr/>
        </p:nvSpPr>
        <p:spPr bwMode="auto">
          <a:xfrm>
            <a:off x="4191000" y="3429000"/>
            <a:ext cx="1981200" cy="9461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rgbClr val="000000"/>
                </a:solidFill>
                <a:cs typeface="Times New Roman" pitchFamily="18" charset="0"/>
              </a:rPr>
              <a:t>Access</a:t>
            </a:r>
            <a:endParaRPr lang="en-US" b="1">
              <a:solidFill>
                <a:srgbClr val="000000"/>
              </a:solidFill>
              <a:cs typeface="+mn-cs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rgbClr val="000000"/>
                </a:solidFill>
                <a:cs typeface="Times New Roman" pitchFamily="18" charset="0"/>
              </a:rPr>
              <a:t>Quality</a:t>
            </a:r>
            <a:endParaRPr lang="en-US" b="1">
              <a:solidFill>
                <a:srgbClr val="000000"/>
              </a:solidFill>
              <a:cs typeface="+mn-cs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rgbClr val="000000"/>
                </a:solidFill>
                <a:cs typeface="Times New Roman" pitchFamily="18" charset="0"/>
              </a:rPr>
              <a:t>Efficiency</a:t>
            </a:r>
            <a:endParaRPr lang="en-US" b="1">
              <a:solidFill>
                <a:srgbClr val="000000"/>
              </a:solidFill>
              <a:cs typeface="+mn-cs"/>
            </a:endParaRPr>
          </a:p>
        </p:txBody>
      </p:sp>
      <p:sp>
        <p:nvSpPr>
          <p:cNvPr id="599045" name="AutoShape 5"/>
          <p:cNvSpPr>
            <a:spLocks noChangeArrowheads="1"/>
          </p:cNvSpPr>
          <p:nvPr/>
        </p:nvSpPr>
        <p:spPr bwMode="auto">
          <a:xfrm>
            <a:off x="228600" y="3124200"/>
            <a:ext cx="3124200" cy="1676400"/>
          </a:xfrm>
          <a:prstGeom prst="octagon">
            <a:avLst>
              <a:gd name="adj" fmla="val 29287"/>
            </a:avLst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rgbClr val="CC0000"/>
            </a:outerShdw>
          </a:effectLst>
        </p:spPr>
        <p:txBody>
          <a:bodyPr/>
          <a:lstStyle/>
          <a:p>
            <a:pPr marL="168275" indent="-168275" fontAlgn="auto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b="1" dirty="0">
                <a:solidFill>
                  <a:srgbClr val="000000"/>
                </a:solidFill>
                <a:cs typeface="Times New Roman" pitchFamily="18" charset="0"/>
              </a:rPr>
              <a:t>Financing</a:t>
            </a:r>
            <a:endParaRPr lang="en-US" b="1" dirty="0">
              <a:solidFill>
                <a:srgbClr val="000000"/>
              </a:solidFill>
              <a:cs typeface="+mn-cs"/>
            </a:endParaRPr>
          </a:p>
          <a:p>
            <a:pPr marL="168275" indent="-168275" eaLnBrk="0" fontAlgn="auto" hangingPunct="0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b="1" dirty="0">
                <a:solidFill>
                  <a:srgbClr val="000000"/>
                </a:solidFill>
                <a:cs typeface="Times New Roman" pitchFamily="18" charset="0"/>
              </a:rPr>
              <a:t>Payment</a:t>
            </a:r>
          </a:p>
          <a:p>
            <a:pPr marL="168275" indent="-168275" eaLnBrk="0" fontAlgn="auto" hangingPunct="0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b="1" dirty="0">
                <a:solidFill>
                  <a:srgbClr val="000000"/>
                </a:solidFill>
                <a:cs typeface="Times New Roman" pitchFamily="18" charset="0"/>
              </a:rPr>
              <a:t>Macro-organization</a:t>
            </a:r>
          </a:p>
          <a:p>
            <a:pPr marL="168275" indent="-168275" eaLnBrk="0" fontAlgn="auto" hangingPunct="0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b="1" dirty="0">
                <a:solidFill>
                  <a:srgbClr val="000000"/>
                </a:solidFill>
                <a:cs typeface="Times New Roman" pitchFamily="18" charset="0"/>
              </a:rPr>
              <a:t>Regulation</a:t>
            </a:r>
          </a:p>
          <a:p>
            <a:pPr marL="168275" indent="-168275" eaLnBrk="0" fontAlgn="auto" hangingPunct="0">
              <a:spcBef>
                <a:spcPts val="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b="1" dirty="0">
                <a:solidFill>
                  <a:srgbClr val="000000"/>
                </a:solidFill>
                <a:cs typeface="Times New Roman" pitchFamily="18" charset="0"/>
              </a:rPr>
              <a:t>Persuasion</a:t>
            </a:r>
            <a:endParaRPr lang="en-US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599046" name="Rectangle 6"/>
          <p:cNvSpPr>
            <a:spLocks noChangeArrowheads="1"/>
          </p:cNvSpPr>
          <p:nvPr/>
        </p:nvSpPr>
        <p:spPr bwMode="auto">
          <a:xfrm>
            <a:off x="7239000" y="2590800"/>
            <a:ext cx="1752600" cy="6858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dirty="0">
                <a:solidFill>
                  <a:srgbClr val="000000"/>
                </a:solidFill>
                <a:cs typeface="Times New Roman" pitchFamily="18" charset="0"/>
              </a:rPr>
              <a:t>Health Status</a:t>
            </a:r>
            <a:endParaRPr lang="en-US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599047" name="Rectangle 7"/>
          <p:cNvSpPr>
            <a:spLocks noChangeArrowheads="1"/>
          </p:cNvSpPr>
          <p:nvPr/>
        </p:nvSpPr>
        <p:spPr bwMode="auto">
          <a:xfrm>
            <a:off x="7239000" y="3657600"/>
            <a:ext cx="1752600" cy="76200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cs typeface="Times New Roman" pitchFamily="18" charset="0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dirty="0">
                <a:solidFill>
                  <a:srgbClr val="000000"/>
                </a:solidFill>
                <a:cs typeface="+mn-cs"/>
              </a:rPr>
              <a:t>Community Satisfaction</a:t>
            </a:r>
            <a:endParaRPr lang="en-US" b="1" dirty="0">
              <a:cs typeface="+mn-cs"/>
            </a:endParaRPr>
          </a:p>
        </p:txBody>
      </p:sp>
      <p:sp>
        <p:nvSpPr>
          <p:cNvPr id="599048" name="Rectangle 8"/>
          <p:cNvSpPr>
            <a:spLocks noChangeArrowheads="1"/>
          </p:cNvSpPr>
          <p:nvPr/>
        </p:nvSpPr>
        <p:spPr bwMode="auto">
          <a:xfrm>
            <a:off x="7239000" y="4876800"/>
            <a:ext cx="1752600" cy="68580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dirty="0">
                <a:solidFill>
                  <a:srgbClr val="000000"/>
                </a:solidFill>
                <a:cs typeface="Times New Roman" pitchFamily="18" charset="0"/>
              </a:rPr>
              <a:t>Risk Protection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V="1">
            <a:off x="6172200" y="3048000"/>
            <a:ext cx="10668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>
            <a:off x="6172200" y="41148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V="1">
            <a:off x="7848600" y="55626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5181600" y="4419600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599054" name="Rectangle 14"/>
          <p:cNvSpPr>
            <a:spLocks noChangeArrowheads="1"/>
          </p:cNvSpPr>
          <p:nvPr/>
        </p:nvSpPr>
        <p:spPr bwMode="auto">
          <a:xfrm>
            <a:off x="4191000" y="4648200"/>
            <a:ext cx="1981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rgbClr val="000000"/>
                </a:solidFill>
                <a:cs typeface="+mn-cs"/>
              </a:rPr>
              <a:t>Cost</a:t>
            </a:r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V="1">
            <a:off x="6172200" y="4267200"/>
            <a:ext cx="10668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>
            <a:off x="6172200" y="50292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>
            <a:off x="1600200" y="48768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>
            <a:off x="1600200" y="6172200"/>
            <a:ext cx="6248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99060" name="Text Box 20"/>
          <p:cNvSpPr txBox="1">
            <a:spLocks noChangeArrowheads="1"/>
          </p:cNvSpPr>
          <p:nvPr/>
        </p:nvSpPr>
        <p:spPr bwMode="auto">
          <a:xfrm>
            <a:off x="7162800" y="1905000"/>
            <a:ext cx="1600200" cy="36671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id-ID" b="1" dirty="0">
                <a:cs typeface="+mn-cs"/>
              </a:rPr>
              <a:t>Outcomes</a:t>
            </a:r>
            <a:endParaRPr lang="en-US" b="1" noProof="1">
              <a:cs typeface="+mn-cs"/>
            </a:endParaRPr>
          </a:p>
        </p:txBody>
      </p:sp>
      <p:sp>
        <p:nvSpPr>
          <p:cNvPr id="599061" name="Text Box 21"/>
          <p:cNvSpPr txBox="1">
            <a:spLocks noChangeArrowheads="1"/>
          </p:cNvSpPr>
          <p:nvPr/>
        </p:nvSpPr>
        <p:spPr bwMode="auto">
          <a:xfrm>
            <a:off x="304800" y="2590800"/>
            <a:ext cx="3048000" cy="3667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id-ID" b="1" dirty="0">
                <a:cs typeface="+mn-cs"/>
              </a:rPr>
              <a:t>Control Knob</a:t>
            </a:r>
            <a:endParaRPr lang="en-US" b="1" noProof="1">
              <a:cs typeface="+mn-cs"/>
            </a:endParaRPr>
          </a:p>
        </p:txBody>
      </p:sp>
      <p:sp>
        <p:nvSpPr>
          <p:cNvPr id="45078" name="Line 22"/>
          <p:cNvSpPr>
            <a:spLocks noChangeShapeType="1"/>
          </p:cNvSpPr>
          <p:nvPr/>
        </p:nvSpPr>
        <p:spPr bwMode="auto">
          <a:xfrm flipV="1">
            <a:off x="3352800" y="40386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68275" indent="-168275"/>
            <a:r>
              <a:rPr lang="en-US" b="1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Financing</a:t>
            </a:r>
            <a:endParaRPr lang="id-ID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015ACC-5895-4D15-8F27-3442AE364469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46083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smtClean="0"/>
              <a:t>Increasing Jamkesmas and Jampersal financing</a:t>
            </a:r>
          </a:p>
          <a:p>
            <a:r>
              <a:rPr lang="id-ID" smtClean="0"/>
              <a:t>Encouraging local government insurance (Jamkesda)</a:t>
            </a:r>
          </a:p>
          <a:p>
            <a:r>
              <a:rPr lang="id-ID" smtClean="0"/>
              <a:t>Improving the efficiency of Jamkesmas and Jampersal</a:t>
            </a:r>
          </a:p>
          <a:p>
            <a:r>
              <a:rPr lang="id-ID" smtClean="0"/>
              <a:t>Better allocation in health finance. Give less to the strong fiscal capacity districts</a:t>
            </a:r>
          </a:p>
          <a:p>
            <a:r>
              <a:rPr lang="id-ID" smtClean="0"/>
              <a:t>......</a:t>
            </a:r>
          </a:p>
          <a:p>
            <a:endParaRPr lang="id-ID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Payment</a:t>
            </a:r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2C4B27-8809-4C28-8C69-BB02E71C4555}" type="slidenum">
              <a:rPr lang="en-US"/>
              <a:pPr>
                <a:defRPr/>
              </a:pPr>
              <a:t>44</a:t>
            </a:fld>
            <a:endParaRPr lang="en-US"/>
          </a:p>
        </p:txBody>
      </p:sp>
      <p:sp>
        <p:nvSpPr>
          <p:cNvPr id="4710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id-ID" sz="2800" smtClean="0"/>
              <a:t>Main Objective:</a:t>
            </a:r>
          </a:p>
          <a:p>
            <a:pPr>
              <a:buFont typeface="Arial" charset="0"/>
              <a:buNone/>
            </a:pPr>
            <a:r>
              <a:rPr lang="id-ID" sz="2800" smtClean="0"/>
              <a:t>To overcome the health workforce problem through:</a:t>
            </a:r>
          </a:p>
          <a:p>
            <a:r>
              <a:rPr lang="id-ID" sz="2800" smtClean="0"/>
              <a:t>Increasing professional income from Jamkesmas and Jampersal  (lowering the gap with “out of pocket” payment)</a:t>
            </a:r>
          </a:p>
          <a:p>
            <a:r>
              <a:rPr lang="id-ID" sz="2800" smtClean="0"/>
              <a:t>More incentives for remote area health workforce</a:t>
            </a:r>
          </a:p>
          <a:p>
            <a:r>
              <a:rPr lang="id-ID" sz="2800" b="1" smtClean="0">
                <a:solidFill>
                  <a:srgbClr val="FF0000"/>
                </a:solidFill>
              </a:rPr>
              <a:t>Contracting health workforce to work in remote area (the case of NTT Sister Hospital)</a:t>
            </a:r>
          </a:p>
          <a:p>
            <a:r>
              <a:rPr lang="id-ID" sz="2800" smtClean="0"/>
              <a:t>......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/>
            </a:r>
            <a:br>
              <a:rPr lang="en-US" b="1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</a:br>
            <a:r>
              <a:rPr lang="id-ID" b="1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O</a:t>
            </a:r>
            <a:r>
              <a:rPr lang="en-US" b="1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rganization</a:t>
            </a:r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B02E9-3C12-43A9-A61B-89A635E48754}" type="slidenum">
              <a:rPr lang="en-US"/>
              <a:pPr>
                <a:defRPr/>
              </a:pPr>
              <a:t>45</a:t>
            </a:fld>
            <a:endParaRPr lang="en-US"/>
          </a:p>
        </p:txBody>
      </p:sp>
      <p:sp>
        <p:nvSpPr>
          <p:cNvPr id="48131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sz="2800" smtClean="0"/>
              <a:t>Improving the health infrastructure in remote and difficult area for narrowing the gap with developed ones.</a:t>
            </a:r>
          </a:p>
          <a:p>
            <a:r>
              <a:rPr lang="id-ID" sz="2800" smtClean="0"/>
              <a:t>Deploying human resource to remote and difficult area</a:t>
            </a:r>
          </a:p>
          <a:p>
            <a:r>
              <a:rPr lang="id-ID" sz="2800" smtClean="0"/>
              <a:t>Preventing supplier induced demand in Jamkesmas and Jampersal</a:t>
            </a:r>
          </a:p>
          <a:p>
            <a:r>
              <a:rPr lang="id-ID" sz="2800" smtClean="0"/>
              <a:t>Improving health service organization management</a:t>
            </a:r>
          </a:p>
          <a:p>
            <a:r>
              <a:rPr lang="id-ID" sz="2800" smtClean="0"/>
              <a:t>....</a:t>
            </a:r>
          </a:p>
          <a:p>
            <a:endParaRPr lang="id-ID" sz="2800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/>
            </a:r>
            <a:br>
              <a:rPr lang="en-US" b="1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</a:br>
            <a:r>
              <a:rPr lang="en-US" b="1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Regulation</a:t>
            </a:r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F85B1F-6FE7-4AB8-AD49-5F1DB9197498}" type="slidenum">
              <a:rPr lang="en-US"/>
              <a:pPr>
                <a:defRPr/>
              </a:pPr>
              <a:t>46</a:t>
            </a:fld>
            <a:endParaRPr lang="en-US"/>
          </a:p>
        </p:txBody>
      </p:sp>
      <p:sp>
        <p:nvSpPr>
          <p:cNvPr id="49155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smtClean="0"/>
              <a:t>Regulating medical education: affirmative policy for medical students and recidency training enrollment</a:t>
            </a:r>
          </a:p>
          <a:p>
            <a:r>
              <a:rPr lang="id-ID" smtClean="0"/>
              <a:t>Fellowships for local people to study in health sciences</a:t>
            </a:r>
          </a:p>
          <a:p>
            <a:r>
              <a:rPr lang="id-ID" smtClean="0"/>
              <a:t>.....</a:t>
            </a:r>
          </a:p>
          <a:p>
            <a:endParaRPr lang="id-ID" smtClean="0"/>
          </a:p>
          <a:p>
            <a:endParaRPr lang="id-ID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Closing remark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F55F50-244D-4018-8838-983172741CAD}" type="slidenum">
              <a:rPr lang="en-US"/>
              <a:pPr>
                <a:defRPr/>
              </a:pPr>
              <a:t>47</a:t>
            </a:fld>
            <a:endParaRPr lang="en-US"/>
          </a:p>
        </p:txBody>
      </p:sp>
      <p:sp>
        <p:nvSpPr>
          <p:cNvPr id="50179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smtClean="0"/>
              <a:t>Jamkesmas is one of health financing policies as the replacement of Askeskin</a:t>
            </a:r>
          </a:p>
          <a:p>
            <a:r>
              <a:rPr lang="id-ID" smtClean="0"/>
              <a:t>Based on Askeskin impact on equity, it is predicted that Jamkesmas impact can be bad for geographical inequity</a:t>
            </a:r>
          </a:p>
          <a:p>
            <a:r>
              <a:rPr lang="id-ID" smtClean="0"/>
              <a:t>There are many secenarios for the impact of Jamkesmas; from the best to the worst</a:t>
            </a:r>
          </a:p>
          <a:p>
            <a:endParaRPr lang="id-ID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Policy options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4FFC5-1EEB-4413-8DE2-B7CB2AF633B3}" type="slidenum">
              <a:rPr lang="en-US"/>
              <a:pPr>
                <a:defRPr/>
              </a:pPr>
              <a:t>48</a:t>
            </a:fld>
            <a:endParaRPr lang="en-US"/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371600"/>
            <a:ext cx="6553200" cy="4525963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r>
              <a:rPr lang="id-ID" sz="2400" smtClean="0"/>
              <a:t>To prevent the bad scenarios, there should be policy options for supporting Jamkesmas as financing policy:</a:t>
            </a:r>
            <a:endParaRPr lang="id-ID" sz="180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z="2400" smtClean="0"/>
              <a:t>Improving the human resources through better compensation for health workforce  who work in insurance scheme and in remote areas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z="2400" smtClean="0"/>
              <a:t>Developing health infrastructure for achieving a more balance hospital and health center distribution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z="2400" smtClean="0"/>
              <a:t>Increasing the efficiency of Jamkesmas organizational system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z="2400" smtClean="0"/>
              <a:t>Regulating medical education</a:t>
            </a:r>
            <a:endParaRPr lang="id-ID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d-ID" smtClean="0"/>
          </a:p>
        </p:txBody>
      </p:sp>
      <p:sp>
        <p:nvSpPr>
          <p:cNvPr id="21508" name="Content Placeholder 4"/>
          <p:cNvSpPr>
            <a:spLocks noGrp="1"/>
          </p:cNvSpPr>
          <p:nvPr>
            <p:ph sz="quarter" idx="2"/>
          </p:nvPr>
        </p:nvSpPr>
        <p:spPr>
          <a:xfrm>
            <a:off x="7010400" y="4114800"/>
            <a:ext cx="1676400" cy="2011363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id-ID" sz="2400" b="1" smtClean="0"/>
              <a:t>Using health care reform approach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id-ID" smtClean="0"/>
              <a:t>3. Sister Hospital NTT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E46B39-F532-4019-831E-BCEEE83806AC}" type="slidenum">
              <a:rPr lang="en-US"/>
              <a:pPr>
                <a:defRPr/>
              </a:pPr>
              <a:t>49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Geographic inequity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&amp;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medis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medis</a:t>
            </a:r>
            <a:r>
              <a:rPr lang="en-US" dirty="0" smtClean="0"/>
              <a:t>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dokter</a:t>
            </a:r>
            <a:r>
              <a:rPr lang="en-US" dirty="0" smtClean="0"/>
              <a:t> </a:t>
            </a:r>
            <a:r>
              <a:rPr lang="en-US" dirty="0" err="1" smtClean="0"/>
              <a:t>spesialis</a:t>
            </a:r>
            <a:r>
              <a:rPr lang="en-US" dirty="0" smtClean="0"/>
              <a:t> (</a:t>
            </a:r>
            <a:r>
              <a:rPr lang="en-US" dirty="0" err="1" smtClean="0"/>
              <a:t>obgin</a:t>
            </a:r>
            <a:r>
              <a:rPr lang="en-US" dirty="0" smtClean="0"/>
              <a:t>, </a:t>
            </a:r>
            <a:r>
              <a:rPr lang="en-US" dirty="0" err="1" smtClean="0"/>
              <a:t>anak</a:t>
            </a:r>
            <a:r>
              <a:rPr lang="en-US" dirty="0" smtClean="0"/>
              <a:t>, &amp; </a:t>
            </a:r>
            <a:r>
              <a:rPr lang="en-US" dirty="0" err="1" smtClean="0"/>
              <a:t>anastesi</a:t>
            </a:r>
            <a:r>
              <a:rPr lang="en-US" dirty="0" smtClean="0"/>
              <a:t>)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berminat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NTT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perorangan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; </a:t>
            </a:r>
            <a:r>
              <a:rPr lang="en-US" dirty="0" err="1" smtClean="0"/>
              <a:t>di</a:t>
            </a:r>
            <a:r>
              <a:rPr lang="en-US" dirty="0" smtClean="0"/>
              <a:t> RSUD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(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Dokter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PPDS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/>
              <a:t>Pendekatan</a:t>
            </a:r>
            <a:r>
              <a:rPr lang="en-US" dirty="0" smtClean="0"/>
              <a:t> “Negara </a:t>
            </a:r>
            <a:r>
              <a:rPr lang="en-US" dirty="0" err="1" smtClean="0"/>
              <a:t>Gagal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4C86D1-D50B-4042-AC37-A8CE160F1A32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819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Mengapa Dilakukan Reformasi?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Program Sister Hospital NTT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E1B8-7415-4A9D-B1C6-EE1819305F2F}" type="slidenum">
              <a:rPr lang="en-US"/>
              <a:pPr>
                <a:defRPr/>
              </a:pPr>
              <a:t>50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Merubah</a:t>
            </a:r>
            <a:r>
              <a:rPr lang="en-US" dirty="0" smtClean="0"/>
              <a:t> </a:t>
            </a:r>
            <a:r>
              <a:rPr lang="en-US" dirty="0" err="1" smtClean="0"/>
              <a:t>pengorganisasian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(model </a:t>
            </a:r>
            <a:r>
              <a:rPr lang="en-US" i="1" dirty="0" smtClean="0"/>
              <a:t>sister hospital</a:t>
            </a:r>
            <a:r>
              <a:rPr lang="en-US" dirty="0" smtClean="0"/>
              <a:t>); (TOMBOL ORGANISASI)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Merubah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kontrak</a:t>
            </a:r>
            <a:r>
              <a:rPr lang="en-US" dirty="0" smtClean="0"/>
              <a:t> per </a:t>
            </a:r>
            <a:r>
              <a:rPr lang="en-US" dirty="0" err="1" smtClean="0"/>
              <a:t>kelompok</a:t>
            </a:r>
            <a:r>
              <a:rPr lang="en-US" dirty="0" smtClean="0"/>
              <a:t>; </a:t>
            </a:r>
            <a:r>
              <a:rPr lang="en-US" dirty="0" err="1" smtClean="0"/>
              <a:t>dan</a:t>
            </a:r>
            <a:r>
              <a:rPr lang="en-US" dirty="0" smtClean="0"/>
              <a:t> (TOMBOL PAYMENT)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merubah</a:t>
            </a:r>
            <a:r>
              <a:rPr lang="en-US" dirty="0" smtClean="0"/>
              <a:t> </a:t>
            </a:r>
            <a:r>
              <a:rPr lang="en-US" dirty="0" err="1" smtClean="0"/>
              <a:t>regulasi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(</a:t>
            </a:r>
            <a:r>
              <a:rPr lang="en-US" dirty="0" err="1" smtClean="0"/>
              <a:t>spesialis</a:t>
            </a:r>
            <a:r>
              <a:rPr lang="en-US" dirty="0" smtClean="0"/>
              <a:t>)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i="1" dirty="0" smtClean="0"/>
              <a:t>affirmative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NTT. (TOMBOL REGULASI)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Program Sister Hospital NTT?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Revolusi</a:t>
            </a:r>
            <a:r>
              <a:rPr lang="en-US" dirty="0" smtClean="0"/>
              <a:t> KIA NTT)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F48CD-50DD-4FDC-895E-D13E64491BE1}" type="slidenum">
              <a:rPr lang="en-US"/>
              <a:pPr>
                <a:defRPr/>
              </a:pPr>
              <a:t>51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Program </a:t>
            </a:r>
            <a:r>
              <a:rPr lang="en-US" dirty="0" err="1" smtClean="0"/>
              <a:t>kemitraan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RS “</a:t>
            </a:r>
            <a:r>
              <a:rPr lang="en-US" dirty="0" err="1" smtClean="0"/>
              <a:t>besar</a:t>
            </a:r>
            <a:r>
              <a:rPr lang="en-US" dirty="0" smtClean="0"/>
              <a:t>”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NTT </a:t>
            </a:r>
            <a:r>
              <a:rPr lang="en-US" dirty="0" err="1" smtClean="0"/>
              <a:t>dengan</a:t>
            </a:r>
            <a:r>
              <a:rPr lang="en-US" dirty="0" smtClean="0"/>
              <a:t> RSUD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NTT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dokter</a:t>
            </a:r>
            <a:r>
              <a:rPr lang="en-US" dirty="0" smtClean="0"/>
              <a:t> </a:t>
            </a:r>
            <a:r>
              <a:rPr lang="en-US" dirty="0" err="1" smtClean="0"/>
              <a:t>spesialis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pendek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PONEK 24 Jam </a:t>
            </a:r>
            <a:r>
              <a:rPr lang="en-US" dirty="0" err="1" smtClean="0"/>
              <a:t>di</a:t>
            </a:r>
            <a:r>
              <a:rPr lang="en-US" dirty="0" smtClean="0"/>
              <a:t> RSUD </a:t>
            </a:r>
            <a:r>
              <a:rPr lang="en-US" dirty="0" err="1" smtClean="0"/>
              <a:t>di</a:t>
            </a:r>
            <a:r>
              <a:rPr lang="en-US" dirty="0" smtClean="0"/>
              <a:t> NTT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kontrak</a:t>
            </a:r>
            <a:r>
              <a:rPr lang="en-US" dirty="0" smtClean="0"/>
              <a:t> (AIPMNH/</a:t>
            </a:r>
            <a:r>
              <a:rPr lang="en-US" dirty="0" err="1" smtClean="0"/>
              <a:t>AusAid</a:t>
            </a:r>
            <a:r>
              <a:rPr lang="en-US" dirty="0" smtClean="0"/>
              <a:t>)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Pemrakarsa</a:t>
            </a:r>
            <a:r>
              <a:rPr lang="en-US" dirty="0" smtClean="0"/>
              <a:t>: </a:t>
            </a:r>
            <a:r>
              <a:rPr lang="en-US" dirty="0" err="1" smtClean="0"/>
              <a:t>Dinas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 NTT; </a:t>
            </a:r>
            <a:r>
              <a:rPr lang="en-US" dirty="0" err="1" smtClean="0"/>
              <a:t>difasilitasi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PMPK FK UGM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: </a:t>
            </a:r>
            <a:r>
              <a:rPr lang="en-US" dirty="0" err="1" smtClean="0"/>
              <a:t>Juli</a:t>
            </a:r>
            <a:r>
              <a:rPr lang="en-US" dirty="0" smtClean="0"/>
              <a:t> 2010 – (</a:t>
            </a:r>
            <a:r>
              <a:rPr lang="en-US" dirty="0" err="1" smtClean="0"/>
              <a:t>Juli</a:t>
            </a:r>
            <a:r>
              <a:rPr lang="en-US" dirty="0" smtClean="0"/>
              <a:t> 2012)</a:t>
            </a:r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star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99450" y="152400"/>
            <a:ext cx="644525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5299" name="Group 3"/>
          <p:cNvGrpSpPr>
            <a:grpSpLocks/>
          </p:cNvGrpSpPr>
          <p:nvPr/>
        </p:nvGrpSpPr>
        <p:grpSpPr bwMode="auto">
          <a:xfrm>
            <a:off x="0" y="-12700"/>
            <a:ext cx="9144000" cy="6858000"/>
            <a:chOff x="0" y="-8"/>
            <a:chExt cx="5760" cy="4320"/>
          </a:xfrm>
        </p:grpSpPr>
        <p:sp>
          <p:nvSpPr>
            <p:cNvPr id="55314" name="AutoShape 4"/>
            <p:cNvSpPr>
              <a:spLocks noChangeArrowheads="1"/>
            </p:cNvSpPr>
            <p:nvPr/>
          </p:nvSpPr>
          <p:spPr bwMode="auto">
            <a:xfrm flipV="1">
              <a:off x="0" y="4247"/>
              <a:ext cx="5758" cy="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943 w 21600"/>
                <a:gd name="T13" fmla="*/ 1994 h 21600"/>
                <a:gd name="T14" fmla="*/ 19657 w 21600"/>
                <a:gd name="T15" fmla="*/ 196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88" y="21600"/>
                  </a:lnTo>
                  <a:lnTo>
                    <a:pt x="21312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>
                <a:latin typeface="Calibri" pitchFamily="34" charset="0"/>
              </a:endParaRPr>
            </a:p>
          </p:txBody>
        </p:sp>
        <p:sp>
          <p:nvSpPr>
            <p:cNvPr id="55315" name="AutoShape 5"/>
            <p:cNvSpPr>
              <a:spLocks noChangeArrowheads="1"/>
            </p:cNvSpPr>
            <p:nvPr/>
          </p:nvSpPr>
          <p:spPr bwMode="auto">
            <a:xfrm rot="-5400000">
              <a:off x="-2111" y="2103"/>
              <a:ext cx="4312" cy="8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934 w 21600"/>
                <a:gd name="T13" fmla="*/ 1942 h 21600"/>
                <a:gd name="T14" fmla="*/ 19666 w 21600"/>
                <a:gd name="T15" fmla="*/ 1965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65" y="21600"/>
                  </a:lnTo>
                  <a:lnTo>
                    <a:pt x="21335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rgbClr val="7F7F7F"/>
                </a:gs>
                <a:gs pos="21001">
                  <a:srgbClr val="FFFFFF"/>
                </a:gs>
                <a:gs pos="24001">
                  <a:srgbClr val="1F1F1F"/>
                </a:gs>
                <a:gs pos="34000">
                  <a:srgbClr val="CFCFCF"/>
                </a:gs>
                <a:gs pos="47000">
                  <a:srgbClr val="CFCFCF"/>
                </a:gs>
                <a:gs pos="58000">
                  <a:srgbClr val="636363"/>
                </a:gs>
                <a:gs pos="82001">
                  <a:srgbClr val="FFFFFF"/>
                </a:gs>
                <a:gs pos="84000">
                  <a:srgbClr val="1F1F1F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>
                <a:latin typeface="Calibri" pitchFamily="34" charset="0"/>
              </a:endParaRPr>
            </a:p>
          </p:txBody>
        </p:sp>
        <p:sp>
          <p:nvSpPr>
            <p:cNvPr id="55316" name="AutoShape 6"/>
            <p:cNvSpPr>
              <a:spLocks noChangeArrowheads="1"/>
            </p:cNvSpPr>
            <p:nvPr/>
          </p:nvSpPr>
          <p:spPr bwMode="auto">
            <a:xfrm rot="5400000" flipH="1">
              <a:off x="3560" y="2111"/>
              <a:ext cx="4312" cy="8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974 w 21600"/>
                <a:gd name="T13" fmla="*/ 1942 h 21600"/>
                <a:gd name="T14" fmla="*/ 19626 w 21600"/>
                <a:gd name="T15" fmla="*/ 1965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345" y="21600"/>
                  </a:lnTo>
                  <a:lnTo>
                    <a:pt x="21255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>
                <a:latin typeface="Calibri" pitchFamily="34" charset="0"/>
              </a:endParaRPr>
            </a:p>
          </p:txBody>
        </p:sp>
        <p:sp>
          <p:nvSpPr>
            <p:cNvPr id="55317" name="AutoShape 7"/>
            <p:cNvSpPr>
              <a:spLocks noChangeArrowheads="1"/>
            </p:cNvSpPr>
            <p:nvPr/>
          </p:nvSpPr>
          <p:spPr bwMode="auto">
            <a:xfrm>
              <a:off x="2" y="0"/>
              <a:ext cx="5758" cy="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962 w 21600"/>
                <a:gd name="T13" fmla="*/ 1878 h 21600"/>
                <a:gd name="T14" fmla="*/ 19638 w 21600"/>
                <a:gd name="T15" fmla="*/ 1972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323" y="21600"/>
                  </a:lnTo>
                  <a:lnTo>
                    <a:pt x="21277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>
                <a:latin typeface="Calibri" pitchFamily="34" charset="0"/>
              </a:endParaRPr>
            </a:p>
          </p:txBody>
        </p:sp>
      </p:grpSp>
      <p:pic>
        <p:nvPicPr>
          <p:cNvPr id="55300" name="Picture 8" descr="slid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1288" y="152400"/>
            <a:ext cx="8861425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Straight Arrow Connector 10"/>
          <p:cNvCxnSpPr/>
          <p:nvPr/>
        </p:nvCxnSpPr>
        <p:spPr>
          <a:xfrm rot="5400000" flipH="1" flipV="1">
            <a:off x="304800" y="3810000"/>
            <a:ext cx="990600" cy="3810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02" name="TextBox 12"/>
          <p:cNvSpPr txBox="1">
            <a:spLocks noChangeArrowheads="1"/>
          </p:cNvSpPr>
          <p:nvPr/>
        </p:nvSpPr>
        <p:spPr bwMode="auto">
          <a:xfrm>
            <a:off x="228600" y="4419600"/>
            <a:ext cx="1019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Sanglah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5400000" flipH="1" flipV="1">
            <a:off x="2820194" y="2513806"/>
            <a:ext cx="609600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04" name="TextBox 16"/>
          <p:cNvSpPr txBox="1">
            <a:spLocks noChangeArrowheads="1"/>
          </p:cNvSpPr>
          <p:nvPr/>
        </p:nvSpPr>
        <p:spPr bwMode="auto">
          <a:xfrm>
            <a:off x="2438400" y="2743200"/>
            <a:ext cx="11795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Bethesda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 flipH="1" flipV="1">
            <a:off x="3734594" y="2513806"/>
            <a:ext cx="609600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06" name="TextBox 18"/>
          <p:cNvSpPr txBox="1">
            <a:spLocks noChangeArrowheads="1"/>
          </p:cNvSpPr>
          <p:nvPr/>
        </p:nvSpPr>
        <p:spPr bwMode="auto">
          <a:xfrm>
            <a:off x="3733800" y="2743200"/>
            <a:ext cx="793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Panti</a:t>
            </a:r>
          </a:p>
          <a:p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Rapih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rot="5400000">
            <a:off x="5791200" y="685800"/>
            <a:ext cx="609600" cy="457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08" name="TextBox 24"/>
          <p:cNvSpPr txBox="1">
            <a:spLocks noChangeArrowheads="1"/>
          </p:cNvSpPr>
          <p:nvPr/>
        </p:nvSpPr>
        <p:spPr bwMode="auto">
          <a:xfrm>
            <a:off x="6324600" y="381000"/>
            <a:ext cx="800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RSWS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5486400" y="1600200"/>
            <a:ext cx="914400" cy="838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10" name="TextBox 27"/>
          <p:cNvSpPr txBox="1">
            <a:spLocks noChangeArrowheads="1"/>
          </p:cNvSpPr>
          <p:nvPr/>
        </p:nvSpPr>
        <p:spPr bwMode="auto">
          <a:xfrm>
            <a:off x="5105400" y="2362200"/>
            <a:ext cx="722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RSSA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rot="5400000" flipH="1" flipV="1">
            <a:off x="7237413" y="4267200"/>
            <a:ext cx="763588" cy="1587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12" name="TextBox 32"/>
          <p:cNvSpPr txBox="1">
            <a:spLocks noChangeArrowheads="1"/>
          </p:cNvSpPr>
          <p:nvPr/>
        </p:nvSpPr>
        <p:spPr bwMode="auto">
          <a:xfrm>
            <a:off x="7315200" y="4572000"/>
            <a:ext cx="7318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RSDS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BD29F-6FA9-4FF3-A227-61A3A6F7F1DF}" type="slidenum">
              <a:rPr lang="en-US"/>
              <a:pPr>
                <a:defRPr/>
              </a:pPr>
              <a:t>52</a:t>
            </a:fld>
            <a:endParaRPr lang="en-US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229600" cy="1143000"/>
          </a:xfrm>
        </p:spPr>
        <p:txBody>
          <a:bodyPr/>
          <a:lstStyle/>
          <a:p>
            <a:r>
              <a:rPr lang="id-ID" sz="5400" b="1" smtClean="0"/>
              <a:t>Kegiatan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50F163-5EAB-478D-A804-3869E2AC2906}" type="slidenum">
              <a:rPr lang="en-US"/>
              <a:pPr>
                <a:defRPr/>
              </a:pPr>
              <a:t>53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800" dirty="0" smtClean="0"/>
              <a:t>(1) Kegiatan Kontrak Pelayanan Klinik (Clinical Contracting) dengan RS mitra dalam konsep Hospital Partnership; dan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800" dirty="0" smtClean="0"/>
              <a:t>(2) kegiatan pengiriman pendidikan spesialis.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d-ID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800" dirty="0" smtClean="0"/>
              <a:t>Kegiatan dilakukan secara paket. RS Daerah yang dibantu dengan pengiriman tenaga dan pembangunan sistem PONEK harus mengirimkan dokter sebagai residen.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800" dirty="0" smtClean="0"/>
              <a:t>Pengiriman tenaga dari RS mitra bersifat sementara</a:t>
            </a:r>
            <a:endParaRPr lang="id-ID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d-ID" sz="4800" dirty="0" smtClean="0"/>
              <a:t>Kegiatan Clinical </a:t>
            </a:r>
            <a:br>
              <a:rPr lang="id-ID" sz="4800" dirty="0" smtClean="0"/>
            </a:br>
            <a:r>
              <a:rPr lang="id-ID" sz="4800" dirty="0" smtClean="0"/>
              <a:t>Contracting Out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8BD97E-3285-4B4C-8FBD-5DEABDA72905}" type="slidenum">
              <a:rPr lang="en-US"/>
              <a:pPr>
                <a:defRPr/>
              </a:pPr>
              <a:t>54</a:t>
            </a:fld>
            <a:endParaRPr lang="en-US"/>
          </a:p>
        </p:txBody>
      </p:sp>
      <p:sp>
        <p:nvSpPr>
          <p:cNvPr id="57347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sz="2800" smtClean="0"/>
              <a:t>Tujuan: Meningkatkan kemampuan rumah sakit dalam hal pelayanan kesehatan ibu dan anak  PONEK melalui: </a:t>
            </a:r>
            <a:endParaRPr lang="id-ID" sz="2400" smtClean="0"/>
          </a:p>
          <a:p>
            <a:pPr marL="1435100" lvl="3" indent="-457200">
              <a:buFont typeface="Calibri" pitchFamily="34" charset="0"/>
              <a:buAutoNum type="arabicPeriod"/>
            </a:pPr>
            <a:r>
              <a:rPr lang="id-ID" smtClean="0"/>
              <a:t>Pengiriman dokter spesialis obstetri-ginekologi, dokter spesialis kesehatan anak, dan tenaga paramedis pendukung untuk melakukan pelayanan kesehatan ibu dan anak;</a:t>
            </a:r>
            <a:endParaRPr lang="id-ID" sz="1800" smtClean="0"/>
          </a:p>
          <a:p>
            <a:pPr marL="1435100" lvl="3" indent="-457200">
              <a:buFont typeface="Calibri" pitchFamily="34" charset="0"/>
              <a:buAutoNum type="arabicPeriod"/>
            </a:pPr>
            <a:r>
              <a:rPr lang="id-ID" smtClean="0"/>
              <a:t>Peningkatan ketrampilan teknis staf di rumah sakit melalui pelatihan dan pembudayaan teknis kerja dalam kegiatan sehari-hari</a:t>
            </a:r>
            <a:endParaRPr lang="id-ID" sz="1800" smtClean="0"/>
          </a:p>
          <a:p>
            <a:pPr marL="1435100" lvl="3" indent="-457200">
              <a:buFont typeface="Calibri" pitchFamily="34" charset="0"/>
              <a:buAutoNum type="arabicPeriod"/>
            </a:pPr>
            <a:r>
              <a:rPr lang="id-ID" sz="2400" smtClean="0">
                <a:solidFill>
                  <a:srgbClr val="FF0000"/>
                </a:solidFill>
              </a:rPr>
              <a:t>Pelatihan tim tenaga di Puskesmas dalam rangka penguatan sistem rujukan kesehatan ibu dan anak (mengembangkan hubungan PONED dan PONEK)</a:t>
            </a:r>
            <a:endParaRPr lang="id-ID" smtClean="0">
              <a:solidFill>
                <a:srgbClr val="FF0000"/>
              </a:solidFill>
            </a:endParaRPr>
          </a:p>
          <a:p>
            <a:endParaRPr lang="id-ID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Placeholder 3"/>
          <p:cNvGraphicFramePr>
            <a:graphicFrameLocks noGrp="1"/>
          </p:cNvGraphicFramePr>
          <p:nvPr>
            <p:ph type="tbl" idx="1"/>
          </p:nvPr>
        </p:nvGraphicFramePr>
        <p:xfrm>
          <a:off x="0" y="990600"/>
          <a:ext cx="9143998" cy="5715000"/>
        </p:xfrm>
        <a:graphic>
          <a:graphicData uri="http://schemas.openxmlformats.org/drawingml/2006/table">
            <a:tbl>
              <a:tblPr/>
              <a:tblGrid>
                <a:gridCol w="984206"/>
                <a:gridCol w="492102"/>
                <a:gridCol w="492102"/>
                <a:gridCol w="492102"/>
                <a:gridCol w="492102"/>
                <a:gridCol w="492102"/>
                <a:gridCol w="524910"/>
                <a:gridCol w="524910"/>
                <a:gridCol w="492102"/>
                <a:gridCol w="492102"/>
                <a:gridCol w="492102"/>
                <a:gridCol w="492102"/>
                <a:gridCol w="557717"/>
                <a:gridCol w="574121"/>
                <a:gridCol w="774608"/>
                <a:gridCol w="774608"/>
              </a:tblGrid>
              <a:tr h="235565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Variabel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1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Intervensi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Intervensi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11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RSWS¹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RSDS²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RSSA³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Sanglah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⁴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Panti Rapih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⁵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Bethesda</a:t>
                      </a: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⁶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066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Pra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Pas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ca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Pra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Pas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ca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Pra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Pas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ca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Pra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Pas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Ca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Pra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Pas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ca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Pra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Pasca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To-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tal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Pra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To-tal Pas-ca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42541">
                <a:tc>
                  <a:txBody>
                    <a:bodyPr/>
                    <a:lstStyle/>
                    <a:p>
                      <a:pPr marL="2159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Jumlah partus normal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365F9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728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430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365F9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206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365F9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251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365F9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280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365F9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288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119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Calibri"/>
                          <a:cs typeface="Times New Roman"/>
                        </a:rPr>
                        <a:t>193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502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409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365F9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355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447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2190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2018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-7,85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1229032">
                <a:tc>
                  <a:txBody>
                    <a:bodyPr/>
                    <a:lstStyle/>
                    <a:p>
                      <a:pPr marL="2159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Jumlah partus per vaginal dengan komplikasi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365F9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365F9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365F9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26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365F9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52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365F9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24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Calibri"/>
                          <a:cs typeface="Times New Roman"/>
                        </a:rPr>
                        <a:t>19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 22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365F9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11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26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113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138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22,12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1331">
                <a:tc>
                  <a:txBody>
                    <a:bodyPr/>
                    <a:lstStyle/>
                    <a:p>
                      <a:pPr marL="2159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159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Jumlah SC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365F9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121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94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365F9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365F9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94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365F9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133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365F9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136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133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Calibri"/>
                          <a:cs typeface="Times New Roman"/>
                        </a:rPr>
                        <a:t>177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252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365F9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92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190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731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861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17,78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614515">
                <a:tc>
                  <a:txBody>
                    <a:bodyPr/>
                    <a:lstStyle/>
                    <a:p>
                      <a:pPr marL="2159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Jumlah Kematian Ibu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-57,14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4515">
                <a:tc>
                  <a:txBody>
                    <a:bodyPr/>
                    <a:lstStyle/>
                    <a:p>
                      <a:pPr marL="2159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Jumlah Kematian Neonatus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32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25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23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104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62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40,38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409678">
                <a:tc>
                  <a:txBody>
                    <a:bodyPr/>
                    <a:lstStyle/>
                    <a:p>
                      <a:pPr marL="2159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Jumlah IUFD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27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26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33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26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365F91"/>
                          </a:solidFill>
                          <a:latin typeface="Arial"/>
                          <a:ea typeface="Calibri"/>
                          <a:cs typeface="Times New Roman"/>
                        </a:rPr>
                        <a:t>116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89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-23,28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BE9D7E-E5B4-48E7-BCD5-1F0D599EFA60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  <p:sp>
        <p:nvSpPr>
          <p:cNvPr id="58494" name="Rectangle 4"/>
          <p:cNvSpPr>
            <a:spLocks noChangeArrowheads="1"/>
          </p:cNvSpPr>
          <p:nvPr/>
        </p:nvSpPr>
        <p:spPr bwMode="auto">
          <a:xfrm>
            <a:off x="2286000" y="228600"/>
            <a:ext cx="525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Kinerja Klinis 6 bulan</a:t>
            </a:r>
            <a:r>
              <a:rPr lang="id-ID" sz="2400" b="1">
                <a:latin typeface="Calibri" pitchFamily="34" charset="0"/>
              </a:rPr>
              <a:t> di</a:t>
            </a:r>
            <a:r>
              <a:rPr lang="en-US" sz="2400" b="1">
                <a:latin typeface="Calibri" pitchFamily="34" charset="0"/>
              </a:rPr>
              <a:t> 6 RS Mitra</a:t>
            </a:r>
          </a:p>
        </p:txBody>
      </p:sp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 descr="star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99450" y="152400"/>
            <a:ext cx="644525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9395" name="Group 3"/>
          <p:cNvGrpSpPr>
            <a:grpSpLocks/>
          </p:cNvGrpSpPr>
          <p:nvPr/>
        </p:nvGrpSpPr>
        <p:grpSpPr bwMode="auto">
          <a:xfrm>
            <a:off x="0" y="-12700"/>
            <a:ext cx="9144000" cy="6858000"/>
            <a:chOff x="0" y="-8"/>
            <a:chExt cx="5760" cy="4320"/>
          </a:xfrm>
        </p:grpSpPr>
        <p:sp>
          <p:nvSpPr>
            <p:cNvPr id="59418" name="AutoShape 4"/>
            <p:cNvSpPr>
              <a:spLocks noChangeArrowheads="1"/>
            </p:cNvSpPr>
            <p:nvPr/>
          </p:nvSpPr>
          <p:spPr bwMode="auto">
            <a:xfrm flipV="1">
              <a:off x="0" y="4247"/>
              <a:ext cx="5758" cy="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943 w 21600"/>
                <a:gd name="T13" fmla="*/ 1994 h 21600"/>
                <a:gd name="T14" fmla="*/ 19657 w 21600"/>
                <a:gd name="T15" fmla="*/ 196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88" y="21600"/>
                  </a:lnTo>
                  <a:lnTo>
                    <a:pt x="21312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>
                <a:latin typeface="Calibri" pitchFamily="34" charset="0"/>
              </a:endParaRPr>
            </a:p>
          </p:txBody>
        </p:sp>
        <p:sp>
          <p:nvSpPr>
            <p:cNvPr id="59419" name="AutoShape 5"/>
            <p:cNvSpPr>
              <a:spLocks noChangeArrowheads="1"/>
            </p:cNvSpPr>
            <p:nvPr/>
          </p:nvSpPr>
          <p:spPr bwMode="auto">
            <a:xfrm rot="-5400000">
              <a:off x="-2111" y="2103"/>
              <a:ext cx="4312" cy="8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934 w 21600"/>
                <a:gd name="T13" fmla="*/ 1942 h 21600"/>
                <a:gd name="T14" fmla="*/ 19666 w 21600"/>
                <a:gd name="T15" fmla="*/ 1965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65" y="21600"/>
                  </a:lnTo>
                  <a:lnTo>
                    <a:pt x="21335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rgbClr val="7F7F7F"/>
                </a:gs>
                <a:gs pos="21001">
                  <a:srgbClr val="FFFFFF"/>
                </a:gs>
                <a:gs pos="24001">
                  <a:srgbClr val="1F1F1F"/>
                </a:gs>
                <a:gs pos="34000">
                  <a:srgbClr val="CFCFCF"/>
                </a:gs>
                <a:gs pos="47000">
                  <a:srgbClr val="CFCFCF"/>
                </a:gs>
                <a:gs pos="58000">
                  <a:srgbClr val="636363"/>
                </a:gs>
                <a:gs pos="82001">
                  <a:srgbClr val="FFFFFF"/>
                </a:gs>
                <a:gs pos="84000">
                  <a:srgbClr val="1F1F1F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>
                <a:latin typeface="Calibri" pitchFamily="34" charset="0"/>
              </a:endParaRPr>
            </a:p>
          </p:txBody>
        </p:sp>
        <p:sp>
          <p:nvSpPr>
            <p:cNvPr id="59420" name="AutoShape 6"/>
            <p:cNvSpPr>
              <a:spLocks noChangeArrowheads="1"/>
            </p:cNvSpPr>
            <p:nvPr/>
          </p:nvSpPr>
          <p:spPr bwMode="auto">
            <a:xfrm rot="5400000" flipH="1">
              <a:off x="3560" y="2111"/>
              <a:ext cx="4312" cy="8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974 w 21600"/>
                <a:gd name="T13" fmla="*/ 1942 h 21600"/>
                <a:gd name="T14" fmla="*/ 19626 w 21600"/>
                <a:gd name="T15" fmla="*/ 1965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345" y="21600"/>
                  </a:lnTo>
                  <a:lnTo>
                    <a:pt x="21255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>
                <a:latin typeface="Calibri" pitchFamily="34" charset="0"/>
              </a:endParaRPr>
            </a:p>
          </p:txBody>
        </p:sp>
        <p:sp>
          <p:nvSpPr>
            <p:cNvPr id="59421" name="AutoShape 7"/>
            <p:cNvSpPr>
              <a:spLocks noChangeArrowheads="1"/>
            </p:cNvSpPr>
            <p:nvPr/>
          </p:nvSpPr>
          <p:spPr bwMode="auto">
            <a:xfrm>
              <a:off x="2" y="0"/>
              <a:ext cx="5758" cy="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962 w 21600"/>
                <a:gd name="T13" fmla="*/ 1878 h 21600"/>
                <a:gd name="T14" fmla="*/ 19638 w 21600"/>
                <a:gd name="T15" fmla="*/ 1972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323" y="21600"/>
                  </a:lnTo>
                  <a:lnTo>
                    <a:pt x="21277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>
                <a:latin typeface="Calibri" pitchFamily="34" charset="0"/>
              </a:endParaRPr>
            </a:p>
          </p:txBody>
        </p:sp>
      </p:grpSp>
      <p:pic>
        <p:nvPicPr>
          <p:cNvPr id="59396" name="Picture 8" descr="slid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1288" y="152400"/>
            <a:ext cx="8861425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Straight Arrow Connector 10"/>
          <p:cNvCxnSpPr/>
          <p:nvPr/>
        </p:nvCxnSpPr>
        <p:spPr>
          <a:xfrm rot="5400000" flipH="1" flipV="1">
            <a:off x="304800" y="3810000"/>
            <a:ext cx="990600" cy="3810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398" name="TextBox 12"/>
          <p:cNvSpPr txBox="1">
            <a:spLocks noChangeArrowheads="1"/>
          </p:cNvSpPr>
          <p:nvPr/>
        </p:nvSpPr>
        <p:spPr bwMode="auto">
          <a:xfrm>
            <a:off x="228600" y="4419600"/>
            <a:ext cx="1019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Sanglah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5400000" flipH="1" flipV="1">
            <a:off x="2820194" y="2513806"/>
            <a:ext cx="609600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400" name="TextBox 16"/>
          <p:cNvSpPr txBox="1">
            <a:spLocks noChangeArrowheads="1"/>
          </p:cNvSpPr>
          <p:nvPr/>
        </p:nvSpPr>
        <p:spPr bwMode="auto">
          <a:xfrm>
            <a:off x="2819400" y="2743200"/>
            <a:ext cx="569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RSS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 flipH="1" flipV="1">
            <a:off x="3734594" y="2513806"/>
            <a:ext cx="609600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402" name="TextBox 18"/>
          <p:cNvSpPr txBox="1">
            <a:spLocks noChangeArrowheads="1"/>
          </p:cNvSpPr>
          <p:nvPr/>
        </p:nvSpPr>
        <p:spPr bwMode="auto">
          <a:xfrm>
            <a:off x="3733800" y="2743200"/>
            <a:ext cx="793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Panti</a:t>
            </a:r>
          </a:p>
          <a:p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Rapih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rot="5400000">
            <a:off x="5791200" y="685800"/>
            <a:ext cx="609600" cy="457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404" name="TextBox 24"/>
          <p:cNvSpPr txBox="1">
            <a:spLocks noChangeArrowheads="1"/>
          </p:cNvSpPr>
          <p:nvPr/>
        </p:nvSpPr>
        <p:spPr bwMode="auto">
          <a:xfrm>
            <a:off x="6324600" y="381000"/>
            <a:ext cx="800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RSWS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5486400" y="1600200"/>
            <a:ext cx="914400" cy="838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406" name="TextBox 27"/>
          <p:cNvSpPr txBox="1">
            <a:spLocks noChangeArrowheads="1"/>
          </p:cNvSpPr>
          <p:nvPr/>
        </p:nvSpPr>
        <p:spPr bwMode="auto">
          <a:xfrm>
            <a:off x="5105400" y="2362200"/>
            <a:ext cx="722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RSSA</a:t>
            </a:r>
          </a:p>
        </p:txBody>
      </p:sp>
      <p:sp>
        <p:nvSpPr>
          <p:cNvPr id="59407" name="TextBox 20"/>
          <p:cNvSpPr txBox="1">
            <a:spLocks noChangeArrowheads="1"/>
          </p:cNvSpPr>
          <p:nvPr/>
        </p:nvSpPr>
        <p:spPr bwMode="auto">
          <a:xfrm>
            <a:off x="4419600" y="2590800"/>
            <a:ext cx="7318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RSDS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5400000" flipH="1" flipV="1">
            <a:off x="4496594" y="2361406"/>
            <a:ext cx="609600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59406" idx="3"/>
          </p:cNvCxnSpPr>
          <p:nvPr/>
        </p:nvCxnSpPr>
        <p:spPr>
          <a:xfrm flipV="1">
            <a:off x="5827713" y="2514600"/>
            <a:ext cx="2630487" cy="47625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410" name="TextBox 30"/>
          <p:cNvSpPr txBox="1">
            <a:spLocks noChangeArrowheads="1"/>
          </p:cNvSpPr>
          <p:nvPr/>
        </p:nvSpPr>
        <p:spPr bwMode="auto">
          <a:xfrm>
            <a:off x="1676400" y="2286000"/>
            <a:ext cx="9302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RS</a:t>
            </a:r>
          </a:p>
          <a:p>
            <a:pPr algn="ctr"/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Kariadi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rot="5400000">
            <a:off x="1870869" y="3082131"/>
            <a:ext cx="381000" cy="16033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412" name="TextBox 36"/>
          <p:cNvSpPr txBox="1">
            <a:spLocks noChangeArrowheads="1"/>
          </p:cNvSpPr>
          <p:nvPr/>
        </p:nvSpPr>
        <p:spPr bwMode="auto">
          <a:xfrm>
            <a:off x="1905000" y="609600"/>
            <a:ext cx="809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RSCM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 rot="5400000">
            <a:off x="1903413" y="1295400"/>
            <a:ext cx="763588" cy="1587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105400" y="2895600"/>
            <a:ext cx="2438400" cy="838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415" name="TextBox 42"/>
          <p:cNvSpPr txBox="1">
            <a:spLocks noChangeArrowheads="1"/>
          </p:cNvSpPr>
          <p:nvPr/>
        </p:nvSpPr>
        <p:spPr bwMode="auto">
          <a:xfrm>
            <a:off x="7696200" y="4343400"/>
            <a:ext cx="6731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RSIA</a:t>
            </a:r>
            <a:br>
              <a:rPr lang="en-US" sz="2000" b="1">
                <a:solidFill>
                  <a:srgbClr val="FF0000"/>
                </a:solidFill>
                <a:latin typeface="Calibri" pitchFamily="34" charset="0"/>
              </a:rPr>
            </a:br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HK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 rot="16200000" flipV="1">
            <a:off x="7353300" y="3771900"/>
            <a:ext cx="1219200" cy="76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5E1069-1F6D-4C29-8BE2-DC51BF7FE6D2}" type="slidenum">
              <a:rPr lang="en-US"/>
              <a:pPr>
                <a:defRPr/>
              </a:pPr>
              <a:t>56</a:t>
            </a:fld>
            <a:endParaRPr lang="en-US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d-ID" dirty="0" smtClean="0"/>
              <a:t>Terima</a:t>
            </a:r>
            <a:r>
              <a:rPr lang="en-US" dirty="0" smtClean="0"/>
              <a:t> </a:t>
            </a:r>
            <a:r>
              <a:rPr lang="id-ID" dirty="0" smtClean="0"/>
              <a:t>kasih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7EB9C8-FA80-4C79-8AF8-82D71C770AF6}" type="slidenum">
              <a:rPr lang="en-US" sz="2800" b="1"/>
              <a:pPr>
                <a:defRPr/>
              </a:pPr>
              <a:t>57</a:t>
            </a:fld>
            <a:endParaRPr lang="en-US" sz="2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47663"/>
            <a:ext cx="8229600" cy="1069975"/>
          </a:xfrm>
        </p:spPr>
        <p:txBody>
          <a:bodyPr/>
          <a:lstStyle/>
          <a:p>
            <a:r>
              <a:rPr lang="en-US" smtClean="0"/>
              <a:t>Negara gagal dan Konsekuensinya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E57D4A-36B0-4347-B11B-C2C9D3B7CD4B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4876800" y="3303588"/>
            <a:ext cx="1404938" cy="12842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600" b="1" dirty="0" err="1">
                <a:solidFill>
                  <a:srgbClr val="000000"/>
                </a:solidFill>
                <a:latin typeface="+mj-lt"/>
                <a:cs typeface="+mn-cs"/>
              </a:rPr>
              <a:t>Konsekuensi</a:t>
            </a:r>
            <a:r>
              <a:rPr lang="en-US" sz="1600" b="1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+mj-lt"/>
                <a:cs typeface="+mn-cs"/>
              </a:rPr>
              <a:t>lebih</a:t>
            </a:r>
            <a:r>
              <a:rPr lang="en-US" sz="1600" b="1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+mj-lt"/>
                <a:cs typeface="+mn-cs"/>
              </a:rPr>
              <a:t>jauh</a:t>
            </a:r>
            <a:r>
              <a:rPr lang="en-US" sz="1600" b="1" dirty="0">
                <a:solidFill>
                  <a:srgbClr val="000000"/>
                </a:solidFill>
                <a:latin typeface="+mj-lt"/>
                <a:cs typeface="+mn-cs"/>
              </a:rPr>
              <a:t>: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Sektor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publik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</a:rPr>
              <a:t> yang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kurang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efisien</a:t>
            </a:r>
            <a:endParaRPr lang="en-US" sz="1300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60433" name="Rectangle 17"/>
          <p:cNvSpPr>
            <a:spLocks noChangeArrowheads="1"/>
          </p:cNvSpPr>
          <p:nvPr/>
        </p:nvSpPr>
        <p:spPr bwMode="auto">
          <a:xfrm>
            <a:off x="152400" y="2238375"/>
            <a:ext cx="2303463" cy="3448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80975" indent="-180975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b="1" dirty="0" err="1">
                <a:solidFill>
                  <a:srgbClr val="000000"/>
                </a:solidFill>
                <a:latin typeface="+mj-lt"/>
                <a:cs typeface="+mn-cs"/>
              </a:rPr>
              <a:t>Organisasi</a:t>
            </a:r>
            <a:r>
              <a:rPr lang="en-US" b="1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+mj-lt"/>
                <a:cs typeface="+mn-cs"/>
              </a:rPr>
              <a:t>Tradisional</a:t>
            </a:r>
            <a:r>
              <a:rPr lang="en-US" b="1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+mj-lt"/>
                <a:cs typeface="+mn-cs"/>
              </a:rPr>
              <a:t>Sektor</a:t>
            </a:r>
            <a:r>
              <a:rPr lang="en-US" b="1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+mj-lt"/>
                <a:cs typeface="+mn-cs"/>
              </a:rPr>
              <a:t>Publik</a:t>
            </a:r>
            <a:endParaRPr lang="en-US" b="1" dirty="0">
              <a:solidFill>
                <a:srgbClr val="000000"/>
              </a:solidFill>
              <a:latin typeface="+mj-lt"/>
              <a:cs typeface="+mn-cs"/>
            </a:endParaRPr>
          </a:p>
          <a:p>
            <a:pPr marL="180975" indent="-180975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300" b="1" dirty="0" err="1">
                <a:solidFill>
                  <a:srgbClr val="000000"/>
                </a:solidFill>
                <a:latin typeface="+mj-lt"/>
                <a:cs typeface="+mn-cs"/>
              </a:rPr>
              <a:t>Sifat</a:t>
            </a:r>
            <a:r>
              <a:rPr lang="en-US" sz="1300" b="1" dirty="0">
                <a:solidFill>
                  <a:srgbClr val="000000"/>
                </a:solidFill>
                <a:latin typeface="+mj-lt"/>
                <a:cs typeface="+mn-cs"/>
              </a:rPr>
              <a:t>:</a:t>
            </a:r>
          </a:p>
          <a:p>
            <a:pPr marL="180975" indent="-180975"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Produksi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langsung</a:t>
            </a:r>
            <a:endParaRPr lang="en-US" sz="1300" dirty="0">
              <a:solidFill>
                <a:srgbClr val="000000"/>
              </a:solidFill>
              <a:latin typeface="+mj-lt"/>
              <a:cs typeface="+mn-cs"/>
            </a:endParaRPr>
          </a:p>
          <a:p>
            <a:pPr marL="180975" indent="-180975"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Monopoli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dan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Koordinasi</a:t>
            </a:r>
            <a:endParaRPr lang="en-US" sz="1300" dirty="0">
              <a:solidFill>
                <a:srgbClr val="000000"/>
              </a:solidFill>
              <a:latin typeface="+mj-lt"/>
              <a:cs typeface="+mn-cs"/>
            </a:endParaRPr>
          </a:p>
          <a:p>
            <a:pPr marL="180975" indent="-180975"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Kontrol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kementrian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</a:rPr>
              <a:t> yang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kuat</a:t>
            </a:r>
            <a:endParaRPr lang="en-US" sz="1300" dirty="0">
              <a:solidFill>
                <a:srgbClr val="000000"/>
              </a:solidFill>
              <a:latin typeface="+mj-lt"/>
              <a:cs typeface="+mn-cs"/>
            </a:endParaRPr>
          </a:p>
          <a:p>
            <a:pPr marL="180975" indent="-180975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300" b="1" dirty="0" err="1">
                <a:solidFill>
                  <a:srgbClr val="000000"/>
                </a:solidFill>
                <a:latin typeface="+mj-lt"/>
                <a:cs typeface="+mn-cs"/>
              </a:rPr>
              <a:t>Karakteristik</a:t>
            </a:r>
            <a:r>
              <a:rPr lang="en-US" sz="1300" b="1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1300" b="1" dirty="0" err="1">
                <a:solidFill>
                  <a:srgbClr val="000000"/>
                </a:solidFill>
                <a:latin typeface="+mj-lt"/>
                <a:cs typeface="+mn-cs"/>
              </a:rPr>
              <a:t>organisasi</a:t>
            </a:r>
            <a:r>
              <a:rPr lang="en-US" sz="1300" b="1" dirty="0">
                <a:solidFill>
                  <a:srgbClr val="000000"/>
                </a:solidFill>
                <a:latin typeface="+mj-lt"/>
                <a:cs typeface="+mn-cs"/>
              </a:rPr>
              <a:t>:</a:t>
            </a:r>
          </a:p>
          <a:p>
            <a:pPr marL="180975" indent="-180975"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Departementalisasi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dan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hirarkis</a:t>
            </a:r>
            <a:endParaRPr lang="en-US" sz="1300" dirty="0">
              <a:solidFill>
                <a:srgbClr val="000000"/>
              </a:solidFill>
              <a:latin typeface="+mj-lt"/>
              <a:cs typeface="+mn-cs"/>
            </a:endParaRPr>
          </a:p>
          <a:p>
            <a:pPr marL="180975" indent="-180975"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Karir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dalam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layanan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publik</a:t>
            </a:r>
            <a:endParaRPr lang="en-US" sz="1300" dirty="0">
              <a:solidFill>
                <a:srgbClr val="000000"/>
              </a:solidFill>
              <a:latin typeface="+mj-lt"/>
              <a:cs typeface="+mn-cs"/>
            </a:endParaRPr>
          </a:p>
          <a:p>
            <a:pPr marL="180975" indent="-180975"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Sentralistis</a:t>
            </a:r>
            <a:endParaRPr lang="en-US" sz="1300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cxnSp>
        <p:nvCxnSpPr>
          <p:cNvPr id="9221" name="AutoShape 18"/>
          <p:cNvCxnSpPr>
            <a:cxnSpLocks noChangeShapeType="1"/>
            <a:stCxn id="60433" idx="3"/>
            <a:endCxn id="60435" idx="1"/>
          </p:cNvCxnSpPr>
          <p:nvPr/>
        </p:nvCxnSpPr>
        <p:spPr bwMode="auto">
          <a:xfrm flipV="1">
            <a:off x="2455863" y="3932238"/>
            <a:ext cx="287337" cy="30162"/>
          </a:xfrm>
          <a:prstGeom prst="straightConnector1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0435" name="Text Box 19"/>
          <p:cNvSpPr txBox="1">
            <a:spLocks noChangeArrowheads="1"/>
          </p:cNvSpPr>
          <p:nvPr/>
        </p:nvSpPr>
        <p:spPr bwMode="auto">
          <a:xfrm>
            <a:off x="2743200" y="2347913"/>
            <a:ext cx="1931988" cy="31702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80975" indent="-180975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b="1" dirty="0" err="1">
                <a:solidFill>
                  <a:srgbClr val="000000"/>
                </a:solidFill>
                <a:latin typeface="+mj-lt"/>
                <a:cs typeface="+mn-cs"/>
              </a:rPr>
              <a:t>Konsekuensi</a:t>
            </a:r>
            <a:endParaRPr lang="en-US" b="1" dirty="0">
              <a:solidFill>
                <a:srgbClr val="000000"/>
              </a:solidFill>
              <a:latin typeface="+mj-lt"/>
              <a:cs typeface="+mn-cs"/>
            </a:endParaRPr>
          </a:p>
          <a:p>
            <a:pPr marL="180975" indent="-180975"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Pengambil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keputusan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memperoleh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insentif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</a:rPr>
              <a:t> yang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kurang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mencukupi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untuk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bertindak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secara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</a:rPr>
              <a:t>efisien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 </a:t>
            </a:r>
            <a:r>
              <a:rPr lang="en-US" sz="1300" b="1" i="1" dirty="0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property rights theory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.</a:t>
            </a:r>
          </a:p>
          <a:p>
            <a:pPr marL="180975" indent="-180975"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Pihak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 yang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mengendalikan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birokrasi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mungkin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tidak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bertindak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untuk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kepentingan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publik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 </a:t>
            </a:r>
            <a:r>
              <a:rPr lang="en-US" sz="1300" b="1" i="1" dirty="0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public choice theory</a:t>
            </a:r>
            <a:r>
              <a:rPr lang="en-US" sz="1300" dirty="0">
                <a:solidFill>
                  <a:srgbClr val="000000"/>
                </a:solidFill>
                <a:latin typeface="+mj-lt"/>
                <a:cs typeface="+mn-cs"/>
                <a:sym typeface="Wingdings" charset="2"/>
              </a:rPr>
              <a:t>.</a:t>
            </a:r>
            <a:endParaRPr lang="en-US" sz="1300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cxnSp>
        <p:nvCxnSpPr>
          <p:cNvPr id="9223" name="AutoShape 20"/>
          <p:cNvCxnSpPr>
            <a:cxnSpLocks noChangeShapeType="1"/>
            <a:stCxn id="60435" idx="3"/>
            <a:endCxn id="60420" idx="1"/>
          </p:cNvCxnSpPr>
          <p:nvPr/>
        </p:nvCxnSpPr>
        <p:spPr bwMode="auto">
          <a:xfrm>
            <a:off x="4675188" y="3932238"/>
            <a:ext cx="201612" cy="12700"/>
          </a:xfrm>
          <a:prstGeom prst="straightConnector1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0437" name="Rectangle 21"/>
          <p:cNvSpPr>
            <a:spLocks noChangeArrowheads="1"/>
          </p:cNvSpPr>
          <p:nvPr/>
        </p:nvSpPr>
        <p:spPr bwMode="auto">
          <a:xfrm>
            <a:off x="6489700" y="2786063"/>
            <a:ext cx="2568575" cy="27559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80975" indent="-180975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b="1" dirty="0" err="1">
                <a:solidFill>
                  <a:srgbClr val="000000"/>
                </a:solidFill>
                <a:latin typeface="+mj-lt"/>
                <a:cs typeface="+mn-cs"/>
              </a:rPr>
              <a:t>memperkenalkan</a:t>
            </a:r>
            <a:r>
              <a:rPr lang="en-US" b="1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+mj-lt"/>
                <a:cs typeface="+mn-cs"/>
              </a:rPr>
              <a:t>mekanisme</a:t>
            </a:r>
            <a:r>
              <a:rPr lang="en-US" b="1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+mj-lt"/>
                <a:cs typeface="+mn-cs"/>
              </a:rPr>
              <a:t>pasar</a:t>
            </a:r>
            <a:r>
              <a:rPr lang="en-US" b="1" dirty="0">
                <a:solidFill>
                  <a:srgbClr val="000000"/>
                </a:solidFill>
                <a:latin typeface="+mj-lt"/>
                <a:cs typeface="+mn-cs"/>
              </a:rPr>
              <a:t> (</a:t>
            </a:r>
            <a:r>
              <a:rPr lang="en-US" b="1" dirty="0" err="1">
                <a:solidFill>
                  <a:srgbClr val="000000"/>
                </a:solidFill>
                <a:latin typeface="+mj-lt"/>
                <a:cs typeface="+mn-cs"/>
              </a:rPr>
              <a:t>misal</a:t>
            </a:r>
            <a:r>
              <a:rPr lang="en-US" b="1" dirty="0">
                <a:solidFill>
                  <a:srgbClr val="000000"/>
                </a:solidFill>
                <a:latin typeface="+mj-lt"/>
                <a:cs typeface="+mn-cs"/>
              </a:rPr>
              <a:t>: </a:t>
            </a:r>
            <a:r>
              <a:rPr lang="en-US" b="1" dirty="0" err="1">
                <a:solidFill>
                  <a:srgbClr val="000000"/>
                </a:solidFill>
                <a:latin typeface="+mj-lt"/>
                <a:cs typeface="+mn-cs"/>
              </a:rPr>
              <a:t>kontrak</a:t>
            </a:r>
            <a:r>
              <a:rPr lang="en-US" b="1" dirty="0">
                <a:solidFill>
                  <a:srgbClr val="000000"/>
                </a:solidFill>
                <a:latin typeface="+mj-lt"/>
                <a:cs typeface="+mn-cs"/>
              </a:rPr>
              <a:t>)</a:t>
            </a:r>
            <a:endParaRPr lang="en-US" sz="1600" dirty="0">
              <a:solidFill>
                <a:srgbClr val="000000"/>
              </a:solidFill>
              <a:latin typeface="+mj-lt"/>
              <a:cs typeface="+mn-cs"/>
            </a:endParaRPr>
          </a:p>
          <a:p>
            <a:pPr marL="180975" indent="-180975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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mengganti</a:t>
            </a: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struktur</a:t>
            </a: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manajemen</a:t>
            </a: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 yang 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hirarkis</a:t>
            </a: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langsung</a:t>
            </a: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dengan</a:t>
            </a: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hubungan</a:t>
            </a: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kontraktual</a:t>
            </a: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antara</a:t>
            </a: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pembeli</a:t>
            </a: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penyedia</a:t>
            </a: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dimana</a:t>
            </a: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insentif</a:t>
            </a: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merupakan</a:t>
            </a: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kunci</a:t>
            </a: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utama</a:t>
            </a: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dalam</a:t>
            </a: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mempromosikan</a:t>
            </a: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kinerja</a:t>
            </a: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 yang 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lebih</a:t>
            </a:r>
            <a:r>
              <a:rPr lang="en-US" sz="1400" dirty="0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+mj-lt"/>
                <a:cs typeface="+mn-cs"/>
                <a:sym typeface="Wingdings" pitchFamily="2" charset="2"/>
              </a:rPr>
              <a:t>baik</a:t>
            </a:r>
            <a:endParaRPr lang="en-US" sz="1400" dirty="0">
              <a:solidFill>
                <a:srgbClr val="000000"/>
              </a:solidFill>
              <a:latin typeface="+mj-lt"/>
              <a:cs typeface="+mn-cs"/>
              <a:sym typeface="Wingdings" pitchFamily="2" charset="2"/>
            </a:endParaRPr>
          </a:p>
        </p:txBody>
      </p:sp>
      <p:cxnSp>
        <p:nvCxnSpPr>
          <p:cNvPr id="9225" name="AutoShape 22"/>
          <p:cNvCxnSpPr>
            <a:cxnSpLocks noChangeShapeType="1"/>
            <a:stCxn id="60420" idx="3"/>
            <a:endCxn id="60437" idx="1"/>
          </p:cNvCxnSpPr>
          <p:nvPr/>
        </p:nvCxnSpPr>
        <p:spPr bwMode="auto">
          <a:xfrm>
            <a:off x="6281738" y="3944938"/>
            <a:ext cx="207962" cy="219075"/>
          </a:xfrm>
          <a:prstGeom prst="straightConnector1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26" name="AutoShape 26"/>
          <p:cNvCxnSpPr>
            <a:cxnSpLocks noChangeShapeType="1"/>
            <a:stCxn id="60435" idx="3"/>
            <a:endCxn id="60420" idx="1"/>
          </p:cNvCxnSpPr>
          <p:nvPr/>
        </p:nvCxnSpPr>
        <p:spPr bwMode="auto">
          <a:xfrm>
            <a:off x="4675188" y="3932238"/>
            <a:ext cx="201612" cy="12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9227" name="TextBox 1"/>
          <p:cNvSpPr txBox="1">
            <a:spLocks noChangeArrowheads="1"/>
          </p:cNvSpPr>
          <p:nvPr/>
        </p:nvSpPr>
        <p:spPr bwMode="auto">
          <a:xfrm>
            <a:off x="304800" y="6096000"/>
            <a:ext cx="48006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100" b="1" i="1">
                <a:latin typeface="Calibri" pitchFamily="34" charset="0"/>
              </a:rPr>
              <a:t>Sumber: Berman, Peter, Contracting: Overview in Strategies for Private Sector Engagement and PPPs in Health, Bangkok, 2011</a:t>
            </a:r>
          </a:p>
          <a:p>
            <a:endParaRPr lang="en-US" sz="1100" b="1" i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smtClean="0">
                <a:solidFill>
                  <a:srgbClr val="CC0000"/>
                </a:solidFill>
              </a:rPr>
              <a:t>Why Think Systematically about Health Sector Reform?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1406FD-9B83-4450-A7CE-FAA511D65D9F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38200" y="1981200"/>
            <a:ext cx="7340600" cy="37417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Clarify goals and priorities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Avoid unintended results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Anticipate likely problems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Facilitate accountability and transparency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7772400" cy="1143000"/>
          </a:xfrm>
        </p:spPr>
        <p:txBody>
          <a:bodyPr/>
          <a:lstStyle/>
          <a:p>
            <a:r>
              <a:rPr lang="en-US" smtClean="0">
                <a:solidFill>
                  <a:srgbClr val="CC0000"/>
                </a:solidFill>
              </a:rPr>
              <a:t>Developing Options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961CA1-9590-4267-96A5-9318F1C57F36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066800"/>
            <a:ext cx="7772400" cy="5029200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en-US" sz="2800" smtClean="0"/>
              <a:t>International experience- </a:t>
            </a:r>
            <a:r>
              <a:rPr lang="en-US" sz="2800" i="1" smtClean="0"/>
              <a:t>Benchmarking</a:t>
            </a:r>
          </a:p>
          <a:p>
            <a:pPr marL="609600" indent="-609600">
              <a:lnSpc>
                <a:spcPct val="80000"/>
              </a:lnSpc>
            </a:pPr>
            <a:endParaRPr lang="en-US" sz="2800" i="1" smtClean="0"/>
          </a:p>
          <a:p>
            <a:pPr marL="609600" indent="-609600">
              <a:lnSpc>
                <a:spcPct val="80000"/>
              </a:lnSpc>
            </a:pPr>
            <a:r>
              <a:rPr lang="en-US" sz="2800" smtClean="0"/>
              <a:t>Inter-Sectoral learning</a:t>
            </a:r>
          </a:p>
          <a:p>
            <a:pPr marL="609600" indent="-609600">
              <a:lnSpc>
                <a:spcPct val="80000"/>
              </a:lnSpc>
            </a:pPr>
            <a:endParaRPr lang="en-US" sz="2800" smtClean="0"/>
          </a:p>
          <a:p>
            <a:pPr marL="609600" indent="-609600">
              <a:lnSpc>
                <a:spcPct val="80000"/>
              </a:lnSpc>
            </a:pPr>
            <a:r>
              <a:rPr lang="en-US" sz="2800" smtClean="0"/>
              <a:t>The Health Sector Reform </a:t>
            </a:r>
            <a:r>
              <a:rPr lang="en-US" sz="2800" smtClean="0">
                <a:solidFill>
                  <a:srgbClr val="CC0000"/>
                </a:solidFill>
              </a:rPr>
              <a:t>“Control Knobs”</a:t>
            </a:r>
          </a:p>
          <a:p>
            <a:pPr marL="990600" lvl="1" indent="-533400">
              <a:lnSpc>
                <a:spcPct val="80000"/>
              </a:lnSpc>
              <a:buFontTx/>
              <a:buAutoNum type="arabicPeriod"/>
            </a:pPr>
            <a:r>
              <a:rPr lang="en-US" sz="2400" smtClean="0">
                <a:solidFill>
                  <a:srgbClr val="CC0000"/>
                </a:solidFill>
              </a:rPr>
              <a:t>Financing</a:t>
            </a:r>
          </a:p>
          <a:p>
            <a:pPr marL="990600" lvl="1" indent="-533400">
              <a:lnSpc>
                <a:spcPct val="80000"/>
              </a:lnSpc>
              <a:buFontTx/>
              <a:buAutoNum type="arabicPeriod"/>
            </a:pPr>
            <a:r>
              <a:rPr lang="en-US" sz="2400" smtClean="0">
                <a:solidFill>
                  <a:srgbClr val="CC0000"/>
                </a:solidFill>
              </a:rPr>
              <a:t>Payment</a:t>
            </a:r>
          </a:p>
          <a:p>
            <a:pPr marL="990600" lvl="1" indent="-533400">
              <a:lnSpc>
                <a:spcPct val="80000"/>
              </a:lnSpc>
              <a:buFontTx/>
              <a:buAutoNum type="arabicPeriod"/>
            </a:pPr>
            <a:r>
              <a:rPr lang="en-US" sz="2400" smtClean="0">
                <a:solidFill>
                  <a:srgbClr val="CC0000"/>
                </a:solidFill>
              </a:rPr>
              <a:t>Organization</a:t>
            </a:r>
          </a:p>
          <a:p>
            <a:pPr marL="1371600" lvl="2" indent="-457200">
              <a:lnSpc>
                <a:spcPct val="80000"/>
              </a:lnSpc>
            </a:pPr>
            <a:r>
              <a:rPr lang="en-US" sz="2000" smtClean="0"/>
              <a:t>Macro</a:t>
            </a:r>
          </a:p>
          <a:p>
            <a:pPr marL="1371600" lvl="2" indent="-457200">
              <a:lnSpc>
                <a:spcPct val="80000"/>
              </a:lnSpc>
            </a:pPr>
            <a:r>
              <a:rPr lang="en-US" sz="2000" smtClean="0"/>
              <a:t>Micro</a:t>
            </a:r>
          </a:p>
          <a:p>
            <a:pPr marL="990600" lvl="1" indent="-533400">
              <a:lnSpc>
                <a:spcPct val="80000"/>
              </a:lnSpc>
              <a:buFontTx/>
              <a:buAutoNum type="arabicPeriod"/>
            </a:pPr>
            <a:r>
              <a:rPr lang="en-US" sz="2400" smtClean="0">
                <a:solidFill>
                  <a:srgbClr val="CC0000"/>
                </a:solidFill>
              </a:rPr>
              <a:t>Regulation</a:t>
            </a:r>
          </a:p>
          <a:p>
            <a:pPr marL="990600" lvl="1" indent="-533400">
              <a:lnSpc>
                <a:spcPct val="80000"/>
              </a:lnSpc>
              <a:buFontTx/>
              <a:buAutoNum type="arabicPeriod"/>
            </a:pPr>
            <a:r>
              <a:rPr lang="en-US" sz="2400" smtClean="0">
                <a:solidFill>
                  <a:srgbClr val="CC0000"/>
                </a:solidFill>
              </a:rPr>
              <a:t>Social Marketing</a:t>
            </a:r>
          </a:p>
          <a:p>
            <a:pPr marL="1752600" lvl="3" indent="-381000">
              <a:lnSpc>
                <a:spcPct val="80000"/>
              </a:lnSpc>
            </a:pPr>
            <a:endParaRPr lang="en-US" sz="180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Elements of Systematic Health Reform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86AABC-6953-4466-B60B-6801ABBDEF44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600200"/>
            <a:ext cx="8229600" cy="4525963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600" b="1" smtClean="0"/>
              <a:t>The Health System as a means to an end: health system performance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600" b="1" smtClean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600" b="1" smtClean="0"/>
              <a:t>An approach to identifying performance goals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600" b="1" smtClean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600" b="1" smtClean="0"/>
              <a:t>A diagnostic framework for analyzing causes and solutions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600" b="1" smtClean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600" b="1" smtClean="0"/>
              <a:t>5 health system “control knobs” as means to achieve health system change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600" b="1" smtClean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600" b="1" smtClean="0"/>
              <a:t>The importance of politics and implementation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en-US" sz="26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926</TotalTime>
  <Words>1863</Words>
  <Application>Microsoft Office PowerPoint</Application>
  <PresentationFormat>On-screen Show (4:3)</PresentationFormat>
  <Paragraphs>593</Paragraphs>
  <Slides>57</Slides>
  <Notes>8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9" baseType="lpstr">
      <vt:lpstr>Equity</vt:lpstr>
      <vt:lpstr>Document</vt:lpstr>
      <vt:lpstr>Reformasi Sektor Kesehatan  di Dunia dan di Indonesia</vt:lpstr>
      <vt:lpstr>Isi</vt:lpstr>
      <vt:lpstr>Bagian 1. Memahami Reformasi Kesehatan</vt:lpstr>
      <vt:lpstr>Slide 4</vt:lpstr>
      <vt:lpstr>Mengapa Dilakukan Reformasi?</vt:lpstr>
      <vt:lpstr>Negara gagal dan Konsekuensinya</vt:lpstr>
      <vt:lpstr>Why Think Systematically about Health Sector Reform?</vt:lpstr>
      <vt:lpstr>Developing Options</vt:lpstr>
      <vt:lpstr>Elements of Systematic Health Reform</vt:lpstr>
      <vt:lpstr>Slide 10</vt:lpstr>
      <vt:lpstr>Control Knob 1:</vt:lpstr>
      <vt:lpstr>Slide 12</vt:lpstr>
      <vt:lpstr>Slide 13</vt:lpstr>
      <vt:lpstr>Control Knob 2:</vt:lpstr>
      <vt:lpstr>Slide 15</vt:lpstr>
      <vt:lpstr>Policy Maker/Manager’s View of the Impact of Different PPMs on Performance Criteria Group Exercise</vt:lpstr>
      <vt:lpstr>Control Knob 3:</vt:lpstr>
      <vt:lpstr>Slide 18</vt:lpstr>
      <vt:lpstr>Slide 19</vt:lpstr>
      <vt:lpstr>Control Knob 4:</vt:lpstr>
      <vt:lpstr>Slide 21</vt:lpstr>
      <vt:lpstr>Slide 22</vt:lpstr>
      <vt:lpstr>Control Knob 5:</vt:lpstr>
      <vt:lpstr>Slide 24</vt:lpstr>
      <vt:lpstr>Slide 25</vt:lpstr>
      <vt:lpstr>Perkembangan Reformasi Kesehatan di Dunia &amp; Indonesia</vt:lpstr>
      <vt:lpstr>Slide 27</vt:lpstr>
      <vt:lpstr>Slide 28</vt:lpstr>
      <vt:lpstr>2. Apakah kebijakan financing saja cukup? Kasus Jamkesmas</vt:lpstr>
      <vt:lpstr>Ada Askeskin, namun ada ketidak adilan geografis.</vt:lpstr>
      <vt:lpstr>The Jamkesmas impact Scenario (to be discussed)</vt:lpstr>
      <vt:lpstr>4 Big Scenarios</vt:lpstr>
      <vt:lpstr>Current Situation</vt:lpstr>
      <vt:lpstr>Going there? How is the probability?</vt:lpstr>
      <vt:lpstr>Going there? How is the probability?</vt:lpstr>
      <vt:lpstr>Going there? How is the probability?</vt:lpstr>
      <vt:lpstr>Going there? How is the probability? </vt:lpstr>
      <vt:lpstr>Or going there? How is the probability?</vt:lpstr>
      <vt:lpstr>Jamkesmas current situation</vt:lpstr>
      <vt:lpstr>2. Policy Options to prevent the bad scenarios</vt:lpstr>
      <vt:lpstr>For Policy Option 3</vt:lpstr>
      <vt:lpstr>WB/Harvard Health Care Reform</vt:lpstr>
      <vt:lpstr>Financing</vt:lpstr>
      <vt:lpstr>Payment</vt:lpstr>
      <vt:lpstr> Organization</vt:lpstr>
      <vt:lpstr> Regulation</vt:lpstr>
      <vt:lpstr>Closing remark</vt:lpstr>
      <vt:lpstr>Policy options</vt:lpstr>
      <vt:lpstr>3. Sister Hospital NTT</vt:lpstr>
      <vt:lpstr>Reformasi dalam Program Sister Hospital NTT</vt:lpstr>
      <vt:lpstr>Apa itu Program Sister Hospital NTT? (Bagian dari Revolusi KIA NTT)</vt:lpstr>
      <vt:lpstr>Slide 52</vt:lpstr>
      <vt:lpstr>Kegiatan</vt:lpstr>
      <vt:lpstr>Kegiatan Clinical  Contracting Out</vt:lpstr>
      <vt:lpstr>Slide 55</vt:lpstr>
      <vt:lpstr>Slide 56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Reform</dc:title>
  <dc:creator>Iman Muhamamd</dc:creator>
  <cp:lastModifiedBy>Iman Muhammad</cp:lastModifiedBy>
  <cp:revision>76</cp:revision>
  <dcterms:created xsi:type="dcterms:W3CDTF">2011-09-16T04:07:41Z</dcterms:created>
  <dcterms:modified xsi:type="dcterms:W3CDTF">2016-11-15T13:23:33Z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685068</vt:lpwstr>
  </property>
  <property fmtid="{D5CDD505-2E9C-101B-9397-08002B2CF9AE}" pid="3" name="NXPowerLiteSettings">
    <vt:lpwstr>B74006B004C800</vt:lpwstr>
  </property>
  <property fmtid="{D5CDD505-2E9C-101B-9397-08002B2CF9AE}" pid="4" name="NXPowerLiteVersion">
    <vt:lpwstr>D5.1.4</vt:lpwstr>
  </property>
</Properties>
</file>