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71" r:id="rId12"/>
    <p:sldId id="265" r:id="rId13"/>
    <p:sldId id="267" r:id="rId14"/>
    <p:sldId id="266" r:id="rId15"/>
    <p:sldId id="268" r:id="rId16"/>
    <p:sldId id="269" r:id="rId17"/>
    <p:sldId id="270" r:id="rId18"/>
    <p:sldId id="272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D4EC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9216456-F37F-40F5-B5BA-DE5B5F18E91D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537DB6-41C7-4838-9399-89A7EA9A9E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80E47-389B-40EE-86B4-1C5D09F1034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08A06-A229-4D2D-95B5-C4A2F3C687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BF533-B472-4C66-8A3C-B07BF1D731C0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1E45F-4542-49AD-A99B-4D689D852C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4B65E-CCE9-4F84-A48C-4F8D614C228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CB582-3F12-4626-A539-76CA2E8949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D054CD-B66B-4AA4-9320-A9C57C939726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CE56C-D3E5-479D-B981-D9B332519945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97BE69-AC7D-4F5A-B36B-65E81D43A59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C865E-BA1F-46AE-99E5-19A9CC0B3B9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3077FF-8992-460D-B3B7-6BB15AC9B762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CB77D-8E96-4941-A3D9-CAEA1D5E3A39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512B00-AB9B-403F-9729-2F15CD5E5B1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047D3-9435-49BF-8590-BB48F4340842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9CE5C-1A3E-48C3-8C02-EF626C27C5D0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69185-57D6-4F4F-9177-FB73E58C86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DD0DEB-09F2-4926-9BC5-D5D4A43026BB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5164D-C36C-4E83-8D85-4C707141AC33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DFAC4B6-6447-4117-A419-80EB25D1AC1E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030E7-7013-4ED9-8F7D-B8998BD535D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F6457BD-CB78-4F40-847E-C512CD5FE227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3F218DB9-4FC1-49CD-ADF2-64F21F5860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5" r:id="rId2"/>
    <p:sldLayoutId id="2147483780" r:id="rId3"/>
    <p:sldLayoutId id="2147483781" r:id="rId4"/>
    <p:sldLayoutId id="2147483782" r:id="rId5"/>
    <p:sldLayoutId id="2147483783" r:id="rId6"/>
    <p:sldLayoutId id="2147483776" r:id="rId7"/>
    <p:sldLayoutId id="2147483784" r:id="rId8"/>
    <p:sldLayoutId id="2147483785" r:id="rId9"/>
    <p:sldLayoutId id="2147483777" r:id="rId10"/>
    <p:sldLayoutId id="21474837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3214709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GB" dirty="0"/>
              <a:t>Evidence Based Policy Making</a:t>
            </a:r>
            <a:r>
              <a:rPr lang="en-US" dirty="0"/>
              <a:t/>
            </a:r>
            <a:br>
              <a:rPr lang="en-US" dirty="0"/>
            </a:b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konteks</a:t>
            </a:r>
            <a:r>
              <a:rPr lang="en-GB" dirty="0"/>
              <a:t> Translational </a:t>
            </a:r>
            <a:r>
              <a:rPr lang="en-GB" dirty="0" smtClean="0"/>
              <a:t>Research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smtClean="0"/>
              <a:t>Sesi-2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/>
              <a:t>Hubungan</a:t>
            </a:r>
            <a:r>
              <a:rPr lang="en-GB" dirty="0" smtClean="0"/>
              <a:t> EBP </a:t>
            </a:r>
            <a:r>
              <a:rPr lang="en-GB" dirty="0" err="1" smtClean="0"/>
              <a:t>dengan</a:t>
            </a:r>
            <a:r>
              <a:rPr lang="en-GB" dirty="0" smtClean="0"/>
              <a:t> translational research </a:t>
            </a:r>
            <a:endParaRPr lang="en-US" dirty="0"/>
          </a:p>
        </p:txBody>
      </p:sp>
      <p:sp>
        <p:nvSpPr>
          <p:cNvPr id="18435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18436" name="Text Placeholder 7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endParaRPr lang="id-ID" smtClean="0"/>
          </a:p>
        </p:txBody>
      </p:sp>
      <p:sp>
        <p:nvSpPr>
          <p:cNvPr id="18437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  <a:ln>
            <a:prstDash val="solid"/>
          </a:ln>
        </p:spPr>
        <p:txBody>
          <a:bodyPr/>
          <a:lstStyle/>
          <a:p>
            <a:r>
              <a:rPr lang="en-GB" smtClean="0"/>
              <a:t>Asumsi dasar yang dipakai adalah bahwa Penelitian Dasar dan Klinik menjadi kebijakan kesehatan untuk masyarakat luas (publik policy). </a:t>
            </a:r>
            <a:endParaRPr lang="en-US" smtClean="0"/>
          </a:p>
          <a:p>
            <a:r>
              <a:rPr lang="en-GB" smtClean="0"/>
              <a:t> </a:t>
            </a:r>
            <a:endParaRPr lang="en-US" smtClean="0"/>
          </a:p>
          <a:p>
            <a:endParaRPr lang="en-US" smtClean="0"/>
          </a:p>
        </p:txBody>
      </p:sp>
      <p:sp>
        <p:nvSpPr>
          <p:cNvPr id="18438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3286125"/>
            <a:ext cx="4041775" cy="2100263"/>
          </a:xfrm>
          <a:ln>
            <a:prstDash val="solid"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smtClean="0"/>
              <a:t>Namun ternyata asumsi ini belum pasti berlaku untuk situasi nyata di masyarakat 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19460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endParaRPr lang="id-ID" smtClean="0"/>
          </a:p>
        </p:txBody>
      </p:sp>
      <p:sp>
        <p:nvSpPr>
          <p:cNvPr id="19461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  <a:ln>
            <a:prstDash val="solid"/>
          </a:ln>
        </p:spPr>
        <p:txBody>
          <a:bodyPr/>
          <a:lstStyle/>
          <a:p>
            <a:r>
              <a:rPr lang="en-GB" smtClean="0"/>
              <a:t>(A) tidak ada bukti ilmiah yang berasal dari riset dasar dan klinik; dan</a:t>
            </a:r>
            <a:endParaRPr lang="en-US" smtClean="0"/>
          </a:p>
          <a:p>
            <a:endParaRPr lang="en-US" smtClean="0"/>
          </a:p>
        </p:txBody>
      </p:sp>
      <p:sp>
        <p:nvSpPr>
          <p:cNvPr id="1946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  <a:ln>
            <a:prstDash val="solid"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smtClean="0"/>
              <a:t>(B) ada bukti ilmiah.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/>
              <a:t>Situasi</a:t>
            </a:r>
            <a:r>
              <a:rPr lang="en-GB" dirty="0" smtClean="0"/>
              <a:t> A: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bukti</a:t>
            </a:r>
            <a:r>
              <a:rPr lang="en-GB" dirty="0" smtClean="0"/>
              <a:t> </a:t>
            </a:r>
            <a:r>
              <a:rPr lang="en-GB" dirty="0" err="1" smtClean="0"/>
              <a:t>Ilmiah</a:t>
            </a:r>
            <a:r>
              <a:rPr lang="en-GB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48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d-ID"/>
          </a:p>
        </p:txBody>
      </p:sp>
      <p:grpSp>
        <p:nvGrpSpPr>
          <p:cNvPr id="20484" name="Group 1"/>
          <p:cNvGrpSpPr>
            <a:grpSpLocks noChangeAspect="1"/>
          </p:cNvGrpSpPr>
          <p:nvPr/>
        </p:nvGrpSpPr>
        <p:grpSpPr bwMode="auto">
          <a:xfrm>
            <a:off x="500063" y="1571625"/>
            <a:ext cx="8215312" cy="5286375"/>
            <a:chOff x="2520" y="1992"/>
            <a:chExt cx="7560" cy="3960"/>
          </a:xfrm>
        </p:grpSpPr>
        <p:sp>
          <p:nvSpPr>
            <p:cNvPr id="20485" name="AutoShape 15"/>
            <p:cNvSpPr>
              <a:spLocks noChangeAspect="1" noChangeArrowheads="1" noTextEdit="1"/>
            </p:cNvSpPr>
            <p:nvPr/>
          </p:nvSpPr>
          <p:spPr bwMode="auto">
            <a:xfrm>
              <a:off x="2520" y="1992"/>
              <a:ext cx="7560" cy="3960"/>
            </a:xfrm>
            <a:prstGeom prst="rect">
              <a:avLst/>
            </a:prstGeom>
            <a:noFill/>
            <a:ln w="9525">
              <a:noFill/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486" name="Text Box 14"/>
            <p:cNvSpPr txBox="1">
              <a:spLocks noChangeArrowheads="1"/>
            </p:cNvSpPr>
            <p:nvPr/>
          </p:nvSpPr>
          <p:spPr bwMode="auto">
            <a:xfrm>
              <a:off x="7380" y="1992"/>
              <a:ext cx="2340" cy="144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Tidak ada Bukti Ilmiah yang berasal dari Riset Dasar dan Klinik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0487" name="Text Box 13"/>
            <p:cNvSpPr txBox="1">
              <a:spLocks noChangeArrowheads="1"/>
            </p:cNvSpPr>
            <p:nvPr/>
          </p:nvSpPr>
          <p:spPr bwMode="auto">
            <a:xfrm>
              <a:off x="7920" y="3972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Nilai-nilai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0488" name="Text Box 12"/>
            <p:cNvSpPr txBox="1">
              <a:spLocks noChangeArrowheads="1"/>
            </p:cNvSpPr>
            <p:nvPr/>
          </p:nvSpPr>
          <p:spPr bwMode="auto">
            <a:xfrm>
              <a:off x="2520" y="3972"/>
              <a:ext cx="162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Kepercayaan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0489" name="Text Box 11"/>
            <p:cNvSpPr txBox="1">
              <a:spLocks noChangeArrowheads="1"/>
            </p:cNvSpPr>
            <p:nvPr/>
          </p:nvSpPr>
          <p:spPr bwMode="auto">
            <a:xfrm>
              <a:off x="4320" y="2532"/>
              <a:ext cx="270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Pengalaman</a:t>
              </a:r>
              <a:endParaRPr lang="id-ID">
                <a:latin typeface="Arial" charset="0"/>
              </a:endParaRPr>
            </a:p>
            <a:p>
              <a:pPr algn="ctr"/>
              <a:r>
                <a:rPr lang="id-ID" sz="2000">
                  <a:latin typeface="Arial" charset="0"/>
                  <a:cs typeface="Times New Roman" pitchFamily="18" charset="0"/>
                </a:rPr>
                <a:t>Bukti Anekdot</a:t>
              </a:r>
              <a:endParaRPr lang="id-ID">
                <a:latin typeface="Arial" charset="0"/>
              </a:endParaRPr>
            </a:p>
            <a:p>
              <a:pPr algn="ctr"/>
              <a:r>
                <a:rPr lang="id-ID" sz="2000">
                  <a:latin typeface="Arial" charset="0"/>
                  <a:cs typeface="Times New Roman" pitchFamily="18" charset="0"/>
                </a:rPr>
                <a:t>Opini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3420" y="5412"/>
              <a:ext cx="54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Hambatan: Politis, ekonomi, hukum, dan etika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0491" name="Text Box 9"/>
            <p:cNvSpPr txBox="1">
              <a:spLocks noChangeArrowheads="1"/>
            </p:cNvSpPr>
            <p:nvPr/>
          </p:nvSpPr>
          <p:spPr bwMode="auto">
            <a:xfrm>
              <a:off x="5220" y="4152"/>
              <a:ext cx="198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Keputusan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0492" name="Oval 8"/>
            <p:cNvSpPr>
              <a:spLocks noChangeArrowheads="1"/>
            </p:cNvSpPr>
            <p:nvPr/>
          </p:nvSpPr>
          <p:spPr bwMode="auto">
            <a:xfrm>
              <a:off x="4680" y="3972"/>
              <a:ext cx="2340" cy="9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3200"/>
            </a:p>
          </p:txBody>
        </p:sp>
        <p:sp>
          <p:nvSpPr>
            <p:cNvPr id="20493" name="Line 7"/>
            <p:cNvSpPr>
              <a:spLocks noChangeShapeType="1"/>
            </p:cNvSpPr>
            <p:nvPr/>
          </p:nvSpPr>
          <p:spPr bwMode="auto">
            <a:xfrm>
              <a:off x="4140" y="433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494" name="Line 6"/>
            <p:cNvSpPr>
              <a:spLocks noChangeShapeType="1"/>
            </p:cNvSpPr>
            <p:nvPr/>
          </p:nvSpPr>
          <p:spPr bwMode="auto">
            <a:xfrm flipH="1">
              <a:off x="7020" y="4332"/>
              <a:ext cx="9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495" name="Line 5"/>
            <p:cNvSpPr>
              <a:spLocks noChangeShapeType="1"/>
            </p:cNvSpPr>
            <p:nvPr/>
          </p:nvSpPr>
          <p:spPr bwMode="auto">
            <a:xfrm flipH="1">
              <a:off x="3240" y="2172"/>
              <a:ext cx="41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496" name="Line 4"/>
            <p:cNvSpPr>
              <a:spLocks noChangeShapeType="1"/>
            </p:cNvSpPr>
            <p:nvPr/>
          </p:nvSpPr>
          <p:spPr bwMode="auto">
            <a:xfrm>
              <a:off x="3240" y="2172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497" name="Line 3"/>
            <p:cNvSpPr>
              <a:spLocks noChangeShapeType="1"/>
            </p:cNvSpPr>
            <p:nvPr/>
          </p:nvSpPr>
          <p:spPr bwMode="auto">
            <a:xfrm flipV="1">
              <a:off x="5760" y="4872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498" name="Line 2"/>
            <p:cNvSpPr>
              <a:spLocks noChangeShapeType="1"/>
            </p:cNvSpPr>
            <p:nvPr/>
          </p:nvSpPr>
          <p:spPr bwMode="auto">
            <a:xfrm flipH="1">
              <a:off x="3960" y="3612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/>
              <a:t>Situasi</a:t>
            </a:r>
            <a:r>
              <a:rPr lang="en-GB" dirty="0" smtClean="0"/>
              <a:t> B: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bukti</a:t>
            </a:r>
            <a:r>
              <a:rPr lang="en-GB" dirty="0" smtClean="0"/>
              <a:t> </a:t>
            </a:r>
            <a:r>
              <a:rPr lang="en-GB" dirty="0" err="1" smtClean="0"/>
              <a:t>Ilmiah</a:t>
            </a:r>
            <a:r>
              <a:rPr lang="en-GB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150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d-ID"/>
          </a:p>
        </p:txBody>
      </p:sp>
      <p:grpSp>
        <p:nvGrpSpPr>
          <p:cNvPr id="21508" name="Group 1"/>
          <p:cNvGrpSpPr>
            <a:grpSpLocks noChangeAspect="1"/>
          </p:cNvGrpSpPr>
          <p:nvPr/>
        </p:nvGrpSpPr>
        <p:grpSpPr bwMode="auto">
          <a:xfrm>
            <a:off x="500063" y="1571625"/>
            <a:ext cx="8215312" cy="5286375"/>
            <a:chOff x="2520" y="1992"/>
            <a:chExt cx="7560" cy="3960"/>
          </a:xfrm>
        </p:grpSpPr>
        <p:sp>
          <p:nvSpPr>
            <p:cNvPr id="21509" name="AutoShape 15"/>
            <p:cNvSpPr>
              <a:spLocks noChangeAspect="1" noChangeArrowheads="1" noTextEdit="1"/>
            </p:cNvSpPr>
            <p:nvPr/>
          </p:nvSpPr>
          <p:spPr bwMode="auto">
            <a:xfrm>
              <a:off x="2520" y="1992"/>
              <a:ext cx="7560" cy="3960"/>
            </a:xfrm>
            <a:prstGeom prst="rect">
              <a:avLst/>
            </a:prstGeom>
            <a:noFill/>
            <a:ln w="9525">
              <a:noFill/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1510" name="Text Box 14"/>
            <p:cNvSpPr txBox="1">
              <a:spLocks noChangeArrowheads="1"/>
            </p:cNvSpPr>
            <p:nvPr/>
          </p:nvSpPr>
          <p:spPr bwMode="auto">
            <a:xfrm>
              <a:off x="7380" y="1992"/>
              <a:ext cx="2340" cy="1440"/>
            </a:xfrm>
            <a:prstGeom prst="rect">
              <a:avLst/>
            </a:prstGeom>
            <a:solidFill>
              <a:srgbClr val="D4ECBA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en-US" sz="2000">
                  <a:latin typeface="Arial" charset="0"/>
                  <a:cs typeface="Times New Roman" pitchFamily="18" charset="0"/>
                </a:rPr>
                <a:t>A</a:t>
              </a:r>
              <a:r>
                <a:rPr lang="id-ID" sz="2000">
                  <a:latin typeface="Arial" charset="0"/>
                  <a:cs typeface="Times New Roman" pitchFamily="18" charset="0"/>
                </a:rPr>
                <a:t>da Bukti Ilmiah yang berasal dari Riset Dasar dan Klinik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1511" name="Text Box 13"/>
            <p:cNvSpPr txBox="1">
              <a:spLocks noChangeArrowheads="1"/>
            </p:cNvSpPr>
            <p:nvPr/>
          </p:nvSpPr>
          <p:spPr bwMode="auto">
            <a:xfrm>
              <a:off x="7920" y="3972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Nilai-nilai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1512" name="Text Box 12"/>
            <p:cNvSpPr txBox="1">
              <a:spLocks noChangeArrowheads="1"/>
            </p:cNvSpPr>
            <p:nvPr/>
          </p:nvSpPr>
          <p:spPr bwMode="auto">
            <a:xfrm>
              <a:off x="2520" y="3972"/>
              <a:ext cx="162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Kepercayaan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1513" name="Text Box 11"/>
            <p:cNvSpPr txBox="1">
              <a:spLocks noChangeArrowheads="1"/>
            </p:cNvSpPr>
            <p:nvPr/>
          </p:nvSpPr>
          <p:spPr bwMode="auto">
            <a:xfrm>
              <a:off x="4320" y="2532"/>
              <a:ext cx="270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Pengalaman</a:t>
              </a:r>
              <a:endParaRPr lang="id-ID">
                <a:latin typeface="Arial" charset="0"/>
              </a:endParaRPr>
            </a:p>
            <a:p>
              <a:pPr algn="ctr"/>
              <a:r>
                <a:rPr lang="id-ID" sz="2000">
                  <a:latin typeface="Arial" charset="0"/>
                  <a:cs typeface="Times New Roman" pitchFamily="18" charset="0"/>
                </a:rPr>
                <a:t>Bukti Anekdot</a:t>
              </a:r>
              <a:endParaRPr lang="id-ID">
                <a:latin typeface="Arial" charset="0"/>
              </a:endParaRPr>
            </a:p>
            <a:p>
              <a:pPr algn="ctr"/>
              <a:r>
                <a:rPr lang="id-ID" sz="2000">
                  <a:latin typeface="Arial" charset="0"/>
                  <a:cs typeface="Times New Roman" pitchFamily="18" charset="0"/>
                </a:rPr>
                <a:t>Opini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1514" name="Text Box 10"/>
            <p:cNvSpPr txBox="1">
              <a:spLocks noChangeArrowheads="1"/>
            </p:cNvSpPr>
            <p:nvPr/>
          </p:nvSpPr>
          <p:spPr bwMode="auto">
            <a:xfrm>
              <a:off x="3420" y="5412"/>
              <a:ext cx="54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Hambatan: Politis, ekonomi, hukum, dan etika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1515" name="Text Box 9"/>
            <p:cNvSpPr txBox="1">
              <a:spLocks noChangeArrowheads="1"/>
            </p:cNvSpPr>
            <p:nvPr/>
          </p:nvSpPr>
          <p:spPr bwMode="auto">
            <a:xfrm>
              <a:off x="5220" y="4152"/>
              <a:ext cx="198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Keputusan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1516" name="Oval 8"/>
            <p:cNvSpPr>
              <a:spLocks noChangeArrowheads="1"/>
            </p:cNvSpPr>
            <p:nvPr/>
          </p:nvSpPr>
          <p:spPr bwMode="auto">
            <a:xfrm>
              <a:off x="4680" y="3972"/>
              <a:ext cx="2340" cy="9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3200"/>
            </a:p>
          </p:txBody>
        </p:sp>
        <p:sp>
          <p:nvSpPr>
            <p:cNvPr id="21517" name="Line 7"/>
            <p:cNvSpPr>
              <a:spLocks noChangeShapeType="1"/>
            </p:cNvSpPr>
            <p:nvPr/>
          </p:nvSpPr>
          <p:spPr bwMode="auto">
            <a:xfrm>
              <a:off x="4140" y="433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1518" name="Line 6"/>
            <p:cNvSpPr>
              <a:spLocks noChangeShapeType="1"/>
            </p:cNvSpPr>
            <p:nvPr/>
          </p:nvSpPr>
          <p:spPr bwMode="auto">
            <a:xfrm flipH="1">
              <a:off x="7020" y="4332"/>
              <a:ext cx="9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1519" name="Line 5"/>
            <p:cNvSpPr>
              <a:spLocks noChangeShapeType="1"/>
            </p:cNvSpPr>
            <p:nvPr/>
          </p:nvSpPr>
          <p:spPr bwMode="auto">
            <a:xfrm flipH="1">
              <a:off x="3240" y="2172"/>
              <a:ext cx="41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1520" name="Line 4"/>
            <p:cNvSpPr>
              <a:spLocks noChangeShapeType="1"/>
            </p:cNvSpPr>
            <p:nvPr/>
          </p:nvSpPr>
          <p:spPr bwMode="auto">
            <a:xfrm>
              <a:off x="3240" y="2172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1521" name="Line 3"/>
            <p:cNvSpPr>
              <a:spLocks noChangeShapeType="1"/>
            </p:cNvSpPr>
            <p:nvPr/>
          </p:nvSpPr>
          <p:spPr bwMode="auto">
            <a:xfrm flipV="1">
              <a:off x="5760" y="4872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1522" name="Line 2"/>
            <p:cNvSpPr>
              <a:spLocks noChangeShapeType="1"/>
            </p:cNvSpPr>
            <p:nvPr/>
          </p:nvSpPr>
          <p:spPr bwMode="auto">
            <a:xfrm flipH="1">
              <a:off x="3960" y="3612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 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B1.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Bukti</a:t>
            </a:r>
            <a:r>
              <a:rPr lang="en-GB" dirty="0" smtClean="0"/>
              <a:t> </a:t>
            </a:r>
            <a:r>
              <a:rPr lang="en-GB" dirty="0" err="1" smtClean="0"/>
              <a:t>Ilmiah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riset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klinik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proses</a:t>
            </a:r>
            <a:r>
              <a:rPr lang="en-GB" dirty="0" smtClean="0"/>
              <a:t> Evidence Based Policy </a:t>
            </a:r>
            <a:r>
              <a:rPr lang="en-GB" dirty="0" err="1" smtClean="0"/>
              <a:t>dilakukan</a:t>
            </a:r>
            <a:r>
              <a:rPr lang="en-GB" dirty="0" smtClean="0"/>
              <a:t>. </a:t>
            </a:r>
            <a:r>
              <a:rPr lang="en-GB" dirty="0" err="1" smtClean="0"/>
              <a:t>Contoh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: 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Program TB DOTS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Program IMCI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 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B2.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Bukti</a:t>
            </a:r>
            <a:r>
              <a:rPr lang="en-GB" dirty="0" smtClean="0"/>
              <a:t> </a:t>
            </a:r>
            <a:r>
              <a:rPr lang="en-GB" dirty="0" err="1" smtClean="0"/>
              <a:t>Ilmiah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Riset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namun</a:t>
            </a:r>
            <a:r>
              <a:rPr lang="en-GB" dirty="0" smtClean="0"/>
              <a:t> </a:t>
            </a:r>
            <a:r>
              <a:rPr lang="en-GB" dirty="0" err="1" smtClean="0"/>
              <a:t>Proses</a:t>
            </a:r>
            <a:r>
              <a:rPr lang="en-GB" dirty="0" smtClean="0"/>
              <a:t> Evidence based Policy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berjalan</a:t>
            </a:r>
            <a:r>
              <a:rPr lang="en-GB" dirty="0" smtClean="0"/>
              <a:t>, </a:t>
            </a:r>
            <a:r>
              <a:rPr lang="en-GB" dirty="0" err="1" smtClean="0"/>
              <a:t>misalnya</a:t>
            </a:r>
            <a:r>
              <a:rPr lang="en-GB" dirty="0" smtClean="0"/>
              <a:t>: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err="1" smtClean="0"/>
              <a:t>Kebijakan</a:t>
            </a:r>
            <a:r>
              <a:rPr lang="en-GB" dirty="0" smtClean="0"/>
              <a:t> </a:t>
            </a:r>
            <a:r>
              <a:rPr lang="en-GB" dirty="0" err="1" smtClean="0"/>
              <a:t>penyemprotan</a:t>
            </a:r>
            <a:r>
              <a:rPr lang="en-GB" dirty="0" smtClean="0"/>
              <a:t> DHF (fogging)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err="1" smtClean="0"/>
              <a:t>Pembelian</a:t>
            </a:r>
            <a:r>
              <a:rPr lang="en-GB" dirty="0" smtClean="0"/>
              <a:t> test diagnostic AIDS </a:t>
            </a:r>
            <a:r>
              <a:rPr lang="en-GB" dirty="0" err="1" smtClean="0"/>
              <a:t>melalui</a:t>
            </a:r>
            <a:r>
              <a:rPr lang="en-GB" dirty="0" smtClean="0"/>
              <a:t> saliva </a:t>
            </a:r>
            <a:r>
              <a:rPr lang="en-GB" dirty="0" err="1" smtClean="0"/>
              <a:t>oleh</a:t>
            </a:r>
            <a:r>
              <a:rPr lang="en-GB" dirty="0" smtClean="0"/>
              <a:t> </a:t>
            </a:r>
            <a:r>
              <a:rPr lang="en-GB" dirty="0" err="1" smtClean="0"/>
              <a:t>Pemda</a:t>
            </a:r>
            <a:r>
              <a:rPr lang="en-GB" dirty="0" smtClean="0"/>
              <a:t> DKI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err="1" smtClean="0"/>
              <a:t>Pemberian</a:t>
            </a:r>
            <a:r>
              <a:rPr lang="en-GB" dirty="0" smtClean="0"/>
              <a:t> </a:t>
            </a:r>
            <a:r>
              <a:rPr lang="en-GB" dirty="0" err="1" smtClean="0"/>
              <a:t>makanan</a:t>
            </a:r>
            <a:r>
              <a:rPr lang="en-GB" dirty="0" smtClean="0"/>
              <a:t> </a:t>
            </a:r>
            <a:r>
              <a:rPr lang="en-GB" dirty="0" err="1" smtClean="0"/>
              <a:t>tambahan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err="1" smtClean="0"/>
              <a:t>Kebijakan</a:t>
            </a:r>
            <a:r>
              <a:rPr lang="en-GB" dirty="0" smtClean="0"/>
              <a:t> </a:t>
            </a:r>
            <a:r>
              <a:rPr lang="en-GB" dirty="0" err="1" smtClean="0"/>
              <a:t>obat-obat</a:t>
            </a:r>
            <a:r>
              <a:rPr lang="en-GB" dirty="0" smtClean="0"/>
              <a:t> </a:t>
            </a:r>
            <a:r>
              <a:rPr lang="en-GB" dirty="0" err="1" smtClean="0"/>
              <a:t>kanker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err="1" smtClean="0"/>
              <a:t>Kebijakan</a:t>
            </a:r>
            <a:r>
              <a:rPr lang="en-GB" dirty="0" smtClean="0"/>
              <a:t> </a:t>
            </a:r>
            <a:r>
              <a:rPr lang="en-GB" dirty="0" err="1" smtClean="0"/>
              <a:t>Obat</a:t>
            </a:r>
            <a:r>
              <a:rPr lang="en-GB" dirty="0" smtClean="0"/>
              <a:t> AIDS.</a:t>
            </a: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situasi</a:t>
            </a:r>
            <a:r>
              <a:rPr lang="en-GB" dirty="0" smtClean="0"/>
              <a:t> B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beberapa</a:t>
            </a:r>
            <a:r>
              <a:rPr lang="en-GB" dirty="0" smtClean="0"/>
              <a:t> </a:t>
            </a:r>
            <a:r>
              <a:rPr lang="en-GB" dirty="0" err="1" smtClean="0"/>
              <a:t>kemungkinan</a:t>
            </a:r>
            <a:r>
              <a:rPr lang="en-GB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smtClean="0"/>
              <a:t>Mengapa terjadi situasi dimana tidak ada evidence , dan terjadi situasi dimana ada evidence namun tidak dipakai?</a:t>
            </a: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/>
          </a:p>
        </p:txBody>
      </p:sp>
      <p:sp>
        <p:nvSpPr>
          <p:cNvPr id="24579" name="Text Placeholder 11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r>
              <a:rPr lang="en-US" smtClean="0"/>
              <a:t>Sumber: Mubasysyr Hasanbasri</a:t>
            </a:r>
          </a:p>
        </p:txBody>
      </p:sp>
      <p:sp>
        <p:nvSpPr>
          <p:cNvPr id="24580" name="Content Placeholder 10"/>
          <p:cNvSpPr>
            <a:spLocks noGrp="1"/>
          </p:cNvSpPr>
          <p:nvPr>
            <p:ph sz="half" idx="1"/>
          </p:nvPr>
        </p:nvSpPr>
        <p:spPr>
          <a:xfrm>
            <a:off x="914400" y="274638"/>
            <a:ext cx="7480300" cy="4572000"/>
          </a:xfrm>
        </p:spPr>
        <p:txBody>
          <a:bodyPr/>
          <a:lstStyle/>
          <a:p>
            <a:endParaRPr lang="id-ID" smtClean="0"/>
          </a:p>
        </p:txBody>
      </p:sp>
      <p:sp>
        <p:nvSpPr>
          <p:cNvPr id="2458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d-ID"/>
          </a:p>
        </p:txBody>
      </p:sp>
      <p:grpSp>
        <p:nvGrpSpPr>
          <p:cNvPr id="24582" name="Group 1"/>
          <p:cNvGrpSpPr>
            <a:grpSpLocks noChangeAspect="1"/>
          </p:cNvGrpSpPr>
          <p:nvPr/>
        </p:nvGrpSpPr>
        <p:grpSpPr bwMode="auto">
          <a:xfrm>
            <a:off x="1143000" y="571500"/>
            <a:ext cx="6215063" cy="4286250"/>
            <a:chOff x="3420" y="1980"/>
            <a:chExt cx="3780" cy="2520"/>
          </a:xfrm>
        </p:grpSpPr>
        <p:sp>
          <p:nvSpPr>
            <p:cNvPr id="24583" name="AutoShape 6"/>
            <p:cNvSpPr>
              <a:spLocks noChangeAspect="1" noChangeArrowheads="1" noTextEdit="1"/>
            </p:cNvSpPr>
            <p:nvPr/>
          </p:nvSpPr>
          <p:spPr bwMode="auto">
            <a:xfrm>
              <a:off x="3420" y="1980"/>
              <a:ext cx="3780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4584" name="AutoShape 5"/>
            <p:cNvSpPr>
              <a:spLocks noChangeArrowheads="1"/>
            </p:cNvSpPr>
            <p:nvPr/>
          </p:nvSpPr>
          <p:spPr bwMode="auto">
            <a:xfrm>
              <a:off x="3960" y="2160"/>
              <a:ext cx="2340" cy="2160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3200"/>
            </a:p>
          </p:txBody>
        </p:sp>
        <p:sp>
          <p:nvSpPr>
            <p:cNvPr id="24585" name="Text Box 4"/>
            <p:cNvSpPr txBox="1">
              <a:spLocks noChangeArrowheads="1"/>
            </p:cNvSpPr>
            <p:nvPr/>
          </p:nvSpPr>
          <p:spPr bwMode="auto">
            <a:xfrm>
              <a:off x="4140" y="2880"/>
              <a:ext cx="1440" cy="14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Ilmu Kedokteran dan kesehatan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4586" name="Text Box 3"/>
            <p:cNvSpPr txBox="1">
              <a:spLocks noChangeArrowheads="1"/>
            </p:cNvSpPr>
            <p:nvPr/>
          </p:nvSpPr>
          <p:spPr bwMode="auto">
            <a:xfrm>
              <a:off x="4500" y="2160"/>
              <a:ext cx="14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1400" i="1">
                  <a:latin typeface="Arial" charset="0"/>
                  <a:cs typeface="Times New Roman" pitchFamily="18" charset="0"/>
                </a:rPr>
                <a:t>Administrasi Publik</a:t>
              </a:r>
              <a:endParaRPr lang="id-ID" sz="3200">
                <a:latin typeface="Arial" charset="0"/>
              </a:endParaRPr>
            </a:p>
          </p:txBody>
        </p:sp>
        <p:sp>
          <p:nvSpPr>
            <p:cNvPr id="24587" name="Text Box 2"/>
            <p:cNvSpPr txBox="1">
              <a:spLocks noChangeArrowheads="1"/>
            </p:cNvSpPr>
            <p:nvPr/>
          </p:nvSpPr>
          <p:spPr bwMode="auto">
            <a:xfrm>
              <a:off x="5760" y="2880"/>
              <a:ext cx="54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2000">
                  <a:latin typeface="Arial" charset="0"/>
                  <a:cs typeface="Times New Roman" pitchFamily="18" charset="0"/>
                </a:rPr>
                <a:t>Politik</a:t>
              </a:r>
              <a:endParaRPr lang="id-ID" sz="32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smtClean="0"/>
              <a:t>Apakah Evidence Based Policy Making akan dipergunakan ataukah semakin tidak digunakan?</a:t>
            </a:r>
          </a:p>
          <a:p>
            <a:r>
              <a:rPr lang="it-IT" b="1" smtClean="0"/>
              <a:t>Mohon dilihat pada makalah untuk mengisinya.</a:t>
            </a: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Penutup: Masa depan kebijakan kesehatan  di Indonesia: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>
                <a:latin typeface="Calibri" charset="0"/>
                <a:ea typeface="ＭＳ Ｐゴシック" charset="0"/>
                <a:cs typeface="ＭＳ Ｐゴシック" charset="0"/>
              </a:rPr>
              <a:t>PROSES KEBIJAKAN</a:t>
            </a:r>
            <a:endParaRPr lang="id-ID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71813" y="1428750"/>
            <a:ext cx="2214562" cy="132873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365760" indent="-256032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id-ID" smtClean="0"/>
              <a:t>Penetapan </a:t>
            </a:r>
          </a:p>
          <a:p>
            <a:pPr marL="365760" indent="-256032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id-ID" smtClean="0"/>
              <a:t>agenda</a:t>
            </a:r>
          </a:p>
        </p:txBody>
      </p:sp>
      <p:sp>
        <p:nvSpPr>
          <p:cNvPr id="10244" name="Content Placeholder 4"/>
          <p:cNvSpPr txBox="1">
            <a:spLocks/>
          </p:cNvSpPr>
          <p:nvPr/>
        </p:nvSpPr>
        <p:spPr bwMode="auto">
          <a:xfrm>
            <a:off x="5757863" y="2928938"/>
            <a:ext cx="2500312" cy="1285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id-ID" sz="3200">
                <a:latin typeface="Calibri" pitchFamily="34" charset="0"/>
                <a:ea typeface="ＭＳ Ｐゴシック" pitchFamily="34" charset="-128"/>
              </a:rPr>
              <a:t>Perumusan Kebijakan</a:t>
            </a:r>
          </a:p>
        </p:txBody>
      </p:sp>
      <p:sp>
        <p:nvSpPr>
          <p:cNvPr id="7" name="Curved Left Arrow 6"/>
          <p:cNvSpPr>
            <a:spLocks noChangeArrowheads="1"/>
          </p:cNvSpPr>
          <p:nvPr/>
        </p:nvSpPr>
        <p:spPr bwMode="auto">
          <a:xfrm rot="-2929705">
            <a:off x="5741988" y="1633537"/>
            <a:ext cx="642938" cy="1357313"/>
          </a:xfrm>
          <a:prstGeom prst="curvedLeftArrow">
            <a:avLst>
              <a:gd name="adj1" fmla="val 25001"/>
              <a:gd name="adj2" fmla="val 50002"/>
              <a:gd name="adj3" fmla="val 25000"/>
            </a:avLst>
          </a:prstGeom>
          <a:gradFill rotWithShape="1">
            <a:gsLst>
              <a:gs pos="0">
                <a:srgbClr val="3F80CD"/>
              </a:gs>
              <a:gs pos="100000">
                <a:srgbClr val="9BC1FF"/>
              </a:gs>
            </a:gsLst>
            <a:lin ang="162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Calibri" charset="0"/>
              <a:ea typeface="ＭＳ Ｐゴシック" charset="-128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3714750" y="4929188"/>
            <a:ext cx="2500313" cy="12858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id-ID" sz="3200">
                <a:latin typeface="Calibri" charset="0"/>
                <a:ea typeface="ＭＳ Ｐゴシック" charset="-128"/>
              </a:rPr>
              <a:t>Pelaksanaan Kebijakan</a:t>
            </a:r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571500" y="4286250"/>
            <a:ext cx="2500313" cy="928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id-ID" sz="2400">
                <a:latin typeface="Calibri" charset="0"/>
                <a:ea typeface="ＭＳ Ｐゴシック" charset="-128"/>
              </a:rPr>
              <a:t>Monitoring Pelaksanaan</a:t>
            </a:r>
          </a:p>
        </p:txBody>
      </p:sp>
      <p:sp>
        <p:nvSpPr>
          <p:cNvPr id="10" name="Content Placeholder 4"/>
          <p:cNvSpPr txBox="1">
            <a:spLocks/>
          </p:cNvSpPr>
          <p:nvPr/>
        </p:nvSpPr>
        <p:spPr bwMode="auto">
          <a:xfrm>
            <a:off x="571500" y="2928938"/>
            <a:ext cx="2500313" cy="1285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id-ID" sz="3200">
                <a:latin typeface="Calibri" charset="0"/>
                <a:ea typeface="ＭＳ Ｐゴシック" charset="-128"/>
              </a:rPr>
              <a:t>Evaluasi Kebijakan</a:t>
            </a:r>
          </a:p>
        </p:txBody>
      </p:sp>
      <p:sp>
        <p:nvSpPr>
          <p:cNvPr id="11" name="Curved Left Arrow 10"/>
          <p:cNvSpPr>
            <a:spLocks noChangeArrowheads="1"/>
          </p:cNvSpPr>
          <p:nvPr/>
        </p:nvSpPr>
        <p:spPr bwMode="auto">
          <a:xfrm rot="2371774">
            <a:off x="6459538" y="4303713"/>
            <a:ext cx="654050" cy="1357312"/>
          </a:xfrm>
          <a:prstGeom prst="curvedLeftArrow">
            <a:avLst>
              <a:gd name="adj1" fmla="val 25037"/>
              <a:gd name="adj2" fmla="val 50075"/>
              <a:gd name="adj3" fmla="val 25000"/>
            </a:avLst>
          </a:prstGeom>
          <a:gradFill rotWithShape="1">
            <a:gsLst>
              <a:gs pos="0">
                <a:srgbClr val="3F80CD"/>
              </a:gs>
              <a:gs pos="100000">
                <a:srgbClr val="9BC1FF"/>
              </a:gs>
            </a:gsLst>
            <a:lin ang="162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Calibri" charset="0"/>
              <a:ea typeface="ＭＳ Ｐゴシック" charset="-128"/>
            </a:endParaRPr>
          </a:p>
        </p:txBody>
      </p:sp>
      <p:sp>
        <p:nvSpPr>
          <p:cNvPr id="12" name="Curved Left Arrow 11"/>
          <p:cNvSpPr>
            <a:spLocks noChangeArrowheads="1"/>
          </p:cNvSpPr>
          <p:nvPr/>
        </p:nvSpPr>
        <p:spPr bwMode="auto">
          <a:xfrm rot="-2929705" flipH="1" flipV="1">
            <a:off x="2615406" y="5034757"/>
            <a:ext cx="727075" cy="1411288"/>
          </a:xfrm>
          <a:prstGeom prst="curvedLeftArrow">
            <a:avLst>
              <a:gd name="adj1" fmla="val 24991"/>
              <a:gd name="adj2" fmla="val 49991"/>
              <a:gd name="adj3" fmla="val 25000"/>
            </a:avLst>
          </a:prstGeom>
          <a:gradFill rotWithShape="1">
            <a:gsLst>
              <a:gs pos="0">
                <a:srgbClr val="3F80CD"/>
              </a:gs>
              <a:gs pos="100000">
                <a:srgbClr val="9BC1FF"/>
              </a:gs>
            </a:gsLst>
            <a:lin ang="162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Calibri" charset="0"/>
              <a:ea typeface="ＭＳ Ｐゴシック" charset="-128"/>
            </a:endParaRPr>
          </a:p>
        </p:txBody>
      </p:sp>
      <p:sp>
        <p:nvSpPr>
          <p:cNvPr id="13" name="Curved Left Arrow 12"/>
          <p:cNvSpPr>
            <a:spLocks noChangeArrowheads="1"/>
          </p:cNvSpPr>
          <p:nvPr/>
        </p:nvSpPr>
        <p:spPr bwMode="auto">
          <a:xfrm rot="1735691" flipH="1" flipV="1">
            <a:off x="2263775" y="1587500"/>
            <a:ext cx="727075" cy="1411288"/>
          </a:xfrm>
          <a:prstGeom prst="curvedLeftArrow">
            <a:avLst>
              <a:gd name="adj1" fmla="val 24991"/>
              <a:gd name="adj2" fmla="val 49991"/>
              <a:gd name="adj3" fmla="val 25000"/>
            </a:avLst>
          </a:prstGeom>
          <a:gradFill rotWithShape="1">
            <a:gsLst>
              <a:gs pos="0">
                <a:srgbClr val="3F80CD"/>
              </a:gs>
              <a:gs pos="100000">
                <a:srgbClr val="9BC1FF"/>
              </a:gs>
            </a:gsLst>
            <a:lin ang="162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Calibri" charset="0"/>
              <a:ea typeface="ＭＳ Ｐゴシック" charset="-128"/>
            </a:endParaRPr>
          </a:p>
        </p:txBody>
      </p:sp>
      <p:sp>
        <p:nvSpPr>
          <p:cNvPr id="14" name="Down Arrow 13"/>
          <p:cNvSpPr>
            <a:spLocks noChangeArrowheads="1"/>
          </p:cNvSpPr>
          <p:nvPr/>
        </p:nvSpPr>
        <p:spPr bwMode="auto">
          <a:xfrm rot="-3682514">
            <a:off x="3349625" y="4379913"/>
            <a:ext cx="155575" cy="1000125"/>
          </a:xfrm>
          <a:prstGeom prst="downArrow">
            <a:avLst>
              <a:gd name="adj1" fmla="val 50000"/>
              <a:gd name="adj2" fmla="val 50119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15" name="Down Arrow 14"/>
          <p:cNvSpPr>
            <a:spLocks noChangeArrowheads="1"/>
          </p:cNvSpPr>
          <p:nvPr/>
        </p:nvSpPr>
        <p:spPr bwMode="auto">
          <a:xfrm rot="10989752" flipH="1">
            <a:off x="2654300" y="4005263"/>
            <a:ext cx="298450" cy="496887"/>
          </a:xfrm>
          <a:prstGeom prst="downArrow">
            <a:avLst>
              <a:gd name="adj1" fmla="val 50000"/>
              <a:gd name="adj2" fmla="val 49954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16" name="Down Arrow 15"/>
          <p:cNvSpPr>
            <a:spLocks noChangeArrowheads="1"/>
          </p:cNvSpPr>
          <p:nvPr/>
        </p:nvSpPr>
        <p:spPr bwMode="auto">
          <a:xfrm rot="17917486" flipH="1">
            <a:off x="3894138" y="3303588"/>
            <a:ext cx="127000" cy="2222500"/>
          </a:xfrm>
          <a:prstGeom prst="downArrow">
            <a:avLst>
              <a:gd name="adj1" fmla="val 50000"/>
              <a:gd name="adj2" fmla="val 49664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17" name="Down Arrow 16"/>
          <p:cNvSpPr>
            <a:spLocks noChangeArrowheads="1"/>
          </p:cNvSpPr>
          <p:nvPr/>
        </p:nvSpPr>
        <p:spPr bwMode="auto">
          <a:xfrm rot="16200000" flipH="1">
            <a:off x="4158457" y="2199481"/>
            <a:ext cx="214312" cy="2530475"/>
          </a:xfrm>
          <a:prstGeom prst="downArrow">
            <a:avLst>
              <a:gd name="adj1" fmla="val 50000"/>
              <a:gd name="adj2" fmla="val 50018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18" name="Down Arrow 17"/>
          <p:cNvSpPr>
            <a:spLocks noChangeArrowheads="1"/>
          </p:cNvSpPr>
          <p:nvPr/>
        </p:nvSpPr>
        <p:spPr bwMode="auto">
          <a:xfrm rot="14360501" flipH="1">
            <a:off x="3338513" y="2433637"/>
            <a:ext cx="134938" cy="1147763"/>
          </a:xfrm>
          <a:prstGeom prst="downArrow">
            <a:avLst>
              <a:gd name="adj1" fmla="val 50000"/>
              <a:gd name="adj2" fmla="val 50129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10257" name="Slide Number Placeholder 1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0570A5-C854-4042-B6A6-C247343712BB}" type="slidenum">
              <a:rPr lang="en-US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en-US">
              <a:solidFill>
                <a:srgbClr val="898989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Translational research merupakan  sebuah pemahaman menarik mengenai bagaimana tindakan klinis dipergunakan dari hasil penelitian dasar.  Selanjutnya, dari tindakan klinis akan dijadikan bahan kebijakan untuk aplikasi praktis di masyarakat.</a:t>
            </a: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Pengantar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3305175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i="1" smtClean="0"/>
              <a:t>Definisi</a:t>
            </a:r>
          </a:p>
          <a:p>
            <a:r>
              <a:rPr lang="en-US" i="1" smtClean="0"/>
              <a:t>Translational research transforms scientific discoveries arising from laboratory, clinical, or population studies into clinical applications to reduce cancer incidence, morbidity, and mortality."</a:t>
            </a:r>
            <a:endParaRPr lang="en-US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57760"/>
            <a:ext cx="8229600" cy="107157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dirty="0" smtClean="0"/>
              <a:t>National Cancer Institute  (US National Health Institute)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endParaRPr lang="id-ID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d-ID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179388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  <a:latin typeface="Arial" charset="0"/>
                <a:cs typeface="Arial" charset="0"/>
              </a:rPr>
              <a:t>The scope of the activity of the TRWG can be defined as 'early translation' based on the continuum developed by the President's Cancer Panel (below):</a:t>
            </a:r>
          </a:p>
          <a:p>
            <a:endParaRPr lang="en-US">
              <a:latin typeface="Arial" charset="0"/>
            </a:endParaRPr>
          </a:p>
        </p:txBody>
      </p:sp>
      <p:pic>
        <p:nvPicPr>
          <p:cNvPr id="13318" name="Picture 3" descr="The Translational Continu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50"/>
            <a:ext cx="9144000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2"/>
          <p:cNvSpPr txBox="1">
            <a:spLocks/>
          </p:cNvSpPr>
          <p:nvPr/>
        </p:nvSpPr>
        <p:spPr>
          <a:xfrm>
            <a:off x="6000760" y="4857760"/>
            <a:ext cx="2686040" cy="1071570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National Cancer Institute  (US National Health Institute)</a:t>
            </a:r>
            <a:endParaRPr lang="en-US" sz="16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Isi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4339" name="Content Placeholder 1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2971800" cy="3941763"/>
          </a:xfrm>
          <a:ln>
            <a:prstDash val="solid"/>
          </a:ln>
        </p:spPr>
        <p:txBody>
          <a:bodyPr/>
          <a:lstStyle/>
          <a:p>
            <a:r>
              <a:rPr lang="en-US" smtClean="0"/>
              <a:t>Makalah ini membahas hubungan antara Evidence Based Policy dengan Translational Research. </a:t>
            </a:r>
          </a:p>
          <a:p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3313" y="1444625"/>
            <a:ext cx="5043487" cy="3941763"/>
          </a:xfrm>
        </p:spPr>
        <p:txBody>
          <a:bodyPr>
            <a:normAutofit fontScale="85000"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err="1" smtClean="0"/>
              <a:t>Bagian</a:t>
            </a:r>
            <a:r>
              <a:rPr lang="en-US" dirty="0" smtClean="0"/>
              <a:t>: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Evidence Based Policy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status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err="1" smtClean="0"/>
              <a:t>Hubungan</a:t>
            </a:r>
            <a:r>
              <a:rPr lang="en-US" dirty="0" smtClean="0"/>
              <a:t> EBP  </a:t>
            </a:r>
            <a:r>
              <a:rPr lang="en-US" dirty="0" err="1" smtClean="0"/>
              <a:t>dengan</a:t>
            </a:r>
            <a:r>
              <a:rPr lang="en-US" dirty="0" smtClean="0"/>
              <a:t> translational research.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menghargainya</a:t>
            </a:r>
            <a:r>
              <a:rPr lang="en-US" dirty="0" smtClean="0"/>
              <a:t>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err="1" smtClean="0"/>
              <a:t>Penutup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Evidence Based Policy Making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translational research.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5400" b="1" smtClean="0"/>
              <a:t>Prinsip-prinsip Evidence Based Policy Making</a:t>
            </a:r>
            <a:endParaRPr lang="en-US" sz="5400" smtClean="0"/>
          </a:p>
          <a:p>
            <a:endParaRPr lang="en-US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400" dirty="0" err="1" smtClean="0"/>
              <a:t>Apa</a:t>
            </a:r>
            <a:r>
              <a:rPr lang="en-GB" sz="2400" dirty="0" smtClean="0"/>
              <a:t> </a:t>
            </a:r>
            <a:r>
              <a:rPr lang="en-GB" sz="2400" dirty="0" err="1" smtClean="0"/>
              <a:t>persamaan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perbedaan</a:t>
            </a:r>
            <a:r>
              <a:rPr lang="en-GB" sz="2400" dirty="0" smtClean="0"/>
              <a:t> </a:t>
            </a:r>
            <a:r>
              <a:rPr lang="en-GB" sz="2400" dirty="0" err="1" smtClean="0"/>
              <a:t>antara</a:t>
            </a:r>
            <a:r>
              <a:rPr lang="en-GB" sz="2400" dirty="0" smtClean="0"/>
              <a:t> Evidence Based Medicine (EBM) </a:t>
            </a:r>
            <a:r>
              <a:rPr lang="en-GB" sz="2400" dirty="0" err="1" smtClean="0"/>
              <a:t>dan</a:t>
            </a:r>
            <a:r>
              <a:rPr lang="en-GB" sz="2400" dirty="0" smtClean="0"/>
              <a:t> Evidence Based Policy-Making (EBP)?</a:t>
            </a:r>
            <a:endParaRPr lang="en-US" sz="24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1090613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id-ID" dirty="0" smtClean="0"/>
              <a:t>Sackett DL, Rosenberg WMC, Muir Gray JA, Haynes RB, Richardson WS. Evidence-based medicine: what it is and what it isn’t. BMJ 1996: 312:71-2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1019175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id-ID" dirty="0" smtClean="0"/>
              <a:t>Cookson R. Evidence-based policy making in health care: what it is and what it isn’t. Journal of Health Service Research Policy. Vol 10 No 2 April 2005.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</p:txBody>
      </p:sp>
      <p:sp>
        <p:nvSpPr>
          <p:cNvPr id="16389" name="Content Placeholder 7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  <a:ln>
            <a:prstDash val="solid"/>
          </a:ln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GB" smtClean="0"/>
              <a:t>Sackett dkk mendefinisikan EBM sebagai: </a:t>
            </a:r>
            <a:r>
              <a:rPr lang="en-GB" i="1" smtClean="0"/>
              <a:t>“ the conscientious, explicit, and judicious use of current best evidence in making decisions about the case of individual patient’.</a:t>
            </a:r>
            <a:r>
              <a:rPr lang="en-GB" smtClean="0"/>
              <a:t>  </a:t>
            </a:r>
            <a:endParaRPr lang="en-US" smtClean="0"/>
          </a:p>
          <a:p>
            <a:endParaRPr lang="en-US" smtClean="0"/>
          </a:p>
        </p:txBody>
      </p:sp>
      <p:sp>
        <p:nvSpPr>
          <p:cNvPr id="16390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  <a:ln>
            <a:prstDash val="solid"/>
          </a:ln>
        </p:spPr>
        <p:txBody>
          <a:bodyPr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en-GB" smtClean="0"/>
              <a:t>Cookson memberikan definisi EBP yang serupa EBM, namun berfokus pada keputusan publik tentang kelompok atau masyarakat, bukan sebuah keputusan tentang individu pasien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Model Evidence Based Policy Making</a:t>
            </a:r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id-ID" dirty="0" smtClean="0"/>
              <a:t>Cookson R. Evidence-based policy making in health care: what it is and what it isn’t. Journal of Health Service Research Policy. Vol 10 No 2 April 2005</a:t>
            </a:r>
            <a:endParaRPr lang="en-US" dirty="0"/>
          </a:p>
        </p:txBody>
      </p:sp>
      <p:sp>
        <p:nvSpPr>
          <p:cNvPr id="174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d-ID"/>
          </a:p>
        </p:txBody>
      </p:sp>
      <p:grpSp>
        <p:nvGrpSpPr>
          <p:cNvPr id="17413" name="Group 1"/>
          <p:cNvGrpSpPr>
            <a:grpSpLocks noChangeAspect="1"/>
          </p:cNvGrpSpPr>
          <p:nvPr/>
        </p:nvGrpSpPr>
        <p:grpSpPr bwMode="auto">
          <a:xfrm>
            <a:off x="571500" y="485775"/>
            <a:ext cx="8215313" cy="4300538"/>
            <a:chOff x="2520" y="1992"/>
            <a:chExt cx="7560" cy="3960"/>
          </a:xfrm>
        </p:grpSpPr>
        <p:sp>
          <p:nvSpPr>
            <p:cNvPr id="17414" name="AutoShape 15"/>
            <p:cNvSpPr>
              <a:spLocks noChangeAspect="1" noChangeArrowheads="1" noTextEdit="1"/>
            </p:cNvSpPr>
            <p:nvPr/>
          </p:nvSpPr>
          <p:spPr bwMode="auto">
            <a:xfrm>
              <a:off x="2520" y="1992"/>
              <a:ext cx="7560" cy="3960"/>
            </a:xfrm>
            <a:prstGeom prst="rect">
              <a:avLst/>
            </a:prstGeom>
            <a:noFill/>
            <a:ln w="9525">
              <a:noFill/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7415" name="Text Box 14"/>
            <p:cNvSpPr txBox="1">
              <a:spLocks noChangeArrowheads="1"/>
            </p:cNvSpPr>
            <p:nvPr/>
          </p:nvSpPr>
          <p:spPr bwMode="auto">
            <a:xfrm>
              <a:off x="8100" y="1992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1600">
                  <a:latin typeface="Arial" charset="0"/>
                  <a:cs typeface="Times New Roman" pitchFamily="18" charset="0"/>
                </a:rPr>
                <a:t>Bukti Ilmiah</a:t>
              </a:r>
              <a:endParaRPr lang="id-ID" sz="2400">
                <a:latin typeface="Arial" charset="0"/>
              </a:endParaRPr>
            </a:p>
          </p:txBody>
        </p:sp>
        <p:sp>
          <p:nvSpPr>
            <p:cNvPr id="17416" name="Text Box 13"/>
            <p:cNvSpPr txBox="1">
              <a:spLocks noChangeArrowheads="1"/>
            </p:cNvSpPr>
            <p:nvPr/>
          </p:nvSpPr>
          <p:spPr bwMode="auto">
            <a:xfrm>
              <a:off x="7920" y="3972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1600">
                  <a:latin typeface="Arial" charset="0"/>
                  <a:cs typeface="Times New Roman" pitchFamily="18" charset="0"/>
                </a:rPr>
                <a:t>Nilai-nilai</a:t>
              </a:r>
              <a:endParaRPr lang="id-ID" sz="2400">
                <a:latin typeface="Arial" charset="0"/>
              </a:endParaRPr>
            </a:p>
          </p:txBody>
        </p:sp>
        <p:sp>
          <p:nvSpPr>
            <p:cNvPr id="17417" name="Text Box 12"/>
            <p:cNvSpPr txBox="1">
              <a:spLocks noChangeArrowheads="1"/>
            </p:cNvSpPr>
            <p:nvPr/>
          </p:nvSpPr>
          <p:spPr bwMode="auto">
            <a:xfrm>
              <a:off x="2520" y="3972"/>
              <a:ext cx="162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1600">
                  <a:latin typeface="Arial" charset="0"/>
                  <a:cs typeface="Times New Roman" pitchFamily="18" charset="0"/>
                </a:rPr>
                <a:t>Kepercayaan</a:t>
              </a:r>
              <a:endParaRPr lang="id-ID" sz="2400">
                <a:latin typeface="Arial" charset="0"/>
              </a:endParaRPr>
            </a:p>
          </p:txBody>
        </p:sp>
        <p:sp>
          <p:nvSpPr>
            <p:cNvPr id="17418" name="Text Box 11"/>
            <p:cNvSpPr txBox="1">
              <a:spLocks noChangeArrowheads="1"/>
            </p:cNvSpPr>
            <p:nvPr/>
          </p:nvSpPr>
          <p:spPr bwMode="auto">
            <a:xfrm>
              <a:off x="4320" y="2532"/>
              <a:ext cx="270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/>
              <a:r>
                <a:rPr lang="id-ID" sz="1600">
                  <a:latin typeface="Arial" charset="0"/>
                  <a:cs typeface="Times New Roman" pitchFamily="18" charset="0"/>
                </a:rPr>
                <a:t>Pengalaman</a:t>
              </a:r>
              <a:endParaRPr lang="id-ID" sz="1400">
                <a:latin typeface="Arial" charset="0"/>
              </a:endParaRPr>
            </a:p>
            <a:p>
              <a:pPr algn="ctr"/>
              <a:r>
                <a:rPr lang="id-ID" sz="1600">
                  <a:latin typeface="Arial" charset="0"/>
                  <a:cs typeface="Times New Roman" pitchFamily="18" charset="0"/>
                </a:rPr>
                <a:t>Bukti Anekdot</a:t>
              </a:r>
              <a:endParaRPr lang="id-ID" sz="1400">
                <a:latin typeface="Arial" charset="0"/>
              </a:endParaRPr>
            </a:p>
            <a:p>
              <a:pPr algn="ctr"/>
              <a:r>
                <a:rPr lang="id-ID" sz="1600">
                  <a:latin typeface="Arial" charset="0"/>
                  <a:cs typeface="Times New Roman" pitchFamily="18" charset="0"/>
                </a:rPr>
                <a:t>Opini</a:t>
              </a:r>
              <a:endParaRPr lang="id-ID" sz="2400">
                <a:latin typeface="Arial" charset="0"/>
              </a:endParaRPr>
            </a:p>
          </p:txBody>
        </p:sp>
        <p:sp>
          <p:nvSpPr>
            <p:cNvPr id="17419" name="Text Box 10"/>
            <p:cNvSpPr txBox="1">
              <a:spLocks noChangeArrowheads="1"/>
            </p:cNvSpPr>
            <p:nvPr/>
          </p:nvSpPr>
          <p:spPr bwMode="auto">
            <a:xfrm>
              <a:off x="3420" y="5412"/>
              <a:ext cx="54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1600">
                  <a:latin typeface="Arial" charset="0"/>
                  <a:cs typeface="Times New Roman" pitchFamily="18" charset="0"/>
                </a:rPr>
                <a:t>Hambatan: Politis, ekonomi, hukum, dan etika</a:t>
              </a:r>
              <a:endParaRPr lang="id-ID" sz="2400">
                <a:latin typeface="Arial" charset="0"/>
              </a:endParaRPr>
            </a:p>
          </p:txBody>
        </p:sp>
        <p:sp>
          <p:nvSpPr>
            <p:cNvPr id="17420" name="Text Box 9"/>
            <p:cNvSpPr txBox="1">
              <a:spLocks noChangeArrowheads="1"/>
            </p:cNvSpPr>
            <p:nvPr/>
          </p:nvSpPr>
          <p:spPr bwMode="auto">
            <a:xfrm>
              <a:off x="5220" y="4152"/>
              <a:ext cx="198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id-ID" sz="1600">
                  <a:latin typeface="Arial" charset="0"/>
                  <a:cs typeface="Times New Roman" pitchFamily="18" charset="0"/>
                </a:rPr>
                <a:t>Keputusan</a:t>
              </a:r>
              <a:endParaRPr lang="id-ID" sz="2400">
                <a:latin typeface="Arial" charset="0"/>
              </a:endParaRPr>
            </a:p>
          </p:txBody>
        </p:sp>
        <p:sp>
          <p:nvSpPr>
            <p:cNvPr id="17421" name="Oval 8"/>
            <p:cNvSpPr>
              <a:spLocks noChangeArrowheads="1"/>
            </p:cNvSpPr>
            <p:nvPr/>
          </p:nvSpPr>
          <p:spPr bwMode="auto">
            <a:xfrm>
              <a:off x="4680" y="3972"/>
              <a:ext cx="2340" cy="9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2400"/>
            </a:p>
          </p:txBody>
        </p:sp>
        <p:sp>
          <p:nvSpPr>
            <p:cNvPr id="17422" name="Line 7"/>
            <p:cNvSpPr>
              <a:spLocks noChangeShapeType="1"/>
            </p:cNvSpPr>
            <p:nvPr/>
          </p:nvSpPr>
          <p:spPr bwMode="auto">
            <a:xfrm>
              <a:off x="4140" y="433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7423" name="Line 6"/>
            <p:cNvSpPr>
              <a:spLocks noChangeShapeType="1"/>
            </p:cNvSpPr>
            <p:nvPr/>
          </p:nvSpPr>
          <p:spPr bwMode="auto">
            <a:xfrm flipH="1">
              <a:off x="7020" y="4332"/>
              <a:ext cx="9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7424" name="Line 5"/>
            <p:cNvSpPr>
              <a:spLocks noChangeShapeType="1"/>
            </p:cNvSpPr>
            <p:nvPr/>
          </p:nvSpPr>
          <p:spPr bwMode="auto">
            <a:xfrm flipH="1">
              <a:off x="3240" y="2172"/>
              <a:ext cx="48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7425" name="Line 4"/>
            <p:cNvSpPr>
              <a:spLocks noChangeShapeType="1"/>
            </p:cNvSpPr>
            <p:nvPr/>
          </p:nvSpPr>
          <p:spPr bwMode="auto">
            <a:xfrm>
              <a:off x="3240" y="2172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7426" name="Line 3"/>
            <p:cNvSpPr>
              <a:spLocks noChangeShapeType="1"/>
            </p:cNvSpPr>
            <p:nvPr/>
          </p:nvSpPr>
          <p:spPr bwMode="auto">
            <a:xfrm flipV="1">
              <a:off x="5760" y="4872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7427" name="Line 2"/>
            <p:cNvSpPr>
              <a:spLocks noChangeShapeType="1"/>
            </p:cNvSpPr>
            <p:nvPr/>
          </p:nvSpPr>
          <p:spPr bwMode="auto">
            <a:xfrm flipH="1">
              <a:off x="3960" y="3612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</TotalTime>
  <Words>589</Words>
  <Application>Microsoft Office PowerPoint</Application>
  <PresentationFormat>On-screen Show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Lucida Sans Unicode</vt:lpstr>
      <vt:lpstr>Arial</vt:lpstr>
      <vt:lpstr>Wingdings 3</vt:lpstr>
      <vt:lpstr>Verdana</vt:lpstr>
      <vt:lpstr>Wingdings 2</vt:lpstr>
      <vt:lpstr>Calibri</vt:lpstr>
      <vt:lpstr>ＭＳ Ｐゴシック</vt:lpstr>
      <vt:lpstr>Times New Roman</vt:lpstr>
      <vt:lpstr>Concourse</vt:lpstr>
      <vt:lpstr>  Evidence Based Policy Making dalam konteks Translational Research</vt:lpstr>
      <vt:lpstr>PROSES KEBIJAKAN</vt:lpstr>
      <vt:lpstr>Pengantar</vt:lpstr>
      <vt:lpstr>National Cancer Institute  (US National Health Institute)</vt:lpstr>
      <vt:lpstr>Slide 5</vt:lpstr>
      <vt:lpstr>Isi:</vt:lpstr>
      <vt:lpstr>Slide 7</vt:lpstr>
      <vt:lpstr>Apa persamaan dan perbedaan antara Evidence Based Medicine (EBM) dan Evidence Based Policy-Making (EBP)?</vt:lpstr>
      <vt:lpstr>Model Evidence Based Policy Making</vt:lpstr>
      <vt:lpstr>Hubungan EBP dengan translational research </vt:lpstr>
      <vt:lpstr>Situasi yang dihadapi:</vt:lpstr>
      <vt:lpstr>Situasi A: Tidak Ada bukti Ilmiah. </vt:lpstr>
      <vt:lpstr>Situasi B: Ada bukti Ilmiah. </vt:lpstr>
      <vt:lpstr>Dalam situasi B ini ada beberapa kemungkinan:</vt:lpstr>
      <vt:lpstr>Pertanyaan Kritis:</vt:lpstr>
      <vt:lpstr>Dimensi Sistem Pelayanan Kesehatan</vt:lpstr>
      <vt:lpstr>Penutup: Masa depan kebijakan kesehatan  di Indonesia: </vt:lpstr>
      <vt:lpstr>Sekian dan terimakasih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Iman Muhammad</dc:creator>
  <cp:lastModifiedBy>Iman Muhammad</cp:lastModifiedBy>
  <cp:revision>14</cp:revision>
  <dcterms:created xsi:type="dcterms:W3CDTF">2008-03-04T21:59:51Z</dcterms:created>
  <dcterms:modified xsi:type="dcterms:W3CDTF">2016-11-14T17:32:50Z</dcterms:modified>
</cp:coreProperties>
</file>