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notesMasterIdLst>
    <p:notesMasterId r:id="rId49"/>
  </p:notesMasterIdLst>
  <p:handoutMasterIdLst>
    <p:handoutMasterId r:id="rId50"/>
  </p:handoutMasterIdLst>
  <p:sldIdLst>
    <p:sldId id="265" r:id="rId2"/>
    <p:sldId id="266" r:id="rId3"/>
    <p:sldId id="268" r:id="rId4"/>
    <p:sldId id="267" r:id="rId5"/>
    <p:sldId id="269" r:id="rId6"/>
    <p:sldId id="270" r:id="rId7"/>
    <p:sldId id="272" r:id="rId8"/>
    <p:sldId id="273" r:id="rId9"/>
    <p:sldId id="275" r:id="rId10"/>
    <p:sldId id="280" r:id="rId11"/>
    <p:sldId id="281" r:id="rId12"/>
    <p:sldId id="282" r:id="rId13"/>
    <p:sldId id="283" r:id="rId14"/>
    <p:sldId id="285" r:id="rId15"/>
    <p:sldId id="319" r:id="rId16"/>
    <p:sldId id="320" r:id="rId17"/>
    <p:sldId id="321" r:id="rId18"/>
    <p:sldId id="286" r:id="rId19"/>
    <p:sldId id="287" r:id="rId20"/>
    <p:sldId id="288" r:id="rId21"/>
    <p:sldId id="289" r:id="rId22"/>
    <p:sldId id="290" r:id="rId23"/>
    <p:sldId id="293" r:id="rId24"/>
    <p:sldId id="294" r:id="rId25"/>
    <p:sldId id="295" r:id="rId26"/>
    <p:sldId id="296" r:id="rId27"/>
    <p:sldId id="297" r:id="rId28"/>
    <p:sldId id="298" r:id="rId29"/>
    <p:sldId id="331" r:id="rId30"/>
    <p:sldId id="334" r:id="rId31"/>
    <p:sldId id="256" r:id="rId32"/>
    <p:sldId id="259" r:id="rId33"/>
    <p:sldId id="260" r:id="rId34"/>
    <p:sldId id="257" r:id="rId35"/>
    <p:sldId id="262" r:id="rId36"/>
    <p:sldId id="263" r:id="rId37"/>
    <p:sldId id="326" r:id="rId38"/>
    <p:sldId id="327" r:id="rId39"/>
    <p:sldId id="328" r:id="rId40"/>
    <p:sldId id="258" r:id="rId41"/>
    <p:sldId id="261" r:id="rId42"/>
    <p:sldId id="264" r:id="rId43"/>
    <p:sldId id="322" r:id="rId44"/>
    <p:sldId id="323" r:id="rId45"/>
    <p:sldId id="324" r:id="rId46"/>
    <p:sldId id="333" r:id="rId47"/>
    <p:sldId id="330" r:id="rId48"/>
  </p:sldIdLst>
  <p:sldSz cx="9144000" cy="6858000" type="screen4x3"/>
  <p:notesSz cx="7053263" cy="93091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5138"/>
          </a:xfrm>
          <a:prstGeom prst="rect">
            <a:avLst/>
          </a:prstGeom>
        </p:spPr>
        <p:txBody>
          <a:bodyPr vert="horz" lIns="93491" tIns="46746" rIns="93491" bIns="46746" rtlCol="0"/>
          <a:lstStyle>
            <a:lvl1pPr algn="l">
              <a:defRPr sz="13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738" y="0"/>
            <a:ext cx="3055937" cy="465138"/>
          </a:xfrm>
          <a:prstGeom prst="rect">
            <a:avLst/>
          </a:prstGeom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E09D5040-9DCC-42C9-897B-C8A2607B051B}" type="datetimeFigureOut">
              <a:rPr lang="en-US"/>
              <a:pPr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55938" cy="465138"/>
          </a:xfrm>
          <a:prstGeom prst="rect">
            <a:avLst/>
          </a:prstGeom>
        </p:spPr>
        <p:txBody>
          <a:bodyPr vert="horz" lIns="93491" tIns="46746" rIns="93491" bIns="46746" rtlCol="0" anchor="b"/>
          <a:lstStyle>
            <a:lvl1pPr algn="l">
              <a:defRPr sz="13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738" y="8842375"/>
            <a:ext cx="3055937" cy="465138"/>
          </a:xfrm>
          <a:prstGeom prst="rect">
            <a:avLst/>
          </a:prstGeom>
        </p:spPr>
        <p:txBody>
          <a:bodyPr vert="horz" wrap="square" lIns="93491" tIns="46746" rIns="93491" bIns="4674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595C7BC0-7C56-4E8E-B18C-986C5585F26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5138"/>
          </a:xfrm>
          <a:prstGeom prst="rect">
            <a:avLst/>
          </a:prstGeom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738" y="0"/>
            <a:ext cx="3055937" cy="465138"/>
          </a:xfrm>
          <a:prstGeom prst="rect">
            <a:avLst/>
          </a:prstGeom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fld id="{FE5C7748-141F-4EBA-B223-B4483BBA1CAE}" type="datetimeFigureOut">
              <a:rPr lang="id-ID"/>
              <a:pPr/>
              <a:t>15/11/2016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2963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1" tIns="46746" rIns="93491" bIns="46746" rtlCol="0" anchor="ctr"/>
          <a:lstStyle/>
          <a:p>
            <a:pPr lvl="0"/>
            <a:endParaRPr lang="id-ID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850" y="4422775"/>
            <a:ext cx="5643563" cy="4187825"/>
          </a:xfrm>
          <a:prstGeom prst="rect">
            <a:avLst/>
          </a:prstGeom>
        </p:spPr>
        <p:txBody>
          <a:bodyPr vert="horz" wrap="square" lIns="93491" tIns="46746" rIns="93491" bIns="46746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id-ID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55938" cy="465138"/>
          </a:xfrm>
          <a:prstGeom prst="rect">
            <a:avLst/>
          </a:prstGeom>
        </p:spPr>
        <p:txBody>
          <a:bodyPr vert="horz" wrap="square" lIns="93491" tIns="46746" rIns="93491" bIns="46746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738" y="8842375"/>
            <a:ext cx="3055937" cy="465138"/>
          </a:xfrm>
          <a:prstGeom prst="rect">
            <a:avLst/>
          </a:prstGeom>
        </p:spPr>
        <p:txBody>
          <a:bodyPr vert="horz" wrap="square" lIns="93491" tIns="46746" rIns="93491" bIns="4674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fld id="{B3AEE197-4E85-49FD-8B6D-52BE0719702B}" type="slidenum">
              <a:rPr lang="id-ID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18C7940-A2B6-4C26-8326-C8C12058C027}" type="slidenum">
              <a:rPr lang="en-US"/>
              <a:pPr/>
              <a:t>14</a:t>
            </a:fld>
            <a:endParaRPr lang="en-US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200150" y="698500"/>
            <a:ext cx="4654550" cy="349091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4850" y="4424363"/>
            <a:ext cx="5643563" cy="4186237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6D5B823-145E-4F71-9803-A37062992539}" type="slidenum">
              <a:rPr lang="en-US"/>
              <a:pPr/>
              <a:t>15</a:t>
            </a:fld>
            <a:endParaRPr 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201738" y="700088"/>
            <a:ext cx="46513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4850" y="4424363"/>
            <a:ext cx="5643563" cy="4186237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30B66F-4281-44CC-AAB1-578F5D102C3C}" type="slidenum">
              <a:rPr lang="en-US"/>
              <a:pPr/>
              <a:t>16</a:t>
            </a:fld>
            <a:endParaRPr lang="en-US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201738" y="700088"/>
            <a:ext cx="46513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4850" y="4424363"/>
            <a:ext cx="5643563" cy="4186237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EF3344-A6DA-4FF7-980F-7BE84AB5CA4D}" type="slidenum">
              <a:rPr lang="en-US"/>
              <a:pPr/>
              <a:t>17</a:t>
            </a:fld>
            <a:endParaRPr lang="en-US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201738" y="700088"/>
            <a:ext cx="4651375" cy="348932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4850" y="4424363"/>
            <a:ext cx="5643563" cy="4186237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30914F8-6CB8-4BC4-A242-0669A2810870}" type="slidenum">
              <a:rPr lang="en-US"/>
              <a:pPr/>
              <a:t>18</a:t>
            </a:fld>
            <a:endParaRPr lang="en-US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1200150" y="698500"/>
            <a:ext cx="4654550" cy="349091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B9A1FDF-E448-4939-BD47-A4231261300B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F6D132-5604-4B13-8B40-6189BAC3788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8777B-66C7-43D5-A56F-67E124239387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84148-1E2C-4C06-9641-16278E4B1934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DBD3011-90E0-4EEF-A076-7773D28D65BD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28D0851-2574-453B-A583-B6472480B97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20675"/>
            <a:ext cx="74676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981200"/>
            <a:ext cx="75438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CA8611-6AEA-4FE1-BD6F-A49710968163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September 2015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A98F5-C87F-4DF0-ACC8-7A2D1B6365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A7529-51D7-412C-B93F-0AD56BEB6706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6D9335-478A-4650-B95C-3CA3338FA41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BF44C-6E7B-4ED5-B4EF-1F59D93F7540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479CD1C-26A2-44E1-986E-548F0CD14A3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9A660FF-2749-49B2-AD20-15B851E6B033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CD44598-EA08-41C4-8D2B-4C0AD5D1F8C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218E7DB-70A8-4F1F-AC46-DB93D981341E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6B4AD86-854A-4E93-8808-5F387B2F97E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BE50-6F2D-4D8D-94CB-B94B741A5484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87359-2BFF-45C7-A3E3-D6D478CB8FA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E103F-BE14-40F9-B9AB-1A9983B0A911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BD2263-DEE1-4131-A6D2-6E4C11DE20C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6D69A-93C6-4B93-B74C-77351B426521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40E6561-E9C3-4C1B-A412-E75A7C020929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B228300-0189-4489-8327-FCFA33D4E27C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7857F57-9254-4660-AF79-5E460E282E32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0E4E14-8C03-4BCE-8FCE-1BAD293AB070}" type="datetime1">
              <a:rPr lang="en-US" smtClean="0"/>
              <a:pPr/>
              <a:t>11/15/2016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September 2015</a:t>
            </a:r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1C44750-C5D6-4A46-AC9D-9D94AB32CB2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bijakankesehatanindonesia.net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bijakankesehatanindonesia.ne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ebijakankesehatanindonesia.ne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4"/>
          <p:cNvSpPr>
            <a:spLocks noGrp="1"/>
          </p:cNvSpPr>
          <p:nvPr>
            <p:ph type="ctrTitle"/>
          </p:nvPr>
        </p:nvSpPr>
        <p:spPr>
          <a:xfrm>
            <a:off x="642938" y="1143000"/>
            <a:ext cx="7772400" cy="1470025"/>
          </a:xfrm>
        </p:spPr>
        <p:txBody>
          <a:bodyPr/>
          <a:lstStyle/>
          <a:p>
            <a:r>
              <a:rPr lang="id-ID" b="1" smtClean="0">
                <a:ea typeface="ＭＳ Ｐゴシック" pitchFamily="34" charset="-128"/>
              </a:rPr>
              <a:t>Kebijakan dan Manajemen Kesehatan </a:t>
            </a:r>
            <a:endParaRPr lang="id-ID" smtClean="0">
              <a:ea typeface="ＭＳ Ｐゴシック" pitchFamily="34" charset="-128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September </a:t>
            </a:r>
            <a:r>
              <a:rPr lang="en-US" dirty="0" smtClean="0"/>
              <a:t>201</a:t>
            </a:r>
            <a:r>
              <a:rPr lang="id-ID" dirty="0" smtClean="0"/>
              <a:t>6</a:t>
            </a:r>
            <a:endParaRPr lang="id-ID" dirty="0"/>
          </a:p>
        </p:txBody>
      </p:sp>
      <p:sp>
        <p:nvSpPr>
          <p:cNvPr id="16389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A94381-A96B-442B-A937-84C70832ED31}" type="slidenum">
              <a:rPr lang="id-ID"/>
              <a:pPr/>
              <a:t>1</a:t>
            </a:fld>
            <a:endParaRPr lang="id-ID"/>
          </a:p>
        </p:txBody>
      </p:sp>
      <p:sp>
        <p:nvSpPr>
          <p:cNvPr id="5" name="Title 4"/>
          <p:cNvSpPr txBox="1">
            <a:spLocks/>
          </p:cNvSpPr>
          <p:nvPr/>
        </p:nvSpPr>
        <p:spPr bwMode="auto">
          <a:xfrm>
            <a:off x="714375" y="285750"/>
            <a:ext cx="77724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200" b="1" dirty="0">
                <a:ea typeface="+mj-ea"/>
                <a:cs typeface="Arial" pitchFamily="34" charset="0"/>
              </a:rPr>
              <a:t>Mata </a:t>
            </a:r>
            <a:r>
              <a:rPr lang="en-US" sz="3200" b="1" dirty="0" smtClean="0">
                <a:ea typeface="+mj-ea"/>
                <a:cs typeface="Arial" pitchFamily="34" charset="0"/>
              </a:rPr>
              <a:t>Kuli</a:t>
            </a:r>
            <a:r>
              <a:rPr lang="id-ID" sz="3200" b="1" dirty="0" smtClean="0">
                <a:ea typeface="+mj-ea"/>
                <a:cs typeface="Arial" pitchFamily="34" charset="0"/>
              </a:rPr>
              <a:t>ah</a:t>
            </a:r>
            <a:endParaRPr lang="id-ID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7" name="Title 4"/>
          <p:cNvSpPr txBox="1">
            <a:spLocks/>
          </p:cNvSpPr>
          <p:nvPr/>
        </p:nvSpPr>
        <p:spPr bwMode="auto">
          <a:xfrm>
            <a:off x="785813" y="4214813"/>
            <a:ext cx="777240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en-US" sz="3200" dirty="0">
                <a:ea typeface="+mj-ea"/>
                <a:cs typeface="Arial" pitchFamily="34" charset="0"/>
              </a:rPr>
              <a:t>Sesi 1</a:t>
            </a:r>
            <a:r>
              <a:rPr lang="en-US" sz="3200" dirty="0" smtClean="0">
                <a:ea typeface="+mj-ea"/>
                <a:cs typeface="Arial" pitchFamily="34" charset="0"/>
              </a:rPr>
              <a:t>:</a:t>
            </a:r>
            <a:endParaRPr lang="en-US" sz="3200" dirty="0"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41325"/>
            <a:ext cx="7467600" cy="1311275"/>
          </a:xfrm>
        </p:spPr>
        <p:txBody>
          <a:bodyPr/>
          <a:lstStyle/>
          <a:p>
            <a:pPr eaLnBrk="1" hangingPunct="1"/>
            <a:r>
              <a:rPr lang="en-US" sz="4000" smtClean="0">
                <a:ea typeface="ＭＳ Ｐゴシック" pitchFamily="34" charset="-128"/>
              </a:rPr>
              <a:t>Health System menurut WHO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fld id="{18B3EFC4-0A46-4B12-80DC-55E12E4B1572}" type="slidenum">
              <a:rPr lang="id-ID"/>
              <a:pPr/>
              <a:t>10</a:t>
            </a:fld>
            <a:endParaRPr lang="id-ID"/>
          </a:p>
        </p:txBody>
      </p:sp>
      <p:sp>
        <p:nvSpPr>
          <p:cNvPr id="2560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GB" altLang="ja-JP" sz="3500" b="1" smtClean="0">
                <a:ea typeface="ＭＳ Ｐゴシック" pitchFamily="34" charset="-128"/>
                <a:hlinkClick r:id="" action="ppaction://noaction"/>
              </a:rPr>
              <a:t>[1]</a:t>
            </a:r>
            <a:r>
              <a:rPr lang="en-GB" altLang="ja-JP" sz="3500" b="1" smtClean="0">
                <a:ea typeface="ＭＳ Ｐゴシック" pitchFamily="34" charset="-128"/>
              </a:rPr>
              <a:t> </a:t>
            </a:r>
            <a:r>
              <a:rPr lang="en-GB" altLang="ja-JP" sz="3500" b="1" i="1" smtClean="0">
                <a:latin typeface="Verdana" pitchFamily="34" charset="0"/>
                <a:ea typeface="ＭＳ Ｐゴシック" pitchFamily="34" charset="-128"/>
              </a:rPr>
              <a:t>‘’</a:t>
            </a:r>
            <a:r>
              <a:rPr lang="en-GB" altLang="ja-JP" sz="3500" b="1" i="1" smtClean="0">
                <a:ea typeface="ＭＳ Ｐゴシック" pitchFamily="34" charset="-128"/>
              </a:rPr>
              <a:t>Health system adalah semua kegiatan yang tujuan utamanya untuk meningkatkan, mengembalikan dan memelihara kesehatan.</a:t>
            </a:r>
          </a:p>
          <a:p>
            <a:pPr eaLnBrk="1" hangingPunct="1"/>
            <a:endParaRPr lang="en-US" sz="3500" smtClean="0">
              <a:ea typeface="ＭＳ Ｐゴシック" pitchFamily="34" charset="-128"/>
            </a:endParaRPr>
          </a:p>
          <a:p>
            <a:pPr eaLnBrk="1" hangingPunct="1"/>
            <a:endParaRPr lang="en-US" sz="35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7467600" cy="762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Apa cakupannya?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0" y="1981200"/>
            <a:ext cx="3886200" cy="4114800"/>
          </a:xfrm>
          <a:solidFill>
            <a:srgbClr val="FFFF99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ja-JP" sz="2600" b="1" i="1" smtClean="0">
                <a:ea typeface="ＭＳ Ｐゴシック" pitchFamily="34" charset="-128"/>
              </a:rPr>
              <a:t>Formal Health services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ja-JP" sz="2600" b="1" smtClean="0">
                <a:ea typeface="ＭＳ Ｐゴシック" pitchFamily="34" charset="-128"/>
              </a:rPr>
              <a:t>Pelayanan kesehatan oleh tenaga medik profesional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ja-JP" sz="2600" b="1" smtClean="0">
                <a:ea typeface="ＭＳ Ｐゴシック" pitchFamily="34" charset="-128"/>
              </a:rPr>
              <a:t>Pengobat tradisional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ja-JP" sz="2600" b="1" smtClean="0">
                <a:ea typeface="ＭＳ Ｐゴシック" pitchFamily="34" charset="-128"/>
              </a:rPr>
              <a:t>Pengobatan Alternatif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altLang="ja-JP" sz="2600" b="1" smtClean="0">
                <a:ea typeface="ＭＳ Ｐゴシック" pitchFamily="34" charset="-128"/>
              </a:rPr>
              <a:t>Penggunaan obat dengan resep atau tanpa resep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altLang="ja-JP" sz="2600" b="1" smtClean="0">
              <a:ea typeface="ＭＳ Ｐゴシック" pitchFamily="34" charset="-128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076700" y="1600200"/>
            <a:ext cx="3695700" cy="13716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altLang="ja-JP" sz="2600" b="1" dirty="0" err="1" smtClean="0">
                <a:ea typeface="+mn-ea"/>
              </a:rPr>
              <a:t>Mencakup</a:t>
            </a:r>
            <a:r>
              <a:rPr lang="en-GB" altLang="ja-JP" sz="2600" b="1" dirty="0" smtClean="0">
                <a:ea typeface="+mn-ea"/>
              </a:rPr>
              <a:t> pula: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altLang="ja-JP" sz="2600" b="1" dirty="0" err="1" smtClean="0">
                <a:ea typeface="+mn-ea"/>
              </a:rPr>
              <a:t>Promosi</a:t>
            </a:r>
            <a:r>
              <a:rPr lang="en-GB" altLang="ja-JP" sz="2600" b="1" dirty="0" smtClean="0">
                <a:ea typeface="+mn-ea"/>
              </a:rPr>
              <a:t> </a:t>
            </a:r>
            <a:r>
              <a:rPr lang="en-GB" altLang="ja-JP" sz="2600" b="1" dirty="0" err="1" smtClean="0">
                <a:ea typeface="+mn-ea"/>
              </a:rPr>
              <a:t>Kesehatan</a:t>
            </a:r>
            <a:endParaRPr lang="en-GB" altLang="ja-JP" sz="2600" b="1" dirty="0" smtClean="0"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altLang="ja-JP" sz="2600" b="1" dirty="0" err="1" smtClean="0">
                <a:ea typeface="+mn-ea"/>
              </a:rPr>
              <a:t>Pencegahan</a:t>
            </a:r>
            <a:r>
              <a:rPr lang="en-GB" altLang="ja-JP" sz="2600" b="1" dirty="0" smtClean="0">
                <a:ea typeface="+mn-ea"/>
              </a:rPr>
              <a:t> </a:t>
            </a:r>
            <a:r>
              <a:rPr lang="en-GB" altLang="ja-JP" sz="2600" b="1" dirty="0" err="1" smtClean="0">
                <a:ea typeface="+mn-ea"/>
              </a:rPr>
              <a:t>Penyakit</a:t>
            </a:r>
            <a:endParaRPr lang="en-GB" altLang="ja-JP" sz="2600" b="1" dirty="0" smtClean="0">
              <a:ea typeface="+mn-ea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altLang="ja-JP" sz="2600" b="1" i="1" dirty="0" smtClean="0">
              <a:ea typeface="+mn-ea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endParaRPr lang="en-US" sz="2400" dirty="0" smtClean="0">
              <a:ea typeface="+mn-ea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  <a:defRPr/>
            </a:pPr>
            <a:endParaRPr lang="en-US" sz="2400" dirty="0" smtClean="0">
              <a:ea typeface="+mn-ea"/>
            </a:endParaRPr>
          </a:p>
        </p:txBody>
      </p:sp>
      <p:sp>
        <p:nvSpPr>
          <p:cNvPr id="26630" name="Slide Number Placeholder 6"/>
          <p:cNvSpPr>
            <a:spLocks noGrp="1"/>
          </p:cNvSpPr>
          <p:nvPr>
            <p:ph type="sldNum" sz="quarter" idx="16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2D7ECCC-C92D-4328-B53C-82FC15360831}" type="slidenum">
              <a:rPr lang="id-ID"/>
              <a:pPr/>
              <a:t>11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3886200" y="3733800"/>
            <a:ext cx="4419600" cy="29083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GB" altLang="ja-JP" sz="2800" b="1"/>
              <a:t>Berbagai kegiatan memperkuat kesehatan seperti: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None/>
            </a:pPr>
            <a:r>
              <a:rPr lang="en-GB" altLang="ja-JP" sz="2800" b="1"/>
              <a:t>Keselamatan di jalan raya, lingkungan hidup, pendidikan khusus kesehatan dan berbagai hal lainnya</a:t>
            </a:r>
            <a:r>
              <a:rPr lang="en-GB" altLang="ja-JP" sz="2800" b="1">
                <a:solidFill>
                  <a:srgbClr val="FF0000"/>
                </a:solidFill>
              </a:rPr>
              <a:t> </a:t>
            </a:r>
            <a:endParaRPr lang="en-US" sz="2800"/>
          </a:p>
        </p:txBody>
      </p:sp>
      <p:sp>
        <p:nvSpPr>
          <p:cNvPr id="26629" name="Text Box 6"/>
          <p:cNvSpPr txBox="1">
            <a:spLocks noChangeArrowheads="1"/>
          </p:cNvSpPr>
          <p:nvPr/>
        </p:nvSpPr>
        <p:spPr bwMode="auto">
          <a:xfrm>
            <a:off x="5334000" y="3048000"/>
            <a:ext cx="1295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smtClean="0">
                <a:ea typeface="ＭＳ Ｐゴシック" pitchFamily="34" charset="-128"/>
              </a:rPr>
              <a:t>Pendekatan Sistemik</a:t>
            </a:r>
            <a:endParaRPr lang="id-ID" sz="6000" b="1" smtClean="0">
              <a:ea typeface="ＭＳ Ｐゴシック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97A9EBC-0431-4310-AA03-03349065A850}" type="slidenum">
              <a:rPr lang="id-ID"/>
              <a:pPr/>
              <a:t>12</a:t>
            </a:fld>
            <a:endParaRPr lang="id-ID"/>
          </a:p>
        </p:txBody>
      </p:sp>
      <p:sp>
        <p:nvSpPr>
          <p:cNvPr id="2764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>
                <a:ea typeface="ＭＳ Ｐゴシック" pitchFamily="34" charset="-128"/>
              </a:rPr>
              <a:t>Dilakukan dengan 2 cara:</a:t>
            </a:r>
          </a:p>
          <a:p>
            <a:pPr eaLnBrk="1" hangingPunct="1"/>
            <a:r>
              <a:rPr lang="id-ID" smtClean="0">
                <a:ea typeface="ＭＳ Ｐゴシック" pitchFamily="34" charset="-128"/>
              </a:rPr>
              <a:t>(1) identifikasi komponen pembentuk sistem; dan </a:t>
            </a:r>
          </a:p>
          <a:p>
            <a:pPr eaLnBrk="1" hangingPunct="1"/>
            <a:r>
              <a:rPr lang="id-ID" smtClean="0">
                <a:ea typeface="ＭＳ Ｐゴシック" pitchFamily="34" charset="-128"/>
              </a:rPr>
              <a:t>(2) menganalisis </a:t>
            </a:r>
            <a:r>
              <a:rPr lang="id-ID" i="1" smtClean="0">
                <a:ea typeface="ＭＳ Ｐゴシック" pitchFamily="34" charset="-128"/>
              </a:rPr>
              <a:t>interconnection</a:t>
            </a:r>
            <a:r>
              <a:rPr lang="id-ID" smtClean="0">
                <a:ea typeface="ＭＳ Ｐゴシック" pitchFamily="34" charset="-128"/>
              </a:rPr>
              <a:t>, saling keterkaitan antar komponen dalam pola tertentu. 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6913" name="Group 65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2663825"/>
                <a:gridCol w="1250950"/>
                <a:gridCol w="1250950"/>
                <a:gridCol w="1254125"/>
                <a:gridCol w="1352550"/>
                <a:gridCol w="1371600"/>
              </a:tblGrid>
              <a:tr h="7842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Pemerintah/Dinas Kesehatan/Dinas lainnya</a:t>
                      </a:r>
                      <a:r>
                        <a:rPr kumimoji="0" 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. Internasional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Lembaga Swasta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Masyarakat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17563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Pusat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Propinsi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Kab/Kota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785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Pembiayaan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Pelay</a:t>
                      </a:r>
                      <a:r>
                        <a:rPr kumimoji="0" lang="de-DE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anan</a:t>
                      </a:r>
                      <a:endParaRPr kumimoji="0" lang="de-DE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Regul</a:t>
                      </a:r>
                      <a:r>
                        <a:rPr kumimoji="0" lang="sv-SE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asi</a:t>
                      </a:r>
                      <a:endParaRPr kumimoji="0" lang="sv-SE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3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39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Com</a:t>
                      </a:r>
                      <a:r>
                        <a:rPr kumimoji="0" lang="id-ID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m</a:t>
                      </a:r>
                      <a:r>
                        <a:rPr kumimoji="0" lang="sv-SE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unity Empowerment</a:t>
                      </a:r>
                      <a:endParaRPr kumimoji="0" lang="sv-S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85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Sumber Daya</a:t>
                      </a:r>
                      <a:endParaRPr kumimoji="0" lang="sv-S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84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Obat dan Alkes</a:t>
                      </a:r>
                      <a:endParaRPr kumimoji="0" lang="sv-S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Gill Sans MT" pitchFamily="34" charset="0"/>
                        </a:rPr>
                        <a:t> 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Gill Sans MT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2873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9A91236-2907-43C4-8A69-9FB54162828A}" type="slidenum">
              <a:rPr lang="id-ID"/>
              <a:pPr/>
              <a:t>13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14313"/>
            <a:ext cx="7558088" cy="1285875"/>
          </a:xfrm>
        </p:spPr>
        <p:txBody>
          <a:bodyPr/>
          <a:lstStyle/>
          <a:p>
            <a:pPr eaLnBrk="1" hangingPunct="1">
              <a:defRPr/>
            </a:pPr>
            <a:r>
              <a:rPr lang="id-ID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</a:rPr>
              <a:t>Tujuan dan </a:t>
            </a:r>
            <a:br>
              <a:rPr lang="id-ID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</a:rPr>
            </a:br>
            <a:r>
              <a:rPr lang="id-ID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</a:rPr>
              <a:t>Indikator </a:t>
            </a:r>
            <a:r>
              <a:rPr lang="en-US" sz="28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</a:rPr>
              <a:t>Sistem</a:t>
            </a:r>
            <a:r>
              <a:rPr lang="en-US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</a:rPr>
              <a:t> </a:t>
            </a:r>
            <a:r>
              <a:rPr lang="en-US" sz="2800" dirty="0" err="1" smtClean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</a:rPr>
              <a:t>Kesehatan</a:t>
            </a:r>
            <a:r>
              <a:rPr lang="id-ID" sz="2800" dirty="0" smtClean="0"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</a:rPr>
              <a:t> (Roberts dkk, 2007)</a:t>
            </a:r>
            <a:endParaRPr lang="en-US" sz="2800" dirty="0" smtClean="0">
              <a:effectLst>
                <a:outerShdw blurRad="38100" dist="38100" dir="2700000" algn="tl">
                  <a:srgbClr val="000000"/>
                </a:outerShdw>
              </a:effectLst>
              <a:ea typeface="+mj-ea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03EBAFC-3779-40D3-BD85-86070882F1F6}" type="slidenum">
              <a:rPr lang="en-US"/>
              <a:pPr/>
              <a:t>14</a:t>
            </a:fld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762000" y="3124200"/>
            <a:ext cx="1905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Status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Kesehatan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505200" y="3124200"/>
            <a:ext cx="2011363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Perlindungan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Resiko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324600" y="3124200"/>
            <a:ext cx="1905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bg1"/>
                </a:solidFill>
              </a:rPr>
              <a:t>Kepuasan</a:t>
            </a:r>
          </a:p>
          <a:p>
            <a:pPr algn="ctr"/>
            <a:r>
              <a:rPr lang="en-US" b="1">
                <a:solidFill>
                  <a:schemeClr val="bg1"/>
                </a:solidFill>
              </a:rPr>
              <a:t>Publik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343400" y="1447800"/>
            <a:ext cx="381000" cy="304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9703" name="AutoShape 7"/>
          <p:cNvCxnSpPr>
            <a:cxnSpLocks noChangeShapeType="1"/>
            <a:stCxn id="29702" idx="2"/>
            <a:endCxn id="29699" idx="0"/>
          </p:cNvCxnSpPr>
          <p:nvPr/>
        </p:nvCxnSpPr>
        <p:spPr bwMode="auto">
          <a:xfrm flipH="1">
            <a:off x="1714500" y="1752600"/>
            <a:ext cx="2819400" cy="13716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704" name="AutoShape 8"/>
          <p:cNvCxnSpPr>
            <a:cxnSpLocks noChangeShapeType="1"/>
            <a:stCxn id="29702" idx="2"/>
            <a:endCxn id="29700" idx="0"/>
          </p:cNvCxnSpPr>
          <p:nvPr/>
        </p:nvCxnSpPr>
        <p:spPr bwMode="auto">
          <a:xfrm flipH="1">
            <a:off x="4511675" y="1752600"/>
            <a:ext cx="22225" cy="13716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705" name="AutoShape 9"/>
          <p:cNvCxnSpPr>
            <a:cxnSpLocks noChangeShapeType="1"/>
            <a:stCxn id="29702" idx="2"/>
            <a:endCxn id="29701" idx="0"/>
          </p:cNvCxnSpPr>
          <p:nvPr/>
        </p:nvCxnSpPr>
        <p:spPr bwMode="auto">
          <a:xfrm>
            <a:off x="4533900" y="1752600"/>
            <a:ext cx="2743200" cy="13716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07963" y="552450"/>
            <a:ext cx="8097837" cy="514350"/>
          </a:xfrm>
        </p:spPr>
        <p:txBody>
          <a:bodyPr/>
          <a:lstStyle/>
          <a:p>
            <a:pPr eaLnBrk="1" hangingPunct="1"/>
            <a:r>
              <a:rPr lang="en-US" sz="2400" smtClean="0">
                <a:ea typeface="ＭＳ Ｐゴシック" pitchFamily="34" charset="-128"/>
              </a:rPr>
              <a:t>a. Status Kesehatan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C774A2B-C8A3-4B8A-98F4-E5B63932CD5D}" type="slidenum">
              <a:rPr lang="en-US"/>
              <a:pPr/>
              <a:t>15</a:t>
            </a:fld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764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5000"/>
              </a:spcBef>
            </a:pPr>
            <a:r>
              <a:rPr lang="sv-SE" sz="2400" smtClean="0">
                <a:ea typeface="ＭＳ Ｐゴシック" pitchFamily="34" charset="-128"/>
              </a:rPr>
              <a:t>Secara tradisional ukuran status kesehatan: AKB, AKI, dan AKBA</a:t>
            </a:r>
          </a:p>
          <a:p>
            <a:pPr eaLnBrk="1" hangingPunct="1">
              <a:lnSpc>
                <a:spcPct val="90000"/>
              </a:lnSpc>
              <a:spcBef>
                <a:spcPct val="45000"/>
              </a:spcBef>
            </a:pPr>
            <a:r>
              <a:rPr lang="sv-SE" sz="2400" smtClean="0">
                <a:ea typeface="ＭＳ Ｐゴシック" pitchFamily="34" charset="-128"/>
              </a:rPr>
              <a:t>Akhir-akhir ini: berkaitan dengan beban penyakit (misalnya DALY) mencakup morbiditas maupun mortalitas</a:t>
            </a:r>
          </a:p>
          <a:p>
            <a:pPr eaLnBrk="1" hangingPunct="1">
              <a:lnSpc>
                <a:spcPct val="90000"/>
              </a:lnSpc>
              <a:spcBef>
                <a:spcPct val="45000"/>
              </a:spcBef>
            </a:pPr>
            <a:r>
              <a:rPr lang="sv-SE" sz="2400" smtClean="0">
                <a:ea typeface="ＭＳ Ｐゴシック" pitchFamily="34" charset="-128"/>
              </a:rPr>
              <a:t>Penyakit kronis yang semakin meningkat menjadi beban baru bagi sistem pelayanan kesehatan.</a:t>
            </a:r>
          </a:p>
          <a:p>
            <a:pPr eaLnBrk="1" hangingPunct="1">
              <a:lnSpc>
                <a:spcPct val="90000"/>
              </a:lnSpc>
              <a:spcBef>
                <a:spcPct val="45000"/>
              </a:spcBef>
            </a:pPr>
            <a:r>
              <a:rPr lang="sv-SE" sz="2400" smtClean="0">
                <a:ea typeface="ＭＳ Ｐゴシック" pitchFamily="34" charset="-128"/>
              </a:rPr>
              <a:t>Kelayakan juga penting—apa yang bisa dilakukan (nilai tolok ukur)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07963" y="392113"/>
            <a:ext cx="8097837" cy="827087"/>
          </a:xfrm>
        </p:spPr>
        <p:txBody>
          <a:bodyPr/>
          <a:lstStyle/>
          <a:p>
            <a:pPr eaLnBrk="1" hangingPunct="1"/>
            <a:r>
              <a:rPr lang="en-US" sz="2400" smtClean="0">
                <a:ea typeface="ＭＳ Ｐゴシック" pitchFamily="34" charset="-128"/>
              </a:rPr>
              <a:t>b. Kepuasan Masyarakat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52F6119-BC7D-48AF-99C4-22E06EB9F316}" type="slidenum">
              <a:rPr lang="en-US"/>
              <a:pPr/>
              <a:t>16</a:t>
            </a:fld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524000"/>
            <a:ext cx="7924800" cy="4525963"/>
          </a:xfrm>
        </p:spPr>
        <p:txBody>
          <a:bodyPr/>
          <a:lstStyle/>
          <a:p>
            <a:pPr eaLnBrk="1" hangingPunct="1"/>
            <a:r>
              <a:rPr lang="sv-SE" sz="2400" smtClean="0">
                <a:ea typeface="ＭＳ Ｐゴシック" pitchFamily="34" charset="-128"/>
              </a:rPr>
              <a:t>Dapat diukur melalui survei penduduk yang dirancang baik</a:t>
            </a:r>
          </a:p>
          <a:p>
            <a:pPr eaLnBrk="1" hangingPunct="1"/>
            <a:r>
              <a:rPr lang="sv-SE" sz="2400" smtClean="0">
                <a:ea typeface="ＭＳ Ｐゴシック" pitchFamily="34" charset="-128"/>
              </a:rPr>
              <a:t>Secara tipikal dipengaruhi oleh kualitas pelayanan, akses dan pembayaran tunai</a:t>
            </a:r>
          </a:p>
          <a:p>
            <a:pPr eaLnBrk="1" hangingPunct="1"/>
            <a:r>
              <a:rPr lang="sv-SE" sz="2400" smtClean="0">
                <a:ea typeface="ＭＳ Ｐゴシック" pitchFamily="34" charset="-128"/>
              </a:rPr>
              <a:t>Bisa sesuai atau tidak sesuai dengan pelayanan yang cost-effective (misalnya, pasien meminta resep yang tidak cocok)</a:t>
            </a:r>
          </a:p>
          <a:p>
            <a:pPr eaLnBrk="1" hangingPunct="1"/>
            <a:r>
              <a:rPr lang="sv-SE" sz="2400" smtClean="0">
                <a:ea typeface="ＭＳ Ｐゴシック" pitchFamily="34" charset="-128"/>
              </a:rPr>
              <a:t>Juga terkait dengan pertimbangan pemerataan</a:t>
            </a:r>
            <a:endParaRPr lang="en-US" sz="24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smtClean="0">
                <a:ea typeface="ＭＳ Ｐゴシック" pitchFamily="34" charset="-128"/>
              </a:rPr>
              <a:t> c. Perlindungan terhadap Risiko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7399CEA-26E2-4B32-B6C4-08B66299B184}" type="slidenum">
              <a:rPr lang="en-US"/>
              <a:pPr/>
              <a:t>17</a:t>
            </a:fld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752600"/>
            <a:ext cx="8486775" cy="33623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5000"/>
              </a:spcBef>
            </a:pPr>
            <a:r>
              <a:rPr lang="sv-SE" sz="2400" smtClean="0">
                <a:ea typeface="ＭＳ Ｐゴシック" pitchFamily="34" charset="-128"/>
              </a:rPr>
              <a:t>Setiap tahunnya, ada sebagian penduduk yang mengeluarkan biaya pelayanan kesehatan yang tinggi</a:t>
            </a:r>
          </a:p>
          <a:p>
            <a:pPr eaLnBrk="1" hangingPunct="1">
              <a:lnSpc>
                <a:spcPct val="90000"/>
              </a:lnSpc>
              <a:spcBef>
                <a:spcPct val="35000"/>
              </a:spcBef>
            </a:pPr>
            <a:r>
              <a:rPr lang="sv-SE" sz="2400" smtClean="0">
                <a:ea typeface="ＭＳ Ｐゴシック" pitchFamily="34" charset="-128"/>
              </a:rPr>
              <a:t>Tanpa perlindungan, bisa jatuh miskin atau mendapat pelayanan yang kurang</a:t>
            </a:r>
          </a:p>
          <a:p>
            <a:pPr eaLnBrk="1" hangingPunct="1">
              <a:lnSpc>
                <a:spcPct val="90000"/>
              </a:lnSpc>
              <a:spcBef>
                <a:spcPct val="35000"/>
              </a:spcBef>
            </a:pPr>
            <a:r>
              <a:rPr lang="sv-SE" sz="2400" smtClean="0">
                <a:ea typeface="ＭＳ Ｐゴシック" pitchFamily="34" charset="-128"/>
              </a:rPr>
              <a:t>Masalahnya menjadi lebih buruk bagi mereka yang berpenghasilan rendah</a:t>
            </a:r>
          </a:p>
          <a:p>
            <a:pPr eaLnBrk="1" hangingPunct="1">
              <a:lnSpc>
                <a:spcPct val="90000"/>
              </a:lnSpc>
              <a:spcBef>
                <a:spcPct val="35000"/>
              </a:spcBef>
            </a:pPr>
            <a:r>
              <a:rPr lang="sv-SE" sz="2400" smtClean="0">
                <a:ea typeface="ＭＳ Ｐゴシック" pitchFamily="34" charset="-128"/>
              </a:rPr>
              <a:t>Dapat dihindari melalui asuransi atau sektor publik yang efektif dan hampir bebas biaya.</a:t>
            </a:r>
            <a:endParaRPr lang="en-US" sz="24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5750"/>
            <a:ext cx="7000875" cy="1009650"/>
          </a:xfrm>
        </p:spPr>
        <p:txBody>
          <a:bodyPr/>
          <a:lstStyle/>
          <a:p>
            <a:pPr eaLnBrk="1" hangingPunct="1"/>
            <a:r>
              <a:rPr lang="en-US" sz="2800" b="1" smtClean="0">
                <a:ea typeface="ＭＳ Ｐゴシック" pitchFamily="34" charset="-128"/>
              </a:rPr>
              <a:t>Kerangka Konsep Sistem Kesehatan </a:t>
            </a:r>
            <a:r>
              <a:rPr lang="id-ID" sz="2800" b="1" smtClean="0">
                <a:ea typeface="ＭＳ Ｐゴシック" pitchFamily="34" charset="-128"/>
              </a:rPr>
              <a:t>lainnya</a:t>
            </a:r>
            <a:br>
              <a:rPr lang="id-ID" sz="2800" b="1" smtClean="0">
                <a:ea typeface="ＭＳ Ｐゴシック" pitchFamily="34" charset="-128"/>
              </a:rPr>
            </a:br>
            <a:r>
              <a:rPr lang="en-US" sz="2800" b="1" smtClean="0">
                <a:ea typeface="ＭＳ Ｐゴシック" pitchFamily="34" charset="-128"/>
              </a:rPr>
              <a:t>(Australia)</a:t>
            </a:r>
            <a:endParaRPr lang="en-US" sz="2800" b="1" noProof="1" smtClean="0">
              <a:ea typeface="ＭＳ Ｐゴシック" pitchFamily="34" charset="-128"/>
            </a:endParaRP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3788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9481EDC-DEF9-4D6D-A153-FD8CC6F6BE9A}" type="slidenum">
              <a:rPr lang="en-US"/>
              <a:pPr/>
              <a:t>18</a:t>
            </a:fld>
            <a:endParaRPr lang="en-US"/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81000" y="1676400"/>
            <a:ext cx="2286000" cy="4216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CC0066"/>
                </a:solidFill>
              </a:rPr>
              <a:t>Determinan</a:t>
            </a:r>
          </a:p>
          <a:p>
            <a:pPr algn="ctr">
              <a:spcBef>
                <a:spcPct val="50000"/>
              </a:spcBef>
            </a:pPr>
            <a:endParaRPr lang="en-US" sz="2000" b="1">
              <a:solidFill>
                <a:srgbClr val="CC0066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/>
              <a:t>Lingkungan fisik/kimia/biologi</a:t>
            </a:r>
          </a:p>
          <a:p>
            <a:pPr>
              <a:spcBef>
                <a:spcPct val="50000"/>
              </a:spcBef>
            </a:pPr>
            <a:r>
              <a:rPr lang="en-US" sz="2000"/>
              <a:t>Sosio ekonomi</a:t>
            </a:r>
          </a:p>
          <a:p>
            <a:pPr>
              <a:spcBef>
                <a:spcPct val="50000"/>
              </a:spcBef>
            </a:pPr>
            <a:r>
              <a:rPr lang="en-US" sz="2000"/>
              <a:t>Kapasitas Masyarakat</a:t>
            </a:r>
          </a:p>
          <a:p>
            <a:pPr>
              <a:spcBef>
                <a:spcPct val="50000"/>
              </a:spcBef>
            </a:pPr>
            <a:r>
              <a:rPr lang="en-US" sz="2000"/>
              <a:t>Perilaku sehat</a:t>
            </a:r>
          </a:p>
          <a:p>
            <a:pPr>
              <a:spcBef>
                <a:spcPct val="50000"/>
              </a:spcBef>
            </a:pPr>
            <a:r>
              <a:rPr lang="en-US" sz="2000"/>
              <a:t>Faktor individu</a:t>
            </a:r>
          </a:p>
          <a:p>
            <a:pPr>
              <a:spcBef>
                <a:spcPct val="50000"/>
              </a:spcBef>
            </a:pPr>
            <a:endParaRPr lang="en-US" sz="2000" noProof="1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010400" y="2895600"/>
            <a:ext cx="1905000" cy="17780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CC0066"/>
                </a:solidFill>
              </a:rPr>
              <a:t>Sumber Input</a:t>
            </a:r>
          </a:p>
          <a:p>
            <a:pPr>
              <a:spcBef>
                <a:spcPct val="50000"/>
              </a:spcBef>
            </a:pPr>
            <a:r>
              <a:rPr lang="en-US" sz="2000"/>
              <a:t>Riset, Monev, Finansial, Material, Tenaga</a:t>
            </a:r>
            <a:endParaRPr lang="en-US" sz="2000" noProof="1"/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3352800" y="4191000"/>
            <a:ext cx="2971800" cy="177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>
                <a:solidFill>
                  <a:srgbClr val="CC0066"/>
                </a:solidFill>
                <a:latin typeface="Arial" charset="0"/>
                <a:ea typeface="+mn-ea"/>
                <a:cs typeface="Arial" charset="0"/>
              </a:rPr>
              <a:t>Output </a:t>
            </a:r>
            <a:r>
              <a:rPr lang="en-US" sz="2000" b="1" dirty="0" err="1">
                <a:solidFill>
                  <a:srgbClr val="CC0066"/>
                </a:solidFill>
                <a:latin typeface="Arial" charset="0"/>
                <a:ea typeface="+mn-ea"/>
                <a:cs typeface="Arial" charset="0"/>
              </a:rPr>
              <a:t>Intervensi</a:t>
            </a:r>
            <a:endParaRPr lang="en-US" sz="2000" b="1" dirty="0">
              <a:solidFill>
                <a:srgbClr val="CC0066"/>
              </a:solidFill>
              <a:latin typeface="Arial" charset="0"/>
              <a:ea typeface="+mn-ea"/>
              <a:cs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000" dirty="0" err="1">
                <a:latin typeface="Arial" charset="0"/>
                <a:ea typeface="+mn-ea"/>
                <a:cs typeface="Arial" charset="0"/>
              </a:rPr>
              <a:t>Pencegahan</a:t>
            </a:r>
            <a:r>
              <a:rPr lang="en-US" sz="2000" dirty="0">
                <a:latin typeface="Arial" charset="0"/>
                <a:ea typeface="+mn-ea"/>
                <a:cs typeface="Arial" charset="0"/>
              </a:rPr>
              <a:t> &amp; </a:t>
            </a:r>
            <a:r>
              <a:rPr lang="en-US" sz="2000" dirty="0" err="1">
                <a:latin typeface="Arial" charset="0"/>
                <a:ea typeface="+mn-ea"/>
                <a:cs typeface="Arial" charset="0"/>
              </a:rPr>
              <a:t>promosi</a:t>
            </a:r>
            <a:endParaRPr lang="en-US" sz="2000" dirty="0">
              <a:latin typeface="Arial" charset="0"/>
              <a:ea typeface="+mn-ea"/>
              <a:cs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000" dirty="0" err="1">
                <a:latin typeface="Arial" charset="0"/>
                <a:ea typeface="+mn-ea"/>
                <a:cs typeface="Arial" charset="0"/>
              </a:rPr>
              <a:t>Pengobatan</a:t>
            </a:r>
            <a:r>
              <a:rPr lang="en-US" sz="2000" dirty="0">
                <a:latin typeface="Arial" charset="0"/>
                <a:ea typeface="+mn-ea"/>
                <a:cs typeface="Arial" charset="0"/>
              </a:rPr>
              <a:t>/</a:t>
            </a:r>
            <a:r>
              <a:rPr lang="en-US" sz="2000" dirty="0" err="1">
                <a:latin typeface="Arial" charset="0"/>
                <a:ea typeface="+mn-ea"/>
                <a:cs typeface="Arial" charset="0"/>
              </a:rPr>
              <a:t>Perawatan</a:t>
            </a:r>
            <a:endParaRPr lang="en-US" sz="2000" dirty="0">
              <a:latin typeface="Arial" charset="0"/>
              <a:ea typeface="+mn-ea"/>
              <a:cs typeface="Arial" charset="0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000" dirty="0" err="1">
                <a:latin typeface="Arial" charset="0"/>
                <a:ea typeface="+mn-ea"/>
                <a:cs typeface="Arial" charset="0"/>
              </a:rPr>
              <a:t>Rehabilitasi</a:t>
            </a:r>
            <a:endParaRPr lang="en-US" sz="2000" noProof="1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3124200" y="1752600"/>
            <a:ext cx="3352800" cy="4064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Dampak/Outcome</a:t>
            </a:r>
            <a:endParaRPr lang="en-US" sz="2000"/>
          </a:p>
        </p:txBody>
      </p:sp>
      <p:sp>
        <p:nvSpPr>
          <p:cNvPr id="13320" name="Text Box 7"/>
          <p:cNvSpPr txBox="1">
            <a:spLocks noChangeArrowheads="1"/>
          </p:cNvSpPr>
          <p:nvPr/>
        </p:nvSpPr>
        <p:spPr bwMode="auto">
          <a:xfrm>
            <a:off x="3124200" y="3352800"/>
            <a:ext cx="1447800" cy="406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 err="1">
                <a:solidFill>
                  <a:srgbClr val="CC0066"/>
                </a:solidFill>
                <a:latin typeface="Arial" charset="0"/>
                <a:ea typeface="+mn-ea"/>
                <a:cs typeface="Arial" charset="0"/>
              </a:rPr>
              <a:t>Penyakit</a:t>
            </a:r>
            <a:endParaRPr lang="en-US" sz="2000" b="1" noProof="1">
              <a:solidFill>
                <a:srgbClr val="CC0066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3321" name="Text Box 8"/>
          <p:cNvSpPr txBox="1">
            <a:spLocks noChangeArrowheads="1"/>
          </p:cNvSpPr>
          <p:nvPr/>
        </p:nvSpPr>
        <p:spPr bwMode="auto">
          <a:xfrm>
            <a:off x="5029200" y="3352800"/>
            <a:ext cx="1447800" cy="40640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000" b="1" dirty="0" err="1">
                <a:solidFill>
                  <a:srgbClr val="CC0066"/>
                </a:solidFill>
                <a:latin typeface="Arial" charset="0"/>
                <a:ea typeface="+mn-ea"/>
                <a:cs typeface="Arial" charset="0"/>
              </a:rPr>
              <a:t>Cacat</a:t>
            </a:r>
            <a:endParaRPr lang="en-US" sz="2000" b="1" noProof="1">
              <a:solidFill>
                <a:srgbClr val="CC0066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>
            <a:off x="2667000" y="1981200"/>
            <a:ext cx="457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>
            <a:off x="2667000" y="3581400"/>
            <a:ext cx="457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V="1">
            <a:off x="3886200" y="3733800"/>
            <a:ext cx="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>
            <a:off x="4572000" y="3581400"/>
            <a:ext cx="457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V="1">
            <a:off x="5791200" y="3733800"/>
            <a:ext cx="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V="1">
            <a:off x="3886200" y="2209800"/>
            <a:ext cx="0" cy="114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V="1">
            <a:off x="5715000" y="2209800"/>
            <a:ext cx="0" cy="1143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>
            <a:off x="8001000" y="4648200"/>
            <a:ext cx="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6324600" y="5334000"/>
            <a:ext cx="1676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2667000" y="5257800"/>
            <a:ext cx="68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76200"/>
            <a:ext cx="6892925" cy="1138238"/>
          </a:xfrm>
        </p:spPr>
        <p:txBody>
          <a:bodyPr/>
          <a:lstStyle/>
          <a:p>
            <a:pPr eaLnBrk="1" hangingPunct="1"/>
            <a:r>
              <a:rPr lang="en-US" sz="3400" smtClean="0">
                <a:ea typeface="ＭＳ Ｐゴシック" pitchFamily="34" charset="-128"/>
              </a:rPr>
              <a:t>Australia menggunakan Pendekatan Faktor Risiko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39946" name="Slide Number Placeholder 10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1B1499-97B1-4389-B077-F042D38BE2A4}" type="slidenum">
              <a:rPr lang="id-ID"/>
              <a:pPr/>
              <a:t>19</a:t>
            </a:fld>
            <a:endParaRPr lang="id-ID"/>
          </a:p>
        </p:txBody>
      </p:sp>
      <p:sp>
        <p:nvSpPr>
          <p:cNvPr id="39938" name="Oval 3"/>
          <p:cNvSpPr>
            <a:spLocks noChangeArrowheads="1"/>
          </p:cNvSpPr>
          <p:nvPr/>
        </p:nvSpPr>
        <p:spPr bwMode="auto">
          <a:xfrm>
            <a:off x="6553200" y="3429000"/>
            <a:ext cx="1143000" cy="11430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Oval 4"/>
          <p:cNvSpPr>
            <a:spLocks noChangeArrowheads="1"/>
          </p:cNvSpPr>
          <p:nvPr/>
        </p:nvSpPr>
        <p:spPr bwMode="auto">
          <a:xfrm>
            <a:off x="5181600" y="2895600"/>
            <a:ext cx="2667000" cy="2286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0" name="Oval 5"/>
          <p:cNvSpPr>
            <a:spLocks noChangeArrowheads="1"/>
          </p:cNvSpPr>
          <p:nvPr/>
        </p:nvSpPr>
        <p:spPr bwMode="auto">
          <a:xfrm>
            <a:off x="914400" y="1219200"/>
            <a:ext cx="7162800" cy="5257800"/>
          </a:xfrm>
          <a:prstGeom prst="ellips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Text Box 6"/>
          <p:cNvSpPr txBox="1">
            <a:spLocks noChangeArrowheads="1"/>
          </p:cNvSpPr>
          <p:nvPr/>
        </p:nvSpPr>
        <p:spPr bwMode="auto">
          <a:xfrm>
            <a:off x="1295400" y="3657600"/>
            <a:ext cx="1447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Faktor  Struktural</a:t>
            </a:r>
          </a:p>
        </p:txBody>
      </p:sp>
      <p:sp>
        <p:nvSpPr>
          <p:cNvPr id="39942" name="Text Box 7"/>
          <p:cNvSpPr txBox="1">
            <a:spLocks noChangeArrowheads="1"/>
          </p:cNvSpPr>
          <p:nvPr/>
        </p:nvSpPr>
        <p:spPr bwMode="auto">
          <a:xfrm>
            <a:off x="3657600" y="3641725"/>
            <a:ext cx="1219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Faktor  Sosial </a:t>
            </a:r>
          </a:p>
        </p:txBody>
      </p:sp>
      <p:sp>
        <p:nvSpPr>
          <p:cNvPr id="39943" name="Text Box 8"/>
          <p:cNvSpPr txBox="1">
            <a:spLocks noChangeArrowheads="1"/>
          </p:cNvSpPr>
          <p:nvPr/>
        </p:nvSpPr>
        <p:spPr bwMode="auto">
          <a:xfrm>
            <a:off x="5181600" y="3581400"/>
            <a:ext cx="1371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Faktor  Individual</a:t>
            </a:r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3124200" y="2209800"/>
            <a:ext cx="4876800" cy="3429000"/>
          </a:xfrm>
          <a:prstGeom prst="ellipse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id-ID"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9945" name="Text Box 10"/>
          <p:cNvSpPr txBox="1">
            <a:spLocks noChangeArrowheads="1"/>
          </p:cNvSpPr>
          <p:nvPr/>
        </p:nvSpPr>
        <p:spPr bwMode="auto">
          <a:xfrm>
            <a:off x="7010400" y="3581400"/>
            <a:ext cx="11430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Status Kesehatan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Deskripsi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fld id="{55CC156E-738F-480D-BCE7-7342103E53B6}" type="slidenum">
              <a:rPr lang="id-ID"/>
              <a:pPr/>
              <a:t>2</a:t>
            </a:fld>
            <a:endParaRPr lang="id-ID"/>
          </a:p>
        </p:txBody>
      </p:sp>
      <p:sp>
        <p:nvSpPr>
          <p:cNvPr id="1741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Matakuliah ini membahas mengenai i</a:t>
            </a:r>
            <a:r>
              <a:rPr lang="en-US" smtClean="0">
                <a:ea typeface="ＭＳ Ｐゴシック" pitchFamily="34" charset="-128"/>
              </a:rPr>
              <a:t>lmu </a:t>
            </a:r>
            <a:r>
              <a:rPr lang="id-ID" smtClean="0">
                <a:ea typeface="ＭＳ Ｐゴシック" pitchFamily="34" charset="-128"/>
              </a:rPr>
              <a:t>k</a:t>
            </a:r>
            <a:r>
              <a:rPr lang="en-US" smtClean="0">
                <a:ea typeface="ＭＳ Ｐゴシック" pitchFamily="34" charset="-128"/>
              </a:rPr>
              <a:t>ebijakan </a:t>
            </a:r>
            <a:r>
              <a:rPr lang="id-ID" smtClean="0">
                <a:ea typeface="ＭＳ Ｐゴシック" pitchFamily="34" charset="-128"/>
              </a:rPr>
              <a:t> dan manajemen yang d</a:t>
            </a:r>
            <a:r>
              <a:rPr lang="en-US" smtClean="0">
                <a:ea typeface="ＭＳ Ｐゴシック" pitchFamily="34" charset="-128"/>
              </a:rPr>
              <a:t>iterapkan di sektor kesehatan</a:t>
            </a:r>
            <a:r>
              <a:rPr lang="id-ID" smtClean="0">
                <a:ea typeface="ＭＳ Ｐゴシック" pitchFamily="34" charset="-128"/>
              </a:rPr>
              <a:t>. </a:t>
            </a:r>
          </a:p>
          <a:p>
            <a:endParaRPr lang="id-ID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02E0077-E917-47E6-806C-AE37778B0DD5}" type="slidenum">
              <a:rPr lang="id-ID"/>
              <a:pPr/>
              <a:t>20</a:t>
            </a:fld>
            <a:endParaRPr lang="id-ID"/>
          </a:p>
        </p:txBody>
      </p:sp>
      <p:sp>
        <p:nvSpPr>
          <p:cNvPr id="4096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6000" smtClean="0">
                <a:ea typeface="ＭＳ Ｐゴシック" pitchFamily="34" charset="-128"/>
              </a:rPr>
              <a:t>Berbagai </a:t>
            </a:r>
            <a:r>
              <a:rPr lang="id-ID" sz="6000" smtClean="0">
                <a:ea typeface="ＭＳ Ｐゴシック" pitchFamily="34" charset="-128"/>
              </a:rPr>
              <a:t>Fungsi</a:t>
            </a:r>
            <a:r>
              <a:rPr lang="en-US" sz="6000" smtClean="0">
                <a:ea typeface="ＭＳ Ｐゴシック" pitchFamily="34" charset="-128"/>
              </a:rPr>
              <a:t> </a:t>
            </a:r>
            <a:r>
              <a:rPr lang="id-ID" sz="6000" smtClean="0">
                <a:ea typeface="ＭＳ Ｐゴシック" pitchFamily="34" charset="-128"/>
              </a:rPr>
              <a:t>Pelaku </a:t>
            </a:r>
            <a:r>
              <a:rPr lang="en-US" sz="6000" smtClean="0">
                <a:ea typeface="ＭＳ Ｐゴシック" pitchFamily="34" charset="-128"/>
              </a:rPr>
              <a:t>di sistem kesehatan</a:t>
            </a: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11163"/>
            <a:ext cx="7467600" cy="1341437"/>
          </a:xfrm>
        </p:spPr>
        <p:txBody>
          <a:bodyPr/>
          <a:lstStyle/>
          <a:p>
            <a:pPr eaLnBrk="1" hangingPunct="1"/>
            <a:r>
              <a:rPr lang="en-US" sz="4000" b="1" smtClean="0">
                <a:ea typeface="ＭＳ Ｐゴシック" pitchFamily="34" charset="-128"/>
              </a:rPr>
              <a:t>Berbagai fungsi dalam </a:t>
            </a:r>
            <a:br>
              <a:rPr lang="en-US" sz="4000" b="1" smtClean="0">
                <a:ea typeface="ＭＳ Ｐゴシック" pitchFamily="34" charset="-128"/>
              </a:rPr>
            </a:br>
            <a:r>
              <a:rPr lang="en-US" sz="4000" b="1" smtClean="0">
                <a:ea typeface="ＭＳ Ｐゴシック" pitchFamily="34" charset="-128"/>
              </a:rPr>
              <a:t>Sistem Kesehatan (WHO 2000)</a:t>
            </a:r>
            <a:r>
              <a:rPr lang="en-US" sz="3200" smtClean="0">
                <a:ea typeface="ＭＳ Ｐゴシック" pitchFamily="34" charset="-128"/>
              </a:rPr>
              <a:t/>
            </a:r>
            <a:br>
              <a:rPr lang="en-US" sz="3200" smtClean="0">
                <a:ea typeface="ＭＳ Ｐゴシック" pitchFamily="34" charset="-128"/>
              </a:rPr>
            </a:br>
            <a:endParaRPr lang="en-US" sz="1800" smtClean="0">
              <a:ea typeface="ＭＳ Ｐゴシック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2ECFE8-B573-4AF0-9702-CE5ED4622EA0}" type="slidenum">
              <a:rPr lang="id-ID"/>
              <a:pPr/>
              <a:t>21</a:t>
            </a:fld>
            <a:endParaRPr lang="id-ID"/>
          </a:p>
        </p:txBody>
      </p:sp>
      <p:sp>
        <p:nvSpPr>
          <p:cNvPr id="4198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4400" smtClean="0">
                <a:ea typeface="ＭＳ Ｐゴシック" pitchFamily="34" charset="-128"/>
              </a:rPr>
              <a:t>Regulasi/stewardship</a:t>
            </a:r>
          </a:p>
          <a:p>
            <a:pPr eaLnBrk="1" hangingPunct="1">
              <a:lnSpc>
                <a:spcPct val="90000"/>
              </a:lnSpc>
            </a:pPr>
            <a:r>
              <a:rPr lang="en-US" sz="4400" smtClean="0">
                <a:ea typeface="ＭＳ Ｐゴシック" pitchFamily="34" charset="-128"/>
              </a:rPr>
              <a:t>Pembiayaan</a:t>
            </a:r>
          </a:p>
          <a:p>
            <a:pPr eaLnBrk="1" hangingPunct="1">
              <a:lnSpc>
                <a:spcPct val="90000"/>
              </a:lnSpc>
            </a:pPr>
            <a:r>
              <a:rPr lang="en-US" sz="4400" smtClean="0">
                <a:ea typeface="ＭＳ Ｐゴシック" pitchFamily="34" charset="-128"/>
              </a:rPr>
              <a:t>Pelaksanaan kegiatan kesehatan</a:t>
            </a:r>
          </a:p>
          <a:p>
            <a:pPr eaLnBrk="1" hangingPunct="1">
              <a:lnSpc>
                <a:spcPct val="90000"/>
              </a:lnSpc>
            </a:pPr>
            <a:r>
              <a:rPr lang="en-US" sz="4400" smtClean="0">
                <a:ea typeface="ＭＳ Ｐゴシック" pitchFamily="34" charset="-128"/>
              </a:rPr>
              <a:t>Pengembangan SDM dan sumber daya lain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Oval 2"/>
          <p:cNvSpPr>
            <a:spLocks noChangeArrowheads="1"/>
          </p:cNvSpPr>
          <p:nvPr/>
        </p:nvSpPr>
        <p:spPr bwMode="auto">
          <a:xfrm>
            <a:off x="3962400" y="2743200"/>
            <a:ext cx="2362200" cy="2286000"/>
          </a:xfrm>
          <a:prstGeom prst="ellipse">
            <a:avLst/>
          </a:prstGeom>
          <a:noFill/>
          <a:ln w="7620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0" name="Oval 3"/>
          <p:cNvSpPr>
            <a:spLocks noChangeArrowheads="1"/>
          </p:cNvSpPr>
          <p:nvPr/>
        </p:nvSpPr>
        <p:spPr bwMode="auto">
          <a:xfrm>
            <a:off x="4191000" y="1143000"/>
            <a:ext cx="2362200" cy="2286000"/>
          </a:xfrm>
          <a:prstGeom prst="ellipse">
            <a:avLst/>
          </a:prstGeom>
          <a:noFill/>
          <a:ln w="76200">
            <a:solidFill>
              <a:srgbClr val="43F036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Oval 4"/>
          <p:cNvSpPr>
            <a:spLocks noChangeArrowheads="1"/>
          </p:cNvSpPr>
          <p:nvPr/>
        </p:nvSpPr>
        <p:spPr bwMode="auto">
          <a:xfrm>
            <a:off x="2362200" y="1828800"/>
            <a:ext cx="2362200" cy="2286000"/>
          </a:xfrm>
          <a:prstGeom prst="ellips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b="1" smtClean="0">
                <a:ea typeface="ＭＳ Ｐゴシック" pitchFamily="34" charset="-128"/>
              </a:rPr>
              <a:t>masyarakat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43019" name="Slide Number Placeholder 1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D1CEB75-4542-46EE-9D6B-FBAB9049D40B}" type="slidenum">
              <a:rPr lang="id-ID"/>
              <a:pPr/>
              <a:t>22</a:t>
            </a:fld>
            <a:endParaRPr lang="id-ID"/>
          </a:p>
        </p:txBody>
      </p:sp>
      <p:sp>
        <p:nvSpPr>
          <p:cNvPr id="43013" name="Rectangle 6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ea typeface="ＭＳ Ｐゴシック" pitchFamily="34" charset="-128"/>
              </a:rPr>
              <a:t>Pemerintah</a:t>
            </a:r>
          </a:p>
          <a:p>
            <a:pPr eaLnBrk="1" hangingPunct="1"/>
            <a:endParaRPr lang="en-US" sz="4000" b="1" smtClean="0">
              <a:ea typeface="ＭＳ Ｐゴシック" pitchFamily="34" charset="-128"/>
            </a:endParaRPr>
          </a:p>
          <a:p>
            <a:pPr eaLnBrk="1" hangingPunct="1"/>
            <a:endParaRPr lang="en-US" sz="4000" b="1" smtClean="0">
              <a:ea typeface="ＭＳ Ｐゴシック" pitchFamily="34" charset="-128"/>
            </a:endParaRPr>
          </a:p>
          <a:p>
            <a:pPr algn="r" eaLnBrk="1" hangingPunct="1"/>
            <a:r>
              <a:rPr lang="en-US" sz="4000" b="1" smtClean="0">
                <a:ea typeface="ＭＳ Ｐゴシック" pitchFamily="34" charset="-128"/>
              </a:rPr>
              <a:t>Usaha 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43014" name="Text Box 8"/>
          <p:cNvSpPr txBox="1">
            <a:spLocks noChangeArrowheads="1"/>
          </p:cNvSpPr>
          <p:nvPr/>
        </p:nvSpPr>
        <p:spPr bwMode="auto">
          <a:xfrm>
            <a:off x="1676400" y="50292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Profit dan Non-profit. Milik Pemerintah-Swasta</a:t>
            </a:r>
          </a:p>
        </p:txBody>
      </p:sp>
      <p:sp>
        <p:nvSpPr>
          <p:cNvPr id="43015" name="Text Box 9"/>
          <p:cNvSpPr txBox="1">
            <a:spLocks noChangeArrowheads="1"/>
          </p:cNvSpPr>
          <p:nvPr/>
        </p:nvSpPr>
        <p:spPr bwMode="auto">
          <a:xfrm>
            <a:off x="685800" y="2743200"/>
            <a:ext cx="3276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Sebagai regulator, pemberi dana  dan  pelaksana.</a:t>
            </a:r>
          </a:p>
        </p:txBody>
      </p:sp>
      <p:sp>
        <p:nvSpPr>
          <p:cNvPr id="43016" name="Text Box 11"/>
          <p:cNvSpPr txBox="1">
            <a:spLocks noChangeArrowheads="1"/>
          </p:cNvSpPr>
          <p:nvPr/>
        </p:nvSpPr>
        <p:spPr bwMode="auto">
          <a:xfrm>
            <a:off x="5486400" y="1676400"/>
            <a:ext cx="3276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Sebagai pemberi dana  dan  pelaksana.</a:t>
            </a:r>
          </a:p>
        </p:txBody>
      </p:sp>
      <p:sp>
        <p:nvSpPr>
          <p:cNvPr id="43017" name="Text Box 12"/>
          <p:cNvSpPr txBox="1">
            <a:spLocks noChangeArrowheads="1"/>
          </p:cNvSpPr>
          <p:nvPr/>
        </p:nvSpPr>
        <p:spPr bwMode="auto">
          <a:xfrm>
            <a:off x="5638800" y="55626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Sebagai  pelaksana.</a:t>
            </a:r>
          </a:p>
        </p:txBody>
      </p:sp>
      <p:sp>
        <p:nvSpPr>
          <p:cNvPr id="43018" name="Text Box 13"/>
          <p:cNvSpPr txBox="1">
            <a:spLocks noChangeArrowheads="1"/>
          </p:cNvSpPr>
          <p:nvPr/>
        </p:nvSpPr>
        <p:spPr bwMode="auto">
          <a:xfrm>
            <a:off x="533400" y="381000"/>
            <a:ext cx="3124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d-ID" sz="3600"/>
              <a:t>Good Governance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D8C5A41-C759-41A3-AF89-BA1127DAED3E}" type="slidenum">
              <a:rPr lang="id-ID"/>
              <a:pPr/>
              <a:t>23</a:t>
            </a:fld>
            <a:endParaRPr lang="id-ID"/>
          </a:p>
        </p:txBody>
      </p:sp>
      <p:sp>
        <p:nvSpPr>
          <p:cNvPr id="4403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6600" smtClean="0">
                <a:ea typeface="ＭＳ Ｐゴシック" pitchFamily="34" charset="-128"/>
              </a:rPr>
              <a:t>Variasi Sistem Kesehatan Daerah</a:t>
            </a:r>
          </a:p>
          <a:p>
            <a:pPr eaLnBrk="1" hangingPunct="1"/>
            <a:endParaRPr lang="en-US" sz="66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452438" y="561975"/>
            <a:ext cx="7243762" cy="1190625"/>
          </a:xfrm>
        </p:spPr>
        <p:txBody>
          <a:bodyPr/>
          <a:lstStyle/>
          <a:p>
            <a:pPr eaLnBrk="1" hangingPunct="1"/>
            <a:r>
              <a:rPr lang="en-US" sz="3600" b="1" smtClean="0">
                <a:ea typeface="ＭＳ Ｐゴシック" pitchFamily="34" charset="-128"/>
              </a:rPr>
              <a:t>Proyeksi Keadaan Ekonomi Setempat</a:t>
            </a:r>
          </a:p>
        </p:txBody>
      </p:sp>
      <p:graphicFrame>
        <p:nvGraphicFramePr>
          <p:cNvPr id="27678" name="Group 30"/>
          <p:cNvGraphicFramePr>
            <a:graphicFrameLocks noGrp="1"/>
          </p:cNvGraphicFramePr>
          <p:nvPr>
            <p:ph type="tbl" idx="1"/>
          </p:nvPr>
        </p:nvGraphicFramePr>
        <p:xfrm>
          <a:off x="379413" y="1981200"/>
          <a:ext cx="7392987" cy="4114800"/>
        </p:xfrm>
        <a:graphic>
          <a:graphicData uri="http://schemas.openxmlformats.org/drawingml/2006/table">
            <a:tbl>
              <a:tblPr/>
              <a:tblGrid>
                <a:gridCol w="2363787"/>
                <a:gridCol w="2463800"/>
                <a:gridCol w="2565400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Rakyat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rendah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Rakyat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tinggi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PemDa Tinggi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Pemda Rendah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en-US"/>
          </a:p>
        </p:txBody>
      </p:sp>
      <p:sp>
        <p:nvSpPr>
          <p:cNvPr id="450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465465E-557C-4047-93B6-AC2CE0872CE8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2" descr="IndonesiaPe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50" y="228600"/>
            <a:ext cx="8799513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2" name="Text Box 4"/>
          <p:cNvSpPr txBox="1">
            <a:spLocks noChangeArrowheads="1"/>
          </p:cNvSpPr>
          <p:nvPr/>
        </p:nvSpPr>
        <p:spPr bwMode="auto">
          <a:xfrm>
            <a:off x="0" y="4343400"/>
            <a:ext cx="9144000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	Strong Provincial Government, Strong Community Economy</a:t>
            </a:r>
          </a:p>
          <a:p>
            <a:pPr>
              <a:spcBef>
                <a:spcPct val="50000"/>
              </a:spcBef>
            </a:pPr>
            <a:r>
              <a:rPr lang="en-US" b="1"/>
              <a:t>	Strong Provincial Government, Weak Community Economy </a:t>
            </a:r>
          </a:p>
          <a:p>
            <a:pPr>
              <a:spcBef>
                <a:spcPct val="50000"/>
              </a:spcBef>
            </a:pPr>
            <a:r>
              <a:rPr lang="en-US" b="1"/>
              <a:t>	Weak Provincial Government,  Strong Community Economy</a:t>
            </a:r>
          </a:p>
          <a:p>
            <a:pPr>
              <a:spcBef>
                <a:spcPct val="50000"/>
              </a:spcBef>
            </a:pPr>
            <a:r>
              <a:rPr lang="en-US" b="1"/>
              <a:t>	Weak Provincial Government Weak Community Economy</a:t>
            </a:r>
            <a:r>
              <a:rPr lang="en-US"/>
              <a:t> </a:t>
            </a:r>
          </a:p>
          <a:p>
            <a:pPr>
              <a:spcBef>
                <a:spcPct val="50000"/>
              </a:spcBef>
            </a:pPr>
            <a:endParaRPr lang="en-US"/>
          </a:p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6083" name="Rectangle 5"/>
          <p:cNvSpPr>
            <a:spLocks noChangeArrowheads="1"/>
          </p:cNvSpPr>
          <p:nvPr/>
        </p:nvSpPr>
        <p:spPr bwMode="auto">
          <a:xfrm>
            <a:off x="228600" y="4495800"/>
            <a:ext cx="609600" cy="228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Rectangle 6"/>
          <p:cNvSpPr>
            <a:spLocks noChangeArrowheads="1"/>
          </p:cNvSpPr>
          <p:nvPr/>
        </p:nvSpPr>
        <p:spPr bwMode="auto">
          <a:xfrm>
            <a:off x="228600" y="5029200"/>
            <a:ext cx="609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Rectangle 7"/>
          <p:cNvSpPr>
            <a:spLocks noChangeArrowheads="1"/>
          </p:cNvSpPr>
          <p:nvPr/>
        </p:nvSpPr>
        <p:spPr bwMode="auto">
          <a:xfrm>
            <a:off x="228600" y="5562600"/>
            <a:ext cx="609600" cy="228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Rectangle 8"/>
          <p:cNvSpPr>
            <a:spLocks noChangeArrowheads="1"/>
          </p:cNvSpPr>
          <p:nvPr/>
        </p:nvSpPr>
        <p:spPr bwMode="auto">
          <a:xfrm>
            <a:off x="304800" y="6096000"/>
            <a:ext cx="609600" cy="228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Text Box 9"/>
          <p:cNvSpPr txBox="1">
            <a:spLocks noChangeArrowheads="1"/>
          </p:cNvSpPr>
          <p:nvPr/>
        </p:nvSpPr>
        <p:spPr bwMode="auto">
          <a:xfrm>
            <a:off x="6019800" y="304800"/>
            <a:ext cx="2667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The Projected Economic Map of Indonesia</a:t>
            </a:r>
            <a:r>
              <a:rPr lang="en-US"/>
              <a:t> 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46088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07F09A6-003B-4E88-BD5A-91DCF16A001E}" type="slidenum">
              <a:rPr lang="id-ID"/>
              <a:pPr/>
              <a:t>25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452438" y="685800"/>
            <a:ext cx="7243762" cy="1066800"/>
          </a:xfrm>
        </p:spPr>
        <p:txBody>
          <a:bodyPr/>
          <a:lstStyle/>
          <a:p>
            <a:pPr eaLnBrk="1" hangingPunct="1"/>
            <a:r>
              <a:rPr lang="en-US" sz="3200" b="1" smtClean="0">
                <a:ea typeface="ＭＳ Ｐゴシック" pitchFamily="34" charset="-128"/>
              </a:rPr>
              <a:t>Peran Pemerintah di daerah mungkin berbeda-beda</a:t>
            </a:r>
          </a:p>
        </p:txBody>
      </p:sp>
      <p:graphicFrame>
        <p:nvGraphicFramePr>
          <p:cNvPr id="97305" name="Group 25"/>
          <p:cNvGraphicFramePr>
            <a:graphicFrameLocks noGrp="1"/>
          </p:cNvGraphicFramePr>
          <p:nvPr>
            <p:ph type="tbl" idx="1"/>
          </p:nvPr>
        </p:nvGraphicFramePr>
        <p:xfrm>
          <a:off x="228600" y="1981200"/>
          <a:ext cx="7543800" cy="4114800"/>
        </p:xfrm>
        <a:graphic>
          <a:graphicData uri="http://schemas.openxmlformats.org/drawingml/2006/table">
            <a:tbl>
              <a:tblPr/>
              <a:tblGrid>
                <a:gridCol w="2411413"/>
                <a:gridCol w="2514600"/>
                <a:gridCol w="2617787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Rakyat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rendah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Rakyat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tinggi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PemDa Tinggi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Pemda Rendah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en-US"/>
          </a:p>
        </p:txBody>
      </p:sp>
      <p:sp>
        <p:nvSpPr>
          <p:cNvPr id="4712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5C3F67-96C0-4683-A5ED-E7D9C3CF9B67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2438" y="565150"/>
            <a:ext cx="7243762" cy="1187450"/>
          </a:xfrm>
        </p:spPr>
        <p:txBody>
          <a:bodyPr/>
          <a:lstStyle/>
          <a:p>
            <a:pPr eaLnBrk="1" hangingPunct="1"/>
            <a:r>
              <a:rPr lang="en-US" sz="2400" b="1" smtClean="0">
                <a:latin typeface="Arial" pitchFamily="34" charset="0"/>
                <a:ea typeface="ＭＳ Ｐゴシック" pitchFamily="34" charset="-128"/>
              </a:rPr>
              <a:t>Peran  Regulasi oleh Pemerintah Daerah  semakin menonjol di daerah di mana banyak lembaga pelayanan kesehatan swasta</a:t>
            </a:r>
          </a:p>
        </p:txBody>
      </p:sp>
      <p:graphicFrame>
        <p:nvGraphicFramePr>
          <p:cNvPr id="99354" name="Group 26"/>
          <p:cNvGraphicFramePr>
            <a:graphicFrameLocks noGrp="1"/>
          </p:cNvGraphicFramePr>
          <p:nvPr>
            <p:ph type="tbl" idx="1"/>
          </p:nvPr>
        </p:nvGraphicFramePr>
        <p:xfrm>
          <a:off x="228600" y="1981200"/>
          <a:ext cx="7543800" cy="4114800"/>
        </p:xfrm>
        <a:graphic>
          <a:graphicData uri="http://schemas.openxmlformats.org/drawingml/2006/table">
            <a:tbl>
              <a:tblPr/>
              <a:tblGrid>
                <a:gridCol w="2411413"/>
                <a:gridCol w="2514600"/>
                <a:gridCol w="2617787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Rakyat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rendah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Rakyat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tinggi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PemDa Tinggi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Pemda Rendah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en-US"/>
          </a:p>
        </p:txBody>
      </p:sp>
      <p:sp>
        <p:nvSpPr>
          <p:cNvPr id="481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FE7EA49-2B7D-4A84-964F-1075F4FD2F98}" type="slidenum">
              <a:rPr lang="en-US"/>
              <a:pPr/>
              <a:t>27</a:t>
            </a:fld>
            <a:endParaRPr lang="en-US"/>
          </a:p>
        </p:txBody>
      </p:sp>
      <p:sp>
        <p:nvSpPr>
          <p:cNvPr id="48148" name="Line 23"/>
          <p:cNvSpPr>
            <a:spLocks noChangeShapeType="1"/>
          </p:cNvSpPr>
          <p:nvPr/>
        </p:nvSpPr>
        <p:spPr bwMode="auto">
          <a:xfrm>
            <a:off x="4953000" y="1676400"/>
            <a:ext cx="609600" cy="3429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  <p:sp>
        <p:nvSpPr>
          <p:cNvPr id="48149" name="Line 24"/>
          <p:cNvSpPr>
            <a:spLocks noChangeShapeType="1"/>
          </p:cNvSpPr>
          <p:nvPr/>
        </p:nvSpPr>
        <p:spPr bwMode="auto">
          <a:xfrm>
            <a:off x="5257800" y="1600200"/>
            <a:ext cx="609600" cy="2133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7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7467600" cy="7620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Siapa Pemberi Dana?</a:t>
            </a:r>
          </a:p>
        </p:txBody>
      </p:sp>
      <p:graphicFrame>
        <p:nvGraphicFramePr>
          <p:cNvPr id="102435" name="Group 35"/>
          <p:cNvGraphicFramePr>
            <a:graphicFrameLocks noGrp="1"/>
          </p:cNvGraphicFramePr>
          <p:nvPr>
            <p:ph type="tbl" idx="1"/>
          </p:nvPr>
        </p:nvGraphicFramePr>
        <p:xfrm>
          <a:off x="228600" y="1981200"/>
          <a:ext cx="7543800" cy="4114800"/>
        </p:xfrm>
        <a:graphic>
          <a:graphicData uri="http://schemas.openxmlformats.org/drawingml/2006/table">
            <a:tbl>
              <a:tblPr/>
              <a:tblGrid>
                <a:gridCol w="2411413"/>
                <a:gridCol w="2514600"/>
                <a:gridCol w="2617787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Rakyat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rendah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Rakyat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tinggi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PemDa Tinggi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Kekuatan Ekonomi Pemda Rendah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en-US"/>
          </a:p>
        </p:txBody>
      </p:sp>
      <p:sp>
        <p:nvSpPr>
          <p:cNvPr id="49178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48166BB-ED05-4265-A226-8380FE0F08B2}" type="slidenum">
              <a:rPr lang="en-US"/>
              <a:pPr/>
              <a:t>28</a:t>
            </a:fld>
            <a:endParaRPr lang="en-US"/>
          </a:p>
        </p:txBody>
      </p:sp>
      <p:sp>
        <p:nvSpPr>
          <p:cNvPr id="49172" name="Text Box 22"/>
          <p:cNvSpPr txBox="1">
            <a:spLocks noChangeArrowheads="1"/>
          </p:cNvSpPr>
          <p:nvPr/>
        </p:nvSpPr>
        <p:spPr bwMode="auto">
          <a:xfrm>
            <a:off x="2057400" y="6172200"/>
            <a:ext cx="419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Pemerintah Pusat?</a:t>
            </a:r>
          </a:p>
        </p:txBody>
      </p:sp>
      <p:sp>
        <p:nvSpPr>
          <p:cNvPr id="49173" name="Line 28"/>
          <p:cNvSpPr>
            <a:spLocks noChangeShapeType="1"/>
          </p:cNvSpPr>
          <p:nvPr/>
        </p:nvSpPr>
        <p:spPr bwMode="auto">
          <a:xfrm flipV="1">
            <a:off x="4572000" y="5410200"/>
            <a:ext cx="0" cy="838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  <p:sp>
        <p:nvSpPr>
          <p:cNvPr id="49174" name="Text Box 29"/>
          <p:cNvSpPr txBox="1">
            <a:spLocks noChangeArrowheads="1"/>
          </p:cNvSpPr>
          <p:nvPr/>
        </p:nvSpPr>
        <p:spPr bwMode="auto">
          <a:xfrm>
            <a:off x="7620000" y="685800"/>
            <a:ext cx="1524000" cy="5794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/>
              <a:t>Pemda?</a:t>
            </a:r>
          </a:p>
        </p:txBody>
      </p:sp>
      <p:sp>
        <p:nvSpPr>
          <p:cNvPr id="49175" name="Line 30"/>
          <p:cNvSpPr>
            <a:spLocks noChangeShapeType="1"/>
          </p:cNvSpPr>
          <p:nvPr/>
        </p:nvSpPr>
        <p:spPr bwMode="auto">
          <a:xfrm flipH="1">
            <a:off x="4648200" y="1066800"/>
            <a:ext cx="2971800" cy="2667000"/>
          </a:xfrm>
          <a:prstGeom prst="line">
            <a:avLst/>
          </a:prstGeom>
          <a:noFill/>
          <a:ln w="762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  <p:sp>
        <p:nvSpPr>
          <p:cNvPr id="49176" name="Line 32"/>
          <p:cNvSpPr>
            <a:spLocks noChangeShapeType="1"/>
          </p:cNvSpPr>
          <p:nvPr/>
        </p:nvSpPr>
        <p:spPr bwMode="auto">
          <a:xfrm flipV="1">
            <a:off x="4876800" y="5715000"/>
            <a:ext cx="457200" cy="609600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  <p:sp>
        <p:nvSpPr>
          <p:cNvPr id="49177" name="Line 33"/>
          <p:cNvSpPr>
            <a:spLocks noChangeShapeType="1"/>
          </p:cNvSpPr>
          <p:nvPr/>
        </p:nvSpPr>
        <p:spPr bwMode="auto">
          <a:xfrm flipH="1">
            <a:off x="6553200" y="1143000"/>
            <a:ext cx="1219200" cy="2590800"/>
          </a:xfrm>
          <a:prstGeom prst="line">
            <a:avLst/>
          </a:prstGeom>
          <a:noFill/>
          <a:ln w="762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Diskusi: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en-US"/>
          </a:p>
        </p:txBody>
      </p:sp>
      <p:sp>
        <p:nvSpPr>
          <p:cNvPr id="6861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F891A48-DB5F-4FF7-AD97-9638EDA12388}" type="slidenum">
              <a:rPr lang="en-US"/>
              <a:pPr/>
              <a:t>29</a:t>
            </a:fld>
            <a:endParaRPr lang="en-US"/>
          </a:p>
        </p:txBody>
      </p:sp>
      <p:sp>
        <p:nvSpPr>
          <p:cNvPr id="68610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mtClean="0">
                <a:ea typeface="ＭＳ Ｐゴシック" pitchFamily="34" charset="-128"/>
              </a:rPr>
              <a:t>Bagaimana pandangan anda terhadap Ilmu Kesehatan Masyarakat dalam meningkatkan  status kesehatan?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mtClean="0">
                <a:ea typeface="ＭＳ Ｐゴシック" pitchFamily="34" charset="-128"/>
              </a:rPr>
              <a:t>Apakah Kesehatan Masyarakat sebagai suatu profesi, ataukah sebagai Jalan Hidup/Filosofi/Cara mengatasi masalah?....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smtClean="0">
                <a:ea typeface="ＭＳ Ｐゴシック" pitchFamily="34" charset="-128"/>
              </a:rPr>
              <a:t>Apa saja Profesi-profesi dalam kesehatan masyarakat?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smtClean="0">
                <a:ea typeface="ＭＳ Ｐゴシック" pitchFamily="34" charset="-128"/>
              </a:rPr>
              <a:t>Apa kajian </a:t>
            </a:r>
            <a:br>
              <a:rPr lang="id-ID" b="1" smtClean="0">
                <a:ea typeface="ＭＳ Ｐゴシック" pitchFamily="34" charset="-128"/>
              </a:rPr>
            </a:br>
            <a:r>
              <a:rPr lang="en-US" b="1" smtClean="0">
                <a:ea typeface="ＭＳ Ｐゴシック" pitchFamily="34" charset="-128"/>
              </a:rPr>
              <a:t>Ilmu Kebijakan</a:t>
            </a:r>
            <a:r>
              <a:rPr lang="id-ID" b="1" smtClean="0">
                <a:ea typeface="ＭＳ Ｐゴシック" pitchFamily="34" charset="-128"/>
              </a:rPr>
              <a:t>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fld id="{B02E7F1D-3D27-449F-845B-0A907B0AAC6B}" type="slidenum">
              <a:rPr lang="id-ID"/>
              <a:pPr/>
              <a:t>3</a:t>
            </a:fld>
            <a:endParaRPr lang="id-ID"/>
          </a:p>
        </p:txBody>
      </p:sp>
      <p:sp>
        <p:nvSpPr>
          <p:cNvPr id="1843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itchFamily="34" charset="0"/>
              <a:buNone/>
            </a:pPr>
            <a:r>
              <a:rPr lang="id-ID" smtClean="0">
                <a:ea typeface="ＭＳ Ｐゴシック" pitchFamily="34" charset="-128"/>
              </a:rPr>
              <a:t>mengembangkan kajian tentang :</a:t>
            </a:r>
          </a:p>
          <a:p>
            <a:r>
              <a:rPr lang="id-ID" smtClean="0">
                <a:ea typeface="ＭＳ Ｐゴシック" pitchFamily="34" charset="-128"/>
              </a:rPr>
              <a:t>hubungan antara pemerintah dan swasta, </a:t>
            </a:r>
          </a:p>
          <a:p>
            <a:r>
              <a:rPr lang="id-ID" smtClean="0">
                <a:ea typeface="ＭＳ Ｐゴシック" pitchFamily="34" charset="-128"/>
              </a:rPr>
              <a:t>distribusi kewenangan dan tanggung jawab antar berbagai level pemerintah, </a:t>
            </a:r>
          </a:p>
          <a:p>
            <a:r>
              <a:rPr lang="id-ID" smtClean="0">
                <a:ea typeface="ＭＳ Ｐゴシック" pitchFamily="34" charset="-128"/>
              </a:rPr>
              <a:t>hubungan antara penyusunan kebijakan dan pelaksanaannya, </a:t>
            </a:r>
          </a:p>
          <a:p>
            <a:r>
              <a:rPr lang="id-ID" smtClean="0">
                <a:ea typeface="ＭＳ Ｐゴシック" pitchFamily="34" charset="-128"/>
              </a:rPr>
              <a:t>ideologi kebijakan</a:t>
            </a:r>
          </a:p>
          <a:p>
            <a:r>
              <a:rPr lang="id-ID" smtClean="0">
                <a:ea typeface="ＭＳ Ｐゴシック" pitchFamily="34" charset="-128"/>
              </a:rPr>
              <a:t>makna reformasi kesehatan.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Tugas 1: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6963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D2FD0D-70E9-492A-BAE7-6206F1E0ED76}" type="slidenum">
              <a:rPr lang="id-ID"/>
              <a:pPr/>
              <a:t>30</a:t>
            </a:fld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76375" y="1600200"/>
            <a:ext cx="7210425" cy="45259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we </a:t>
            </a:r>
            <a:r>
              <a:rPr lang="en-US" dirty="0" smtClean="0">
                <a:hlinkClick r:id="rId2"/>
              </a:rPr>
              <a:t>www.kebijakankesehatanindonesia.net</a:t>
            </a:r>
            <a:endParaRPr lang="en-US" dirty="0" smtClean="0"/>
          </a:p>
          <a:p>
            <a:pPr>
              <a:buFont typeface="Arial" charset="0"/>
              <a:buChar char="•"/>
              <a:defRPr/>
            </a:pP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?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err="1" smtClean="0"/>
              <a:t>Uraikan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Indonesia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di Indonesia?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ctrTitle"/>
          </p:nvPr>
        </p:nvSpPr>
        <p:spPr>
          <a:xfrm>
            <a:off x="571500" y="500063"/>
            <a:ext cx="7772400" cy="1470025"/>
          </a:xfrm>
        </p:spPr>
        <p:txBody>
          <a:bodyPr/>
          <a:lstStyle/>
          <a:p>
            <a:pPr eaLnBrk="1" hangingPunct="1"/>
            <a:r>
              <a:rPr lang="id-ID" b="1" smtClean="0">
                <a:ea typeface="ＭＳ Ｐゴシック" pitchFamily="34" charset="-128"/>
              </a:rPr>
              <a:t>Bagian 2. Pengantar </a:t>
            </a:r>
            <a:br>
              <a:rPr lang="id-ID" b="1" smtClean="0">
                <a:ea typeface="ＭＳ Ｐゴシック" pitchFamily="34" charset="-128"/>
              </a:rPr>
            </a:br>
            <a:r>
              <a:rPr lang="id-ID" b="1" smtClean="0">
                <a:ea typeface="ＭＳ Ｐゴシック" pitchFamily="34" charset="-128"/>
              </a:rPr>
              <a:t>Kebijakan Kesehatan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F5E4E81-D803-47CC-AE06-35CD1FA7B9B1}" type="slidenum">
              <a:rPr lang="id-ID"/>
              <a:pPr/>
              <a:t>31</a:t>
            </a:fld>
            <a:endParaRPr lang="id-ID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85750" y="2071688"/>
            <a:ext cx="8229600" cy="531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ctr" eaLnBrk="0" hangingPunct="0">
              <a:spcBef>
                <a:spcPct val="20000"/>
              </a:spcBef>
              <a:defRPr/>
            </a:pPr>
            <a:r>
              <a:rPr lang="id-ID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Konsep kebijakan, konteks, para pelaku dan </a:t>
            </a:r>
            <a:r>
              <a:rPr lang="id-ID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prosesnya</a:t>
            </a:r>
          </a:p>
          <a:p>
            <a:pPr marL="514350" indent="-514350" algn="ctr" eaLnBrk="0" hangingPunct="0">
              <a:spcBef>
                <a:spcPct val="20000"/>
              </a:spcBef>
              <a:defRPr/>
            </a:pPr>
            <a:r>
              <a:rPr lang="id-ID" sz="3200" dirty="0">
                <a:latin typeface="Calibri" charset="0"/>
                <a:ea typeface="ＭＳ Ｐゴシック" charset="0"/>
                <a:cs typeface="Arial" charset="0"/>
              </a:rPr>
              <a:t>Sumber Utama: </a:t>
            </a:r>
            <a:r>
              <a:rPr lang="id-ID" sz="3200" dirty="0">
                <a:latin typeface="Calibri" charset="0"/>
                <a:ea typeface="ＭＳ Ｐゴシック" charset="0"/>
                <a:cs typeface="Arial" charset="0"/>
              </a:rPr>
              <a:t>Walt and Gilson (1994) </a:t>
            </a:r>
          </a:p>
          <a:p>
            <a:pPr marL="514350" indent="-514350" algn="ctr" eaLnBrk="0" hangingPunct="0">
              <a:spcBef>
                <a:spcPct val="20000"/>
              </a:spcBef>
              <a:defRPr/>
            </a:pPr>
            <a:r>
              <a:rPr lang="id-ID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.</a:t>
            </a:r>
            <a:endParaRPr lang="id-ID" sz="66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z="3200" b="1" smtClean="0">
                <a:ea typeface="ＭＳ Ｐゴシック" pitchFamily="34" charset="-128"/>
              </a:rPr>
              <a:t>Apa kebijakan kesehatan itu?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5120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175ED14-1700-48DF-98B5-6E544FE4CD64}" type="slidenum">
              <a:rPr lang="id-ID"/>
              <a:pPr/>
              <a:t>32</a:t>
            </a:fld>
            <a:endParaRPr lang="id-ID"/>
          </a:p>
        </p:txBody>
      </p:sp>
      <p:sp>
        <p:nvSpPr>
          <p:cNvPr id="5120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id-ID" sz="2400" b="1" smtClean="0">
                <a:ea typeface="ＭＳ Ｐゴシック" pitchFamily="34" charset="-128"/>
              </a:rPr>
              <a:t>Kebijakan (</a:t>
            </a:r>
            <a:r>
              <a:rPr lang="id-ID" sz="2400" b="1" i="1" smtClean="0">
                <a:ea typeface="ＭＳ Ｐゴシック" pitchFamily="34" charset="-128"/>
              </a:rPr>
              <a:t>Policy</a:t>
            </a:r>
            <a:r>
              <a:rPr lang="id-ID" sz="2400" b="1" smtClean="0">
                <a:ea typeface="ＭＳ Ｐゴシック" pitchFamily="34" charset="-128"/>
              </a:rPr>
              <a:t>)</a:t>
            </a:r>
            <a:r>
              <a:rPr lang="id-ID" sz="2400" smtClean="0">
                <a:ea typeface="ＭＳ Ｐゴシック" pitchFamily="34" charset="-128"/>
              </a:rPr>
              <a:t>: Sejumlah keputusan yang dibuat oleh mereka yang bertanggung jawab dalam bidang kebijakan tertentu</a:t>
            </a:r>
          </a:p>
          <a:p>
            <a:pPr eaLnBrk="1" hangingPunct="1"/>
            <a:r>
              <a:rPr lang="id-ID" sz="2400" b="1" smtClean="0">
                <a:ea typeface="ＭＳ Ｐゴシック" pitchFamily="34" charset="-128"/>
              </a:rPr>
              <a:t>Kebijakan Publik (</a:t>
            </a:r>
            <a:r>
              <a:rPr lang="id-ID" sz="2400" b="1" i="1" smtClean="0">
                <a:ea typeface="ＭＳ Ｐゴシック" pitchFamily="34" charset="-128"/>
              </a:rPr>
              <a:t>Public Policy</a:t>
            </a:r>
            <a:r>
              <a:rPr lang="id-ID" sz="2400" b="1" smtClean="0">
                <a:ea typeface="ＭＳ Ｐゴシック" pitchFamily="34" charset="-128"/>
              </a:rPr>
              <a:t>): </a:t>
            </a:r>
            <a:r>
              <a:rPr lang="id-ID" sz="2400" smtClean="0">
                <a:ea typeface="ＭＳ Ｐゴシック" pitchFamily="34" charset="-128"/>
              </a:rPr>
              <a:t>kebijakan – kebijakan yang dibuat oleh pemerintah atau negara</a:t>
            </a:r>
          </a:p>
          <a:p>
            <a:pPr eaLnBrk="1" hangingPunct="1"/>
            <a:r>
              <a:rPr lang="id-ID" sz="2400" b="1" smtClean="0">
                <a:ea typeface="ＭＳ Ｐゴシック" pitchFamily="34" charset="-128"/>
              </a:rPr>
              <a:t>Kebijakan Kesehatan </a:t>
            </a:r>
            <a:r>
              <a:rPr lang="id-ID" sz="2400" smtClean="0">
                <a:ea typeface="ＭＳ Ｐゴシック" pitchFamily="34" charset="-128"/>
              </a:rPr>
              <a:t>(</a:t>
            </a:r>
            <a:r>
              <a:rPr lang="id-ID" sz="2400" b="1" i="1" smtClean="0">
                <a:ea typeface="ＭＳ Ｐゴシック" pitchFamily="34" charset="-128"/>
              </a:rPr>
              <a:t>Health Policy</a:t>
            </a:r>
            <a:r>
              <a:rPr lang="id-ID" sz="2400" smtClean="0">
                <a:ea typeface="ＭＳ Ｐゴシック" pitchFamily="34" charset="-128"/>
              </a:rPr>
              <a:t>): Segala sesuatu untuk mempengaruhi faktor – faktor penentu di sektor kesehatan agar dapat meningkatkan kualitas kesehatan masyarakat; dan bagi seorang dokter kebijakan merupakan segala sesuatu yang berhubungan dengan layanan kesehatan (Walt, 1994)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z="3200" b="1" smtClean="0">
                <a:ea typeface="ＭＳ Ｐゴシック" pitchFamily="34" charset="-128"/>
              </a:rPr>
              <a:t>Mengapa Kebijakan kesehatan penting?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5222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3843541-CA79-47FE-9B24-ABB81F9CFAA8}" type="slidenum">
              <a:rPr lang="id-ID"/>
              <a:pPr/>
              <a:t>33</a:t>
            </a:fld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>
                <a:ea typeface="+mn-ea"/>
              </a:rPr>
              <a:t>Sektor kesehatan merupakan bagian penting perekonomian di berbagai negara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>
                <a:ea typeface="+mn-ea"/>
              </a:rPr>
              <a:t>Kesehatan mempunyai posisi yang lebih istimewa dibanding dengan masalah sosial yang lainnya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>
                <a:ea typeface="+mn-ea"/>
              </a:rPr>
              <a:t>Kesehatan dapat dipengaruhi oleh sejumlah keputusan yang tidak ada kaitannya dengan pelayanan kesehatan (misal: kemiskinan, polusi)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>
                <a:ea typeface="+mn-ea"/>
              </a:rPr>
              <a:t>Memberi arahan dalam pemilihan teknologi kesehatan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b="1" smtClean="0">
                <a:ea typeface="ＭＳ Ｐゴシック" pitchFamily="34" charset="-128"/>
              </a:rPr>
              <a:t>Segitiga Analisis Kebijakan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53257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83F7307-823E-492D-8C61-47132CD7F062}" type="slidenum">
              <a:rPr lang="id-ID"/>
              <a:pPr/>
              <a:t>34</a:t>
            </a:fld>
            <a:endParaRPr lang="id-ID"/>
          </a:p>
        </p:txBody>
      </p:sp>
      <p:sp>
        <p:nvSpPr>
          <p:cNvPr id="5324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id-ID" sz="2800" smtClean="0">
                <a:ea typeface="ＭＳ Ｐゴシック" pitchFamily="34" charset="-128"/>
              </a:rPr>
              <a:t> 						</a:t>
            </a:r>
            <a:endParaRPr lang="id-ID" sz="2000" smtClean="0">
              <a:ea typeface="ＭＳ Ｐゴシック" pitchFamily="34" charset="-128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928938" y="1643063"/>
            <a:ext cx="3929062" cy="3214687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srgbClr val="000000"/>
              </a:solidFill>
            </a:endParaRPr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2357438" y="1428750"/>
            <a:ext cx="4572000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>
                <a:latin typeface="Calibri" pitchFamily="34" charset="0"/>
              </a:rPr>
              <a:t>			      </a:t>
            </a:r>
            <a:r>
              <a:rPr lang="id-ID" sz="2000" b="1">
                <a:latin typeface="Calibri" pitchFamily="34" charset="0"/>
              </a:rPr>
              <a:t>Konteks</a:t>
            </a:r>
          </a:p>
          <a:p>
            <a:endParaRPr lang="id-ID" sz="1400">
              <a:latin typeface="Calibri" pitchFamily="34" charset="0"/>
            </a:endParaRPr>
          </a:p>
          <a:p>
            <a:endParaRPr lang="id-ID" sz="140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id-ID" sz="2400">
                <a:latin typeface="Calibri" pitchFamily="34" charset="0"/>
              </a:rPr>
              <a:t>						</a:t>
            </a:r>
            <a:r>
              <a:rPr lang="id-ID">
                <a:latin typeface="Calibri" pitchFamily="34" charset="0"/>
              </a:rPr>
              <a:t>Aktor/ pelaku			• Individu		                  •  Organisasi</a:t>
            </a:r>
          </a:p>
        </p:txBody>
      </p:sp>
      <p:sp>
        <p:nvSpPr>
          <p:cNvPr id="53253" name="TextBox 6"/>
          <p:cNvSpPr txBox="1">
            <a:spLocks noChangeArrowheads="1"/>
          </p:cNvSpPr>
          <p:nvPr/>
        </p:nvSpPr>
        <p:spPr bwMode="auto">
          <a:xfrm>
            <a:off x="1357313" y="4572000"/>
            <a:ext cx="1428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Isi/ Konten</a:t>
            </a:r>
          </a:p>
        </p:txBody>
      </p:sp>
      <p:sp>
        <p:nvSpPr>
          <p:cNvPr id="53254" name="TextBox 8"/>
          <p:cNvSpPr txBox="1">
            <a:spLocks noChangeArrowheads="1"/>
          </p:cNvSpPr>
          <p:nvPr/>
        </p:nvSpPr>
        <p:spPr bwMode="auto">
          <a:xfrm>
            <a:off x="6929438" y="4429125"/>
            <a:ext cx="1285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Proses</a:t>
            </a:r>
          </a:p>
        </p:txBody>
      </p:sp>
      <p:sp>
        <p:nvSpPr>
          <p:cNvPr id="53255" name="TextBox 9"/>
          <p:cNvSpPr txBox="1">
            <a:spLocks noChangeArrowheads="1"/>
          </p:cNvSpPr>
          <p:nvPr/>
        </p:nvSpPr>
        <p:spPr bwMode="auto">
          <a:xfrm>
            <a:off x="1500188" y="5143500"/>
            <a:ext cx="6572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Sumber: Walt and Gilson (1994) </a:t>
            </a:r>
          </a:p>
          <a:p>
            <a:endParaRPr lang="id-ID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mtClean="0">
                <a:ea typeface="ＭＳ Ｐゴシック" pitchFamily="34" charset="-128"/>
              </a:rPr>
              <a:t>Keuntungan Analisis Kebijakan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5427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D9AA397-D3AD-4916-8CB0-EE68160826DB}" type="slidenum">
              <a:rPr lang="id-ID"/>
              <a:pPr/>
              <a:t>35</a:t>
            </a:fld>
            <a:endParaRPr lang="id-ID"/>
          </a:p>
        </p:txBody>
      </p:sp>
      <p:sp>
        <p:nvSpPr>
          <p:cNvPr id="54274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id-ID" smtClean="0">
                <a:ea typeface="ＭＳ Ｐゴシック" pitchFamily="34" charset="-128"/>
              </a:rPr>
              <a:t>Kaya penjelasan mengenai apa dan bagaimana hasil (</a:t>
            </a:r>
            <a:r>
              <a:rPr lang="id-ID" i="1" smtClean="0">
                <a:ea typeface="ＭＳ Ｐゴシック" pitchFamily="34" charset="-128"/>
              </a:rPr>
              <a:t>outcome</a:t>
            </a:r>
            <a:r>
              <a:rPr lang="id-ID" smtClean="0">
                <a:ea typeface="ＭＳ Ｐゴシック" pitchFamily="34" charset="-128"/>
              </a:rPr>
              <a:t>) kebijakan akan dicapai </a:t>
            </a:r>
          </a:p>
          <a:p>
            <a:pPr eaLnBrk="1" hangingPunct="1"/>
            <a:r>
              <a:rPr lang="id-ID" smtClean="0">
                <a:ea typeface="ＭＳ Ｐゴシック" pitchFamily="34" charset="-128"/>
              </a:rPr>
              <a:t>Piranti untuk membuat model kebijakan di masa depan dan mengimplementasikan dengan lebih efektif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>
                <a:ea typeface="+mj-ea"/>
              </a:rPr>
              <a:t>Contoh penggunaan Analisis Kebijakan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5530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7531D28-4FD9-4CB5-A943-3A402E9C2871}" type="slidenum">
              <a:rPr lang="id-ID"/>
              <a:pPr/>
              <a:t>36</a:t>
            </a:fld>
            <a:endParaRPr lang="id-ID"/>
          </a:p>
        </p:txBody>
      </p:sp>
      <p:sp>
        <p:nvSpPr>
          <p:cNvPr id="5529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id-ID" sz="3600" b="1" smtClean="0">
                <a:ea typeface="ＭＳ Ｐゴシック" pitchFamily="34" charset="-128"/>
              </a:rPr>
              <a:t>Kasus</a:t>
            </a:r>
            <a:r>
              <a:rPr lang="id-ID" sz="3600" smtClean="0">
                <a:ea typeface="ＭＳ Ｐゴシック" pitchFamily="34" charset="-128"/>
              </a:rPr>
              <a:t>:  </a:t>
            </a:r>
            <a:r>
              <a:rPr lang="id-ID" sz="2000" smtClean="0">
                <a:ea typeface="ＭＳ Ｐゴシック" pitchFamily="34" charset="-128"/>
              </a:rPr>
              <a:t>Kebijakan Tarif RS untuk meningkatkan efisiensi di pelayanan     kesehatan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id-ID" b="1" smtClean="0">
                <a:ea typeface="ＭＳ Ｐゴシック" pitchFamily="34" charset="-128"/>
              </a:rPr>
              <a:t>Konteks</a:t>
            </a:r>
            <a:r>
              <a:rPr lang="id-ID" smtClean="0">
                <a:ea typeface="ＭＳ Ｐゴシック" pitchFamily="34" charset="-128"/>
              </a:rPr>
              <a:t>: </a:t>
            </a:r>
            <a:r>
              <a:rPr lang="id-ID" sz="2000" smtClean="0">
                <a:ea typeface="ＭＳ Ｐゴシック" pitchFamily="34" charset="-128"/>
              </a:rPr>
              <a:t>kondisi ekonomi, ideologi, dan budaya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id-ID" b="1" smtClean="0">
                <a:ea typeface="ＭＳ Ｐゴシック" pitchFamily="34" charset="-128"/>
              </a:rPr>
              <a:t>Konten/ Isi</a:t>
            </a:r>
            <a:r>
              <a:rPr lang="id-ID" smtClean="0">
                <a:ea typeface="ＭＳ Ｐゴシック" pitchFamily="34" charset="-128"/>
              </a:rPr>
              <a:t>: </a:t>
            </a:r>
            <a:r>
              <a:rPr lang="id-ID" sz="2000" smtClean="0">
                <a:ea typeface="ＭＳ Ｐゴシック" pitchFamily="34" charset="-128"/>
              </a:rPr>
              <a:t>Apa tujuan yang ingin dicapai?Apakah ada pengecualian?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id-ID" sz="3600" b="1" smtClean="0">
                <a:ea typeface="ＭＳ Ｐゴシック" pitchFamily="34" charset="-128"/>
              </a:rPr>
              <a:t>Aktor/ Pelaku: </a:t>
            </a:r>
            <a:r>
              <a:rPr lang="id-ID" sz="2000" smtClean="0">
                <a:ea typeface="ＭＳ Ｐゴシック" pitchFamily="34" charset="-128"/>
              </a:rPr>
              <a:t>Siapa yang mendukung dan menolak kebijakan tarif RS?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id-ID" sz="3600" b="1" smtClean="0">
                <a:ea typeface="ＭＳ Ｐゴシック" pitchFamily="34" charset="-128"/>
              </a:rPr>
              <a:t>Proses : </a:t>
            </a:r>
            <a:r>
              <a:rPr lang="id-ID" sz="2000" smtClean="0">
                <a:ea typeface="ＭＳ Ｐゴシック" pitchFamily="34" charset="-128"/>
              </a:rPr>
              <a:t>Pendekatan Top- Down? Dan bagaimana kebijakan ini akan dikomunikasikan</a:t>
            </a:r>
          </a:p>
          <a:p>
            <a:pPr eaLnBrk="1" hangingPunct="1">
              <a:lnSpc>
                <a:spcPct val="80000"/>
              </a:lnSpc>
            </a:pPr>
            <a:endParaRPr lang="id-ID" sz="20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b="1" smtClean="0">
                <a:ea typeface="ＭＳ Ｐゴシック" pitchFamily="34" charset="-128"/>
              </a:rPr>
              <a:t>Kasus: ...............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56329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763154-8C12-4A6A-BC91-5A4F4C1FFCCB}" type="slidenum">
              <a:rPr lang="id-ID"/>
              <a:pPr/>
              <a:t>37</a:t>
            </a:fld>
            <a:endParaRPr lang="id-ID"/>
          </a:p>
        </p:txBody>
      </p:sp>
      <p:sp>
        <p:nvSpPr>
          <p:cNvPr id="56321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id-ID" sz="2800" smtClean="0">
                <a:ea typeface="ＭＳ Ｐゴシック" pitchFamily="34" charset="-128"/>
              </a:rPr>
              <a:t> 						</a:t>
            </a:r>
            <a:endParaRPr lang="id-ID" sz="2000" smtClean="0">
              <a:ea typeface="ＭＳ Ｐゴシック" pitchFamily="34" charset="-128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928938" y="1643063"/>
            <a:ext cx="3929062" cy="3214687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srgbClr val="000000"/>
              </a:solidFill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2357438" y="1428750"/>
            <a:ext cx="4572000" cy="318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>
                <a:latin typeface="Calibri" pitchFamily="34" charset="0"/>
              </a:rPr>
              <a:t>			      </a:t>
            </a:r>
            <a:r>
              <a:rPr lang="id-ID" sz="2000" b="1">
                <a:latin typeface="Calibri" pitchFamily="34" charset="0"/>
              </a:rPr>
              <a:t>Konteks</a:t>
            </a:r>
          </a:p>
          <a:p>
            <a:endParaRPr lang="id-ID" sz="1400">
              <a:latin typeface="Calibri" pitchFamily="34" charset="0"/>
            </a:endParaRPr>
          </a:p>
          <a:p>
            <a:endParaRPr lang="id-ID" sz="1400">
              <a:latin typeface="Calibri" pitchFamily="34" charset="0"/>
            </a:endParaRPr>
          </a:p>
          <a:p>
            <a:pPr>
              <a:lnSpc>
                <a:spcPct val="150000"/>
              </a:lnSpc>
            </a:pPr>
            <a:r>
              <a:rPr lang="id-ID" sz="2400">
                <a:latin typeface="Calibri" pitchFamily="34" charset="0"/>
              </a:rPr>
              <a:t>						</a:t>
            </a:r>
            <a:r>
              <a:rPr lang="id-ID">
                <a:latin typeface="Calibri" pitchFamily="34" charset="0"/>
              </a:rPr>
              <a:t>Aktor/ pelaku			• Individu		                  • Pelaku</a:t>
            </a:r>
          </a:p>
          <a:p>
            <a:pPr>
              <a:lnSpc>
                <a:spcPct val="150000"/>
              </a:lnSpc>
            </a:pPr>
            <a:r>
              <a:rPr lang="id-ID">
                <a:latin typeface="Calibri" pitchFamily="34" charset="0"/>
              </a:rPr>
              <a:t>   		•  Organisasi</a:t>
            </a:r>
          </a:p>
        </p:txBody>
      </p:sp>
      <p:sp>
        <p:nvSpPr>
          <p:cNvPr id="56325" name="TextBox 6"/>
          <p:cNvSpPr txBox="1">
            <a:spLocks noChangeArrowheads="1"/>
          </p:cNvSpPr>
          <p:nvPr/>
        </p:nvSpPr>
        <p:spPr bwMode="auto">
          <a:xfrm>
            <a:off x="1357313" y="4572000"/>
            <a:ext cx="1428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Isi/ Konten</a:t>
            </a:r>
          </a:p>
        </p:txBody>
      </p:sp>
      <p:sp>
        <p:nvSpPr>
          <p:cNvPr id="56326" name="TextBox 8"/>
          <p:cNvSpPr txBox="1">
            <a:spLocks noChangeArrowheads="1"/>
          </p:cNvSpPr>
          <p:nvPr/>
        </p:nvSpPr>
        <p:spPr bwMode="auto">
          <a:xfrm>
            <a:off x="6929438" y="4429125"/>
            <a:ext cx="1285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2000" b="1">
                <a:latin typeface="Calibri" pitchFamily="34" charset="0"/>
              </a:rPr>
              <a:t>Proses</a:t>
            </a:r>
          </a:p>
        </p:txBody>
      </p:sp>
      <p:sp>
        <p:nvSpPr>
          <p:cNvPr id="56327" name="TextBox 9"/>
          <p:cNvSpPr txBox="1">
            <a:spLocks noChangeArrowheads="1"/>
          </p:cNvSpPr>
          <p:nvPr/>
        </p:nvSpPr>
        <p:spPr bwMode="auto">
          <a:xfrm>
            <a:off x="1500188" y="5143500"/>
            <a:ext cx="6572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Sumber: Walt and Gilson (1994) </a:t>
            </a:r>
          </a:p>
          <a:p>
            <a:endParaRPr lang="id-ID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smtClean="0">
                <a:ea typeface="ＭＳ Ｐゴシック" pitchFamily="34" charset="-128"/>
              </a:rPr>
              <a:t>Apa Isi Kebijakan?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5734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EB359D9-39BD-41C8-862E-C85F4BAF9364}" type="slidenum">
              <a:rPr lang="id-ID"/>
              <a:pPr/>
              <a:t>38</a:t>
            </a:fld>
            <a:endParaRPr lang="id-ID"/>
          </a:p>
        </p:txBody>
      </p:sp>
      <p:sp>
        <p:nvSpPr>
          <p:cNvPr id="57346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Siapa aktor/pelaku kebijakan?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5837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5DD1EEF-3578-4998-B86E-B56E6E586016}" type="slidenum">
              <a:rPr lang="id-ID"/>
              <a:pPr/>
              <a:t>39</a:t>
            </a:fld>
            <a:endParaRPr lang="id-ID"/>
          </a:p>
        </p:txBody>
      </p:sp>
      <p:sp>
        <p:nvSpPr>
          <p:cNvPr id="5837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Arial" pitchFamily="34" charset="0"/>
              <a:buNone/>
            </a:pPr>
            <a:r>
              <a:rPr lang="id-ID" smtClean="0">
                <a:ea typeface="ＭＳ Ｐゴシック" pitchFamily="34" charset="-128"/>
              </a:rPr>
              <a:t>• Individu		                  </a:t>
            </a:r>
          </a:p>
          <a:p>
            <a:pPr>
              <a:lnSpc>
                <a:spcPct val="150000"/>
              </a:lnSpc>
              <a:buFont typeface="Arial" pitchFamily="34" charset="0"/>
              <a:buNone/>
            </a:pPr>
            <a:r>
              <a:rPr lang="id-ID" smtClean="0">
                <a:ea typeface="ＭＳ Ｐゴシック" pitchFamily="34" charset="-128"/>
              </a:rPr>
              <a:t>•  Organisasi</a:t>
            </a:r>
          </a:p>
          <a:p>
            <a:r>
              <a:rPr lang="id-ID" smtClean="0">
                <a:ea typeface="ＭＳ Ｐゴシック" pitchFamily="34" charset="-128"/>
              </a:rPr>
              <a:t>Negara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smtClean="0">
                <a:ea typeface="ＭＳ Ｐゴシック" pitchFamily="34" charset="-128"/>
              </a:rPr>
              <a:t>Apa peran Ilmu Manajemen? Mengapa perlu dibahas?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1946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fld id="{236AAB7B-0AF2-4E6B-A301-D88E938B4F25}" type="slidenum">
              <a:rPr lang="id-ID"/>
              <a:pPr/>
              <a:t>4</a:t>
            </a:fld>
            <a:endParaRPr lang="id-ID"/>
          </a:p>
        </p:txBody>
      </p:sp>
      <p:sp>
        <p:nvSpPr>
          <p:cNvPr id="1945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Dalam perencanaan dan pelaksanaan kebijakan kesehatan, teori dan konsep manajemen tidak dapat diabaikan. </a:t>
            </a:r>
          </a:p>
          <a:p>
            <a:r>
              <a:rPr lang="id-ID" smtClean="0">
                <a:ea typeface="ＭＳ Ｐゴシック" pitchFamily="34" charset="-128"/>
              </a:rPr>
              <a:t>Matakuliah ini juga</a:t>
            </a:r>
            <a:r>
              <a:rPr lang="en-US" smtClean="0">
                <a:ea typeface="ＭＳ Ｐゴシック" pitchFamily="34" charset="-128"/>
              </a:rPr>
              <a:t> berusaha membekali mahasiswa untuk memahami prinsip-prinsip manajemen yang dipergunakan secara umum di lembaga-lembaga pelayanan kesehatan. </a:t>
            </a:r>
            <a:endParaRPr lang="id-ID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b="1" dirty="0" smtClean="0">
                <a:ea typeface="+mj-ea"/>
              </a:rPr>
              <a:t>Faktor Kontekstual yang Mempengaruhi Kebijakan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593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3304508-BB02-49C6-B010-4F163861D769}" type="slidenum">
              <a:rPr lang="id-ID"/>
              <a:pPr/>
              <a:t>40</a:t>
            </a:fld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>
                <a:ea typeface="+mn-ea"/>
              </a:rPr>
              <a:t>Faktor situasional: </a:t>
            </a:r>
            <a:r>
              <a:rPr lang="id-ID" sz="2600" dirty="0" smtClean="0">
                <a:ea typeface="+mn-ea"/>
              </a:rPr>
              <a:t>Faktor yang tidak permanen atau khusus yang dapat berdampak pada kebijakan (contoh: kekeringan)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>
                <a:ea typeface="+mn-ea"/>
              </a:rPr>
              <a:t>Faktor struktural: </a:t>
            </a:r>
            <a:r>
              <a:rPr lang="id-ID" sz="2600" dirty="0" smtClean="0">
                <a:ea typeface="+mn-ea"/>
              </a:rPr>
              <a:t>bagian dari masyarakat yang relatif tidak berubah (misal: sistem politik)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>
                <a:ea typeface="+mn-ea"/>
              </a:rPr>
              <a:t>Faktor Budaya: </a:t>
            </a:r>
            <a:r>
              <a:rPr lang="id-ID" sz="2800" dirty="0" smtClean="0">
                <a:ea typeface="+mn-ea"/>
              </a:rPr>
              <a:t>Faktor yang dapat berpengaruh seperti hirarki, gender, stigma terhadap penyakit tertentu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>
                <a:ea typeface="+mn-ea"/>
              </a:rPr>
              <a:t>Faktor Internasional atau eksogen: </a:t>
            </a:r>
            <a:r>
              <a:rPr lang="id-ID" sz="2600" dirty="0" smtClean="0">
                <a:ea typeface="+mn-ea"/>
              </a:rPr>
              <a:t>faktor ini menyebabkan meningkatnya ketergantungan antar negara dan mempengaruhi kemandirian dan kerja sama internasional dalam kesehatan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z="4000" b="1" smtClean="0">
                <a:ea typeface="ＭＳ Ｐゴシック" pitchFamily="34" charset="-128"/>
              </a:rPr>
              <a:t>Proses Penyusunan Kebijakan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6042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06C9011-31DA-45DF-A47D-EE3238955772}" type="slidenum">
              <a:rPr lang="id-ID"/>
              <a:pPr/>
              <a:t>41</a:t>
            </a:fld>
            <a:endParaRPr lang="id-ID"/>
          </a:p>
        </p:txBody>
      </p:sp>
      <p:sp>
        <p:nvSpPr>
          <p:cNvPr id="60418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id-ID" smtClean="0">
                <a:ea typeface="ＭＳ Ｐゴシック" pitchFamily="34" charset="-128"/>
              </a:rPr>
              <a:t>Identifikasi Masalah dan Isu</a:t>
            </a:r>
          </a:p>
          <a:p>
            <a:pPr eaLnBrk="1" hangingPunct="1">
              <a:lnSpc>
                <a:spcPct val="150000"/>
              </a:lnSpc>
            </a:pPr>
            <a:r>
              <a:rPr lang="id-ID" smtClean="0">
                <a:ea typeface="ＭＳ Ｐゴシック" pitchFamily="34" charset="-128"/>
              </a:rPr>
              <a:t>Perumusan Kebijakan</a:t>
            </a:r>
          </a:p>
          <a:p>
            <a:pPr eaLnBrk="1" hangingPunct="1">
              <a:lnSpc>
                <a:spcPct val="150000"/>
              </a:lnSpc>
            </a:pPr>
            <a:r>
              <a:rPr lang="id-ID" smtClean="0">
                <a:ea typeface="ＭＳ Ｐゴシック" pitchFamily="34" charset="-128"/>
              </a:rPr>
              <a:t>Pelaksanaan Kebijakan</a:t>
            </a:r>
          </a:p>
          <a:p>
            <a:pPr eaLnBrk="1" hangingPunct="1">
              <a:lnSpc>
                <a:spcPct val="150000"/>
              </a:lnSpc>
            </a:pPr>
            <a:r>
              <a:rPr lang="id-ID" smtClean="0">
                <a:ea typeface="ＭＳ Ｐゴシック" pitchFamily="34" charset="-128"/>
              </a:rPr>
              <a:t>Monitoring dan Evaluasi Kebijakan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>
                <a:ea typeface="+mj-ea"/>
              </a:rPr>
              <a:t>Menggunakan Segitiga Kebijakan Kesehatan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6144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15D08B3-B08F-4B12-BDDB-882E7B5E6EBB}" type="slidenum">
              <a:rPr lang="id-ID"/>
              <a:pPr/>
              <a:t>42</a:t>
            </a:fld>
            <a:endParaRPr lang="id-ID"/>
          </a:p>
        </p:txBody>
      </p:sp>
      <p:sp>
        <p:nvSpPr>
          <p:cNvPr id="6144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id-ID" sz="2800" smtClean="0">
                <a:ea typeface="ＭＳ Ｐゴシック" pitchFamily="34" charset="-128"/>
              </a:rPr>
              <a:t>Segitiga kebijakan kesehatan digunakan untuk memahami kebijakan tertentu dan menerapkan untuk merencanakan kebijakan khusus dan dapat bersifat:</a:t>
            </a:r>
          </a:p>
          <a:p>
            <a:pPr eaLnBrk="1" hangingPunct="1"/>
            <a:r>
              <a:rPr lang="id-ID" sz="2800" b="1" smtClean="0">
                <a:ea typeface="ＭＳ Ｐゴシック" pitchFamily="34" charset="-128"/>
              </a:rPr>
              <a:t>Retrospektif</a:t>
            </a:r>
            <a:r>
              <a:rPr lang="id-ID" sz="2800" smtClean="0">
                <a:ea typeface="ＭＳ Ｐゴシック" pitchFamily="34" charset="-128"/>
              </a:rPr>
              <a:t> (meliputi evaluasi dan monitoring kebijakan)</a:t>
            </a:r>
          </a:p>
          <a:p>
            <a:pPr eaLnBrk="1" hangingPunct="1"/>
            <a:r>
              <a:rPr lang="id-ID" sz="2800" b="1" smtClean="0">
                <a:ea typeface="ＭＳ Ｐゴシック" pitchFamily="34" charset="-128"/>
              </a:rPr>
              <a:t>Prospektif</a:t>
            </a:r>
            <a:r>
              <a:rPr lang="id-ID" sz="2800" smtClean="0">
                <a:ea typeface="ＭＳ Ｐゴシック" pitchFamily="34" charset="-128"/>
              </a:rPr>
              <a:t> (Memberi pemikiran strategis, advokasi dan lobi kebijakan)</a:t>
            </a:r>
          </a:p>
          <a:p>
            <a:pPr eaLnBrk="1" hangingPunct="1">
              <a:buFont typeface="Arial" pitchFamily="34" charset="0"/>
              <a:buNone/>
            </a:pPr>
            <a:endParaRPr lang="id-ID" sz="28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3. Diskusi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6246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724321-2AA4-4E09-B5E9-CD6C6255E822}" type="slidenum">
              <a:rPr lang="id-ID"/>
              <a:pPr/>
              <a:t>43</a:t>
            </a:fld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 algn="ctr">
              <a:buFont typeface="Arial" charset="0"/>
              <a:buNone/>
              <a:defRPr/>
            </a:pPr>
            <a:r>
              <a:rPr lang="id-ID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+mn-ea"/>
              </a:rPr>
              <a:t>Dinamika penyusunan kebijakan dan metafora  sistem kesehatan.</a:t>
            </a:r>
          </a:p>
          <a:p>
            <a:pPr>
              <a:buFont typeface="Arial" charset="0"/>
              <a:buChar char="•"/>
              <a:defRPr/>
            </a:pPr>
            <a:endParaRPr lang="id-ID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smtClean="0">
                <a:ea typeface="ＭＳ Ｐゴシック" pitchFamily="34" charset="-128"/>
              </a:rPr>
              <a:t>Dinamika kebijakan dalam </a:t>
            </a:r>
            <a:br>
              <a:rPr lang="id-ID" b="1" smtClean="0">
                <a:ea typeface="ＭＳ Ｐゴシック" pitchFamily="34" charset="-128"/>
              </a:rPr>
            </a:br>
            <a:r>
              <a:rPr lang="id-ID" b="1" smtClean="0">
                <a:ea typeface="ＭＳ Ｐゴシック" pitchFamily="34" charset="-128"/>
              </a:rPr>
              <a:t>sistem kesehatan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6349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95760F-E6C4-485B-B3CC-E9B2B02845E7}" type="slidenum">
              <a:rPr lang="id-ID"/>
              <a:pPr/>
              <a:t>44</a:t>
            </a:fld>
            <a:endParaRPr lang="id-ID"/>
          </a:p>
        </p:txBody>
      </p:sp>
      <p:sp>
        <p:nvSpPr>
          <p:cNvPr id="6349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Arial" pitchFamily="34" charset="0"/>
              <a:buNone/>
            </a:pPr>
            <a:r>
              <a:rPr lang="id-ID" smtClean="0">
                <a:ea typeface="ＭＳ Ｐゴシック" pitchFamily="34" charset="-128"/>
              </a:rPr>
              <a:t>Kasus-kasus: </a:t>
            </a:r>
          </a:p>
          <a:p>
            <a:r>
              <a:rPr lang="id-ID" smtClean="0">
                <a:ea typeface="ＭＳ Ｐゴシック" pitchFamily="34" charset="-128"/>
              </a:rPr>
              <a:t>Pengaruh kebijakan desentralisasi terhadap sistem kesehatan</a:t>
            </a:r>
          </a:p>
          <a:p>
            <a:r>
              <a:rPr lang="id-ID" smtClean="0">
                <a:ea typeface="ＭＳ Ｐゴシック" pitchFamily="34" charset="-128"/>
              </a:rPr>
              <a:t>Pengaruh ideologi terhadap sistem kesehatan</a:t>
            </a:r>
          </a:p>
          <a:p>
            <a:r>
              <a:rPr lang="id-ID" smtClean="0">
                <a:ea typeface="ＭＳ Ｐゴシック" pitchFamily="34" charset="-128"/>
              </a:rPr>
              <a:t>Pengaruh politik praktis dalam sistem kesehatan</a:t>
            </a:r>
          </a:p>
          <a:p>
            <a:r>
              <a:rPr lang="id-ID" smtClean="0">
                <a:ea typeface="ＭＳ Ｐゴシック" pitchFamily="34" charset="-128"/>
              </a:rPr>
              <a:t>Pengaruh ekonomi terhadap sistem kesehatan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Metafora Penyusunan Kebijakan dalam Sistem Kesehatan</a:t>
            </a:r>
          </a:p>
        </p:txBody>
      </p:sp>
      <p:sp>
        <p:nvSpPr>
          <p:cNvPr id="64515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Apakah mungkin sebuah kebijakan kesehatan direkayasa?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64517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Ataukah kebijakan kesehatan sebagai sebuah proses tanpa bentuk?</a:t>
            </a:r>
            <a:endParaRPr lang="en-US" smtClean="0">
              <a:ea typeface="ＭＳ Ｐゴシック" pitchFamily="34" charset="-128"/>
            </a:endParaRPr>
          </a:p>
        </p:txBody>
      </p:sp>
      <p:sp>
        <p:nvSpPr>
          <p:cNvPr id="64520" name="Slide Number Placeholder 9"/>
          <p:cNvSpPr>
            <a:spLocks noGrp="1"/>
          </p:cNvSpPr>
          <p:nvPr>
            <p:ph type="sldNum" sz="quarter" idx="16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6ACF0A0-13A4-400C-B590-50387543BD69}" type="slidenum">
              <a:rPr lang="id-ID"/>
              <a:pPr/>
              <a:t>45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64514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id-ID" smtClean="0">
                <a:ea typeface="ＭＳ Ｐゴシック" pitchFamily="34" charset="-128"/>
              </a:rPr>
              <a:t>Model Engineering</a:t>
            </a:r>
          </a:p>
        </p:txBody>
      </p:sp>
      <p:sp>
        <p:nvSpPr>
          <p:cNvPr id="64516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id-ID" smtClean="0">
                <a:ea typeface="ＭＳ Ｐゴシック" pitchFamily="34" charset="-128"/>
              </a:rPr>
              <a:t>Tanpa bentuk</a:t>
            </a:r>
          </a:p>
        </p:txBody>
      </p:sp>
      <p:sp>
        <p:nvSpPr>
          <p:cNvPr id="9" name="Left-Right Arrow 8"/>
          <p:cNvSpPr/>
          <p:nvPr/>
        </p:nvSpPr>
        <p:spPr>
          <a:xfrm>
            <a:off x="3857625" y="1785938"/>
            <a:ext cx="1785938" cy="357187"/>
          </a:xfrm>
          <a:prstGeom prst="left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Tugas 1b: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6554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53A3EF5-1EE6-4B84-B13A-D4EEFC513F02}" type="slidenum">
              <a:rPr lang="id-ID"/>
              <a:pPr/>
              <a:t>46</a:t>
            </a:fld>
            <a:endParaRPr lang="id-ID"/>
          </a:p>
        </p:txBody>
      </p:sp>
      <p:sp>
        <p:nvSpPr>
          <p:cNvPr id="65538" name="Content Placeholder 2"/>
          <p:cNvSpPr>
            <a:spLocks noGrp="1"/>
          </p:cNvSpPr>
          <p:nvPr>
            <p:ph sz="quarter" idx="1"/>
          </p:nvPr>
        </p:nvSpPr>
        <p:spPr>
          <a:xfrm>
            <a:off x="1763713" y="1600200"/>
            <a:ext cx="6923087" cy="4525963"/>
          </a:xfrm>
        </p:spPr>
        <p:txBody>
          <a:bodyPr/>
          <a:lstStyle/>
          <a:p>
            <a:pPr marL="514350" indent="-514350">
              <a:buFont typeface="Arial" pitchFamily="34" charset="0"/>
              <a:buNone/>
            </a:pPr>
            <a:r>
              <a:rPr lang="id-ID" smtClean="0">
                <a:ea typeface="ＭＳ Ｐゴシック" pitchFamily="34" charset="-128"/>
              </a:rPr>
              <a:t>Bentuk kelompok beranggotakan 5 orang.</a:t>
            </a:r>
          </a:p>
          <a:p>
            <a:pPr marL="514350" indent="-514350">
              <a:buFont typeface="Arial" pitchFamily="34" charset="0"/>
              <a:buNone/>
            </a:pPr>
            <a:r>
              <a:rPr lang="id-ID" smtClean="0">
                <a:ea typeface="ＭＳ Ｐゴシック" pitchFamily="34" charset="-128"/>
              </a:rPr>
              <a:t>Pilih satu contoh kebijakan di bidang yang dipelajari minat utama anda. Mengapa anda memilihnya? </a:t>
            </a:r>
          </a:p>
          <a:p>
            <a:pPr marL="514350" indent="-514350">
              <a:buFont typeface="Arial" pitchFamily="34" charset="0"/>
              <a:buNone/>
            </a:pPr>
            <a:r>
              <a:rPr lang="id-ID" smtClean="0">
                <a:ea typeface="ＭＳ Ｐゴシック" pitchFamily="34" charset="-128"/>
              </a:rPr>
              <a:t>Analisis kasus yang kelompok anda pilih dengan pendekatan segitiga kebijakan.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Catatan: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6656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B159463-DBC8-482D-AE5B-03177C1C87D4}" type="slidenum">
              <a:rPr lang="id-ID"/>
              <a:pPr/>
              <a:t>47</a:t>
            </a:fld>
            <a:endParaRPr lang="id-ID"/>
          </a:p>
        </p:txBody>
      </p:sp>
      <p:sp>
        <p:nvSpPr>
          <p:cNvPr id="6656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Mahasiswa diminta aktif diskusi dalam </a:t>
            </a:r>
            <a:r>
              <a:rPr lang="id-ID" smtClean="0">
                <a:ea typeface="ＭＳ Ｐゴシック" pitchFamily="34" charset="-128"/>
                <a:hlinkClick r:id="rId2"/>
              </a:rPr>
              <a:t>www.kebijakankesehatanindonesia.net</a:t>
            </a:r>
            <a:r>
              <a:rPr lang="id-ID" smtClean="0">
                <a:ea typeface="ＭＳ Ｐゴシック" pitchFamily="34" charset="-128"/>
              </a:rPr>
              <a:t>, </a:t>
            </a:r>
          </a:p>
          <a:p>
            <a:pPr>
              <a:buFont typeface="Arial" pitchFamily="34" charset="0"/>
              <a:buNone/>
            </a:pPr>
            <a:r>
              <a:rPr lang="id-ID" smtClean="0">
                <a:ea typeface="ＭＳ Ｐゴシック" pitchFamily="34" charset="-128"/>
              </a:rPr>
              <a:t>dan </a:t>
            </a:r>
          </a:p>
          <a:p>
            <a:pPr>
              <a:buFont typeface="Arial" pitchFamily="34" charset="0"/>
              <a:buNone/>
            </a:pPr>
            <a:r>
              <a:rPr lang="id-ID" smtClean="0">
                <a:ea typeface="ＭＳ Ｐゴシック" pitchFamily="34" charset="-128"/>
              </a:rPr>
              <a:t>Di miling-list desentralisasi kesehatan.</a:t>
            </a:r>
          </a:p>
          <a:p>
            <a:pPr>
              <a:buFont typeface="Arial" pitchFamily="34" charset="0"/>
              <a:buNone/>
            </a:pPr>
            <a:r>
              <a:rPr lang="id-ID" smtClean="0">
                <a:ea typeface="ＭＳ Ｐゴシック" pitchFamily="34" charset="-128"/>
              </a:rPr>
              <a:t>Keaktifan diskusi menjadi salahsatu pertimbangan nilai.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2048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fld id="{6FFD163F-4983-433F-9968-174D1D928D7F}" type="slidenum">
              <a:rPr lang="id-ID"/>
              <a:pPr/>
              <a:t>5</a:t>
            </a:fld>
            <a:endParaRPr lang="id-ID"/>
          </a:p>
        </p:txBody>
      </p:sp>
      <p:sp>
        <p:nvSpPr>
          <p:cNvPr id="20482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>
                <a:ea typeface="ＭＳ Ｐゴシック" pitchFamily="34" charset="-128"/>
              </a:rPr>
              <a:t>Pembekalan ini berupa pengajaran prinsip-prinsip manajemen yang diharapkan dapat dikembangkan secara mandiri oleh para mahasiswa</a:t>
            </a:r>
            <a:r>
              <a:rPr lang="id-ID" smtClean="0">
                <a:ea typeface="ＭＳ Ｐゴシック" pitchFamily="34" charset="-128"/>
              </a:rPr>
              <a:t>.</a:t>
            </a:r>
          </a:p>
          <a:p>
            <a:r>
              <a:rPr lang="id-ID" smtClean="0">
                <a:ea typeface="ＭＳ Ｐゴシック" pitchFamily="34" charset="-128"/>
              </a:rPr>
              <a:t>Bagaimana cara mengembangkan secara mandiri?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ea typeface="ＭＳ Ｐゴシック" pitchFamily="34" charset="-128"/>
              </a:rPr>
              <a:t>Tujuan Pembelajaran</a:t>
            </a:r>
            <a:endParaRPr lang="id-ID" smtClean="0">
              <a:ea typeface="ＭＳ Ｐゴシック" pitchFamily="34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2150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fld id="{F221E87A-4E26-4831-9808-BB1EEE8F7D71}" type="slidenum">
              <a:rPr lang="id-ID"/>
              <a:pPr/>
              <a:t>6</a:t>
            </a:fld>
            <a:endParaRPr lang="id-ID"/>
          </a:p>
        </p:txBody>
      </p:sp>
      <p:sp>
        <p:nvSpPr>
          <p:cNvPr id="21506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sz="2800" smtClean="0">
                <a:ea typeface="ＭＳ Ｐゴシック" pitchFamily="34" charset="-128"/>
              </a:rPr>
              <a:t>Memahami pengertian mengenai ilmu kebijakan dan penerapannya di sektor kesehatan</a:t>
            </a:r>
          </a:p>
          <a:p>
            <a:r>
              <a:rPr lang="id-ID" sz="2800" smtClean="0">
                <a:ea typeface="ＭＳ Ｐゴシック" pitchFamily="34" charset="-128"/>
              </a:rPr>
              <a:t>Memahami proses kebijakan dan pelaksanaannya di sektor kesehatan</a:t>
            </a:r>
          </a:p>
          <a:p>
            <a:r>
              <a:rPr lang="id-ID" sz="2800" smtClean="0">
                <a:ea typeface="ＭＳ Ｐゴシック" pitchFamily="34" charset="-128"/>
              </a:rPr>
              <a:t>Memahami hubungan ilmu kebijakan dan manajemen</a:t>
            </a:r>
          </a:p>
          <a:p>
            <a:r>
              <a:rPr lang="id-ID" sz="2800" smtClean="0">
                <a:ea typeface="ＭＳ Ｐゴシック" pitchFamily="34" charset="-128"/>
              </a:rPr>
              <a:t>Memahami prinsip-prinsip manajemen dan aplikasinya di sektor kesehatan</a:t>
            </a:r>
          </a:p>
          <a:p>
            <a:r>
              <a:rPr lang="id-ID" sz="2800" smtClean="0">
                <a:ea typeface="ＭＳ Ｐゴシック" pitchFamily="34" charset="-128"/>
              </a:rPr>
              <a:t>Mempelajari lebih lanjut berbagai kasus kebijakan dan manajemen yang spesifik di sektor kesehatan.</a:t>
            </a:r>
          </a:p>
          <a:p>
            <a:endParaRPr lang="id-ID" sz="28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>
                <a:ea typeface="ＭＳ Ｐゴシック" pitchFamily="34" charset="-128"/>
              </a:rPr>
              <a:t>Sesi 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2253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fld id="{7222B30F-0A38-4A92-9BF3-2A627402812F}" type="slidenum">
              <a:rPr lang="id-ID"/>
              <a:pPr/>
              <a:t>7</a:t>
            </a:fld>
            <a:endParaRPr lang="id-ID"/>
          </a:p>
        </p:txBody>
      </p:sp>
      <p:sp>
        <p:nvSpPr>
          <p:cNvPr id="22530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Font typeface="Arial" pitchFamily="34" charset="0"/>
              <a:buNone/>
            </a:pPr>
            <a:r>
              <a:rPr lang="en-US" sz="4800" b="1" smtClean="0">
                <a:ea typeface="ＭＳ Ｐゴシック" pitchFamily="34" charset="-128"/>
              </a:rPr>
              <a:t>Sistem Kesehatan dan  Kerangka Kebijakan Kesehatan:  konteks, proses, dan pelaku-pelaku</a:t>
            </a:r>
            <a:r>
              <a:rPr lang="en-US" sz="4800" smtClean="0">
                <a:ea typeface="ＭＳ Ｐゴシック" pitchFamily="34" charset="-128"/>
              </a:rPr>
              <a:t>.</a:t>
            </a:r>
            <a:endParaRPr lang="id-ID" sz="48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smtClean="0">
                <a:ea typeface="ＭＳ Ｐゴシック" pitchFamily="34" charset="-128"/>
              </a:rPr>
              <a:t>Tujuan Instruksional Sesi 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2355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fld id="{75F34282-2643-4BDA-A838-CC11FBA7CE99}" type="slidenum">
              <a:rPr lang="id-ID"/>
              <a:pPr/>
              <a:t>8</a:t>
            </a:fld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id-ID" dirty="0" smtClean="0">
                <a:ea typeface="+mn-ea"/>
              </a:rPr>
              <a:t>Memahami sistem kesehatan dan komponen-komponennya, serta indikator keberhasilan sistem.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id-ID" dirty="0" smtClean="0">
                <a:ea typeface="+mn-ea"/>
              </a:rPr>
              <a:t>Memahami konsep kebijakan, konteks, para pelaku dan prosesnya.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id-ID" dirty="0" smtClean="0">
                <a:ea typeface="+mn-ea"/>
              </a:rPr>
              <a:t>Memahami dinamika dan metafora  sistem kesehatan.</a:t>
            </a:r>
            <a:endParaRPr lang="id-ID" dirty="0">
              <a:ea typeface="+mn-ea"/>
            </a:endParaRPr>
          </a:p>
          <a:p>
            <a:pPr marL="0" indent="0">
              <a:buFont typeface="Arial" charset="0"/>
              <a:buNone/>
              <a:defRPr/>
            </a:pPr>
            <a:endParaRPr lang="id-ID" dirty="0" smtClean="0">
              <a:ea typeface="+mn-ea"/>
            </a:endParaRPr>
          </a:p>
          <a:p>
            <a:pPr>
              <a:buFont typeface="Arial" charset="0"/>
              <a:buChar char="•"/>
              <a:defRPr/>
            </a:pPr>
            <a:endParaRPr lang="id-ID" dirty="0"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smtClean="0">
                <a:ea typeface="ＭＳ Ｐゴシック" pitchFamily="34" charset="-128"/>
              </a:rPr>
              <a:t>Bagian 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2015</a:t>
            </a:r>
            <a:endParaRPr lang="id-ID"/>
          </a:p>
        </p:txBody>
      </p:sp>
      <p:sp>
        <p:nvSpPr>
          <p:cNvPr id="2458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fld id="{048FE7DF-A177-418F-91D1-2294A4A832AD}" type="slidenum">
              <a:rPr lang="id-ID"/>
              <a:pPr/>
              <a:t>9</a:t>
            </a:fld>
            <a:endParaRPr lang="id-ID"/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395288" y="1557338"/>
            <a:ext cx="8229600" cy="4525962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r>
              <a:rPr lang="id-ID" sz="8000" b="1" dirty="0"/>
              <a:t>Sistem Kesehatan dan </a:t>
            </a:r>
            <a:r>
              <a:rPr lang="id-ID" sz="8000" b="1" dirty="0" smtClean="0"/>
              <a:t>Indikatornya</a:t>
            </a:r>
          </a:p>
          <a:p>
            <a:pPr marL="0" indent="0">
              <a:buFont typeface="Arial" charset="0"/>
              <a:buNone/>
              <a:defRPr/>
            </a:pPr>
            <a:r>
              <a:rPr lang="id-ID" sz="3600" dirty="0" smtClean="0"/>
              <a:t>Referensi </a:t>
            </a:r>
            <a:r>
              <a:rPr lang="id-ID" sz="3600" dirty="0"/>
              <a:t>Utama:</a:t>
            </a:r>
          </a:p>
          <a:p>
            <a:pPr marL="0" indent="0">
              <a:buFont typeface="Arial" charset="0"/>
              <a:buNone/>
              <a:defRPr/>
            </a:pPr>
            <a:r>
              <a:rPr lang="id-ID" sz="3600" dirty="0">
                <a:hlinkClick r:id="rId2"/>
              </a:rPr>
              <a:t>www.kebijakankesehatanindonesia.net</a:t>
            </a:r>
            <a:endParaRPr lang="id-ID" sz="3600" dirty="0"/>
          </a:p>
          <a:p>
            <a:pPr>
              <a:buFont typeface="Arial" charset="0"/>
              <a:buNone/>
              <a:defRPr/>
            </a:pPr>
            <a:endParaRPr lang="id-ID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1494</TotalTime>
  <Words>1510</Words>
  <Application>Microsoft Office PowerPoint</Application>
  <PresentationFormat>On-screen Show (4:3)</PresentationFormat>
  <Paragraphs>396</Paragraphs>
  <Slides>47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6" baseType="lpstr">
      <vt:lpstr>Arial</vt:lpstr>
      <vt:lpstr>ＭＳ Ｐゴシック</vt:lpstr>
      <vt:lpstr>Calibri</vt:lpstr>
      <vt:lpstr>ＭＳ Ｐゴシック</vt:lpstr>
      <vt:lpstr>Verdana</vt:lpstr>
      <vt:lpstr>Wingdings</vt:lpstr>
      <vt:lpstr>Times New Roman</vt:lpstr>
      <vt:lpstr>Gill Sans MT</vt:lpstr>
      <vt:lpstr>Median</vt:lpstr>
      <vt:lpstr>Kebijakan dan Manajemen Kesehatan </vt:lpstr>
      <vt:lpstr>Deskripsi</vt:lpstr>
      <vt:lpstr>Apa kajian  Ilmu Kebijakan?</vt:lpstr>
      <vt:lpstr>Apa peran Ilmu Manajemen? Mengapa perlu dibahas?</vt:lpstr>
      <vt:lpstr>Slide 5</vt:lpstr>
      <vt:lpstr>Tujuan Pembelajaran</vt:lpstr>
      <vt:lpstr>Sesi 1</vt:lpstr>
      <vt:lpstr>Tujuan Instruksional Sesi 1</vt:lpstr>
      <vt:lpstr>Bagian 1</vt:lpstr>
      <vt:lpstr>Health System menurut WHO</vt:lpstr>
      <vt:lpstr>Apa cakupannya?</vt:lpstr>
      <vt:lpstr>Pendekatan Sistemik</vt:lpstr>
      <vt:lpstr>Slide 13</vt:lpstr>
      <vt:lpstr>Tujuan dan  Indikator Sistem Kesehatan (Roberts dkk, 2007)</vt:lpstr>
      <vt:lpstr>a. Status Kesehatan</vt:lpstr>
      <vt:lpstr>b. Kepuasan Masyarakat</vt:lpstr>
      <vt:lpstr> c. Perlindungan terhadap Risiko</vt:lpstr>
      <vt:lpstr>Kerangka Konsep Sistem Kesehatan lainnya (Australia)</vt:lpstr>
      <vt:lpstr>Australia menggunakan Pendekatan Faktor Risiko</vt:lpstr>
      <vt:lpstr>Slide 20</vt:lpstr>
      <vt:lpstr>Berbagai fungsi dalam  Sistem Kesehatan (WHO 2000) </vt:lpstr>
      <vt:lpstr>masyarakat</vt:lpstr>
      <vt:lpstr>Slide 23</vt:lpstr>
      <vt:lpstr>Proyeksi Keadaan Ekonomi Setempat</vt:lpstr>
      <vt:lpstr>Slide 25</vt:lpstr>
      <vt:lpstr>Peran Pemerintah di daerah mungkin berbeda-beda</vt:lpstr>
      <vt:lpstr>Peran  Regulasi oleh Pemerintah Daerah  semakin menonjol di daerah di mana banyak lembaga pelayanan kesehatan swasta</vt:lpstr>
      <vt:lpstr>Siapa Pemberi Dana?</vt:lpstr>
      <vt:lpstr>Diskusi:</vt:lpstr>
      <vt:lpstr>Tugas 1:</vt:lpstr>
      <vt:lpstr>Bagian 2. Pengantar  Kebijakan Kesehatan</vt:lpstr>
      <vt:lpstr>Apa kebijakan kesehatan itu?</vt:lpstr>
      <vt:lpstr>Mengapa Kebijakan kesehatan penting?</vt:lpstr>
      <vt:lpstr>Segitiga Analisis Kebijakan</vt:lpstr>
      <vt:lpstr>Keuntungan Analisis Kebijakan</vt:lpstr>
      <vt:lpstr>Contoh penggunaan Analisis Kebijakan</vt:lpstr>
      <vt:lpstr>Kasus: ...............</vt:lpstr>
      <vt:lpstr>Apa Isi Kebijakan?</vt:lpstr>
      <vt:lpstr>Siapa aktor/pelaku kebijakan?</vt:lpstr>
      <vt:lpstr>Faktor Kontekstual yang Mempengaruhi Kebijakan</vt:lpstr>
      <vt:lpstr>Proses Penyusunan Kebijakan</vt:lpstr>
      <vt:lpstr>Menggunakan Segitiga Kebijakan Kesehatan</vt:lpstr>
      <vt:lpstr>3. Diskusi</vt:lpstr>
      <vt:lpstr>Dinamika kebijakan dalam  sistem kesehatan</vt:lpstr>
      <vt:lpstr>Metafora Penyusunan Kebijakan dalam Sistem Kesehatan</vt:lpstr>
      <vt:lpstr>Tugas 1b:</vt:lpstr>
      <vt:lpstr>Catatan: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Iman Muhammad</dc:creator>
  <cp:lastModifiedBy>Iman Muhammad</cp:lastModifiedBy>
  <cp:revision>30</cp:revision>
  <dcterms:created xsi:type="dcterms:W3CDTF">2009-09-28T05:45:52Z</dcterms:created>
  <dcterms:modified xsi:type="dcterms:W3CDTF">2016-11-14T17:34:13Z</dcterms:modified>
</cp:coreProperties>
</file>