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6" autoAdjust="0"/>
    <p:restoredTop sz="94660"/>
  </p:normalViewPr>
  <p:slideViewPr>
    <p:cSldViewPr>
      <p:cViewPr>
        <p:scale>
          <a:sx n="106" d="100"/>
          <a:sy n="106" d="100"/>
        </p:scale>
        <p:origin x="468" y="9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</p:grpSp>
      <p:sp>
        <p:nvSpPr>
          <p:cNvPr id="1640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0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671C0-9917-48C2-84C1-EBDCA4639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0231C-C861-412B-AF66-0FE7AE977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2323A-67D6-432C-9417-5BDC2BA21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76C87-9A0F-4C74-868D-AC143C9D1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AB5BE-C53C-4613-BA79-C49F3A188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0FD03-0FDC-401D-9AC9-BD13A1D76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E28DB-11D4-4F63-8FCD-C5341FB5A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60108-F7E8-4BB3-8004-A01CA1A4C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95AF5-CDFB-4CAF-9D1C-511AC411B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056D1-881A-41EC-A465-68C7E9417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79CE9-5655-48DD-8368-773AE6280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536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6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6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6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6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6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6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7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7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7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7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7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7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7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7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7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7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8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8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8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  <p:sp>
          <p:nvSpPr>
            <p:cNvPr id="1538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charset="0"/>
                <a:cs typeface="Arial" charset="0"/>
              </a:endParaRPr>
            </a:p>
          </p:txBody>
        </p:sp>
      </p:grpSp>
      <p:sp>
        <p:nvSpPr>
          <p:cNvPr id="15384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85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86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87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Arial" charset="0"/>
              </a:defRPr>
            </a:lvl1pPr>
          </a:lstStyle>
          <a:p>
            <a:pPr>
              <a:defRPr/>
            </a:pPr>
            <a:fld id="{AF325948-41A7-43DB-B0B8-B79A18411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388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dirty="0" smtClean="0"/>
              <a:t>Sesi 10: </a:t>
            </a:r>
            <a:r>
              <a:rPr lang="en-US" dirty="0" smtClean="0"/>
              <a:t>Perubahan &amp; Pengembangan Organisasi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 smtClean="0"/>
              <a:t>Negatif</a:t>
            </a:r>
            <a:endParaRPr lang="en-US" sz="2800" dirty="0" smtClean="0"/>
          </a:p>
          <a:p>
            <a:pPr lvl="1">
              <a:defRPr/>
            </a:pPr>
            <a:r>
              <a:rPr lang="en-US" sz="2400" dirty="0" err="1" smtClean="0"/>
              <a:t>Bunuh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r>
              <a:rPr lang="en-US" sz="2400" dirty="0" smtClean="0"/>
              <a:t>, </a:t>
            </a:r>
          </a:p>
          <a:p>
            <a:pPr lvl="1">
              <a:defRPr/>
            </a:pPr>
            <a:r>
              <a:rPr lang="en-US" sz="2400" dirty="0" err="1" smtClean="0"/>
              <a:t>Narkoba</a:t>
            </a:r>
            <a:r>
              <a:rPr lang="en-US" sz="2400" dirty="0" smtClean="0"/>
              <a:t>, </a:t>
            </a:r>
            <a:r>
              <a:rPr lang="en-US" sz="2400" dirty="0" err="1" smtClean="0"/>
              <a:t>Miras</a:t>
            </a:r>
            <a:endParaRPr lang="en-US" sz="2400" dirty="0" smtClean="0"/>
          </a:p>
          <a:p>
            <a:pPr lvl="1">
              <a:defRPr/>
            </a:pPr>
            <a:r>
              <a:rPr lang="en-US" sz="2400" dirty="0" err="1" smtClean="0"/>
              <a:t>Pergaulan</a:t>
            </a:r>
            <a:r>
              <a:rPr lang="en-US" sz="2400" dirty="0" smtClean="0"/>
              <a:t> </a:t>
            </a:r>
            <a:r>
              <a:rPr lang="en-US" sz="2400" dirty="0" err="1" smtClean="0"/>
              <a:t>Bebas</a:t>
            </a:r>
            <a:endParaRPr lang="en-US" sz="2400" dirty="0" smtClean="0"/>
          </a:p>
          <a:p>
            <a:pPr>
              <a:defRPr/>
            </a:pPr>
            <a:r>
              <a:rPr lang="en-US" sz="2800" dirty="0" err="1" smtClean="0"/>
              <a:t>Positif</a:t>
            </a:r>
            <a:endParaRPr lang="en-US" sz="2800" dirty="0" smtClean="0"/>
          </a:p>
          <a:p>
            <a:pPr lvl="1">
              <a:defRPr/>
            </a:pPr>
            <a:r>
              <a:rPr lang="en-US" sz="2400" dirty="0" err="1" smtClean="0"/>
              <a:t>Ibadah</a:t>
            </a:r>
            <a:endParaRPr lang="en-US" sz="2400" dirty="0" smtClean="0"/>
          </a:p>
          <a:p>
            <a:pPr lvl="1">
              <a:defRPr/>
            </a:pPr>
            <a:r>
              <a:rPr lang="en-US" sz="2400" dirty="0" smtClean="0"/>
              <a:t>Refreshing : Hiking, </a:t>
            </a:r>
            <a:r>
              <a:rPr lang="en-US" sz="2400" dirty="0" err="1" smtClean="0"/>
              <a:t>Joging</a:t>
            </a:r>
            <a:r>
              <a:rPr lang="en-US" sz="2400" dirty="0" smtClean="0"/>
              <a:t>, Dancing, Rebounding, Smoothing, Reading, </a:t>
            </a:r>
            <a:r>
              <a:rPr lang="en-US" sz="2400" dirty="0" err="1" smtClean="0"/>
              <a:t>Makan</a:t>
            </a:r>
            <a:r>
              <a:rPr lang="en-US" sz="2400" dirty="0" smtClean="0"/>
              <a:t> </a:t>
            </a:r>
            <a:r>
              <a:rPr lang="en-US" sz="2400" dirty="0" err="1" smtClean="0"/>
              <a:t>mie</a:t>
            </a:r>
            <a:r>
              <a:rPr lang="en-US" sz="2400" dirty="0" smtClean="0"/>
              <a:t> </a:t>
            </a:r>
            <a:r>
              <a:rPr lang="en-US" sz="2400" dirty="0" err="1" smtClean="0"/>
              <a:t>keriting</a:t>
            </a:r>
            <a:r>
              <a:rPr lang="en-US" sz="2400" dirty="0" smtClean="0"/>
              <a:t>, swimming, Shopping, Fishing, Singing, Camping, Travelling, Boxing, Washing, Meeting, Watching, </a:t>
            </a:r>
            <a:r>
              <a:rPr lang="en-US" sz="2400" dirty="0" err="1" smtClean="0"/>
              <a:t>Makan</a:t>
            </a:r>
            <a:r>
              <a:rPr lang="en-US" sz="2400" dirty="0" smtClean="0"/>
              <a:t> </a:t>
            </a:r>
            <a:r>
              <a:rPr lang="en-US" sz="2400" dirty="0" err="1" smtClean="0"/>
              <a:t>kambing</a:t>
            </a:r>
            <a:r>
              <a:rPr lang="en-US" sz="2400" dirty="0" smtClean="0"/>
              <a:t> </a:t>
            </a:r>
            <a:r>
              <a:rPr lang="en-US" sz="2400" dirty="0" err="1" smtClean="0"/>
              <a:t>guling</a:t>
            </a:r>
            <a:r>
              <a:rPr lang="en-US" sz="2400" dirty="0" smtClean="0"/>
              <a:t>, </a:t>
            </a:r>
            <a:r>
              <a:rPr lang="en-US" sz="2400" dirty="0" err="1" smtClean="0"/>
              <a:t>Korek</a:t>
            </a:r>
            <a:r>
              <a:rPr lang="en-US" sz="2400" dirty="0" smtClean="0"/>
              <a:t> </a:t>
            </a:r>
            <a:r>
              <a:rPr lang="en-US" sz="2400" dirty="0" err="1" smtClean="0"/>
              <a:t>kuping</a:t>
            </a:r>
            <a:r>
              <a:rPr lang="en-US" sz="2400" dirty="0" smtClean="0"/>
              <a:t>, Chatting, Browsing</a:t>
            </a:r>
            <a:r>
              <a:rPr lang="en-US" sz="2400" smtClean="0"/>
              <a:t>, Sleeping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404813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Pengertian Perubahan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28775"/>
            <a:ext cx="7016750" cy="201612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mtClean="0"/>
              <a:t>Menjadi Lain, Berbeda dengan yang semula, tidak tetap keadaannya. (Dinamis) </a:t>
            </a:r>
            <a:r>
              <a:rPr lang="en-US" smtClean="0">
                <a:sym typeface="Wingdings" pitchFamily="2" charset="2"/>
              </a:rPr>
              <a:t> Kamus Standar Bahasa Indonesia.</a:t>
            </a:r>
            <a:endParaRPr lang="en-US" smtClean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331913" y="3860800"/>
            <a:ext cx="70167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Arial" charset="0"/>
              </a:rPr>
              <a:t>Organisasi harus mampu mengadaptasi perubahan. Perubahan dapat disebabkan faktor internal maupun eksternal.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Faktor Internal Yg Merubah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Struktur Organisasi</a:t>
            </a:r>
          </a:p>
          <a:p>
            <a:pPr eaLnBrk="1" hangingPunct="1">
              <a:defRPr/>
            </a:pPr>
            <a:r>
              <a:rPr lang="en-US" smtClean="0"/>
              <a:t>Mindset (Ideologi)</a:t>
            </a:r>
          </a:p>
          <a:p>
            <a:pPr eaLnBrk="1" hangingPunct="1">
              <a:defRPr/>
            </a:pPr>
            <a:r>
              <a:rPr lang="en-US" smtClean="0"/>
              <a:t>Kepemimpinan / Leadership</a:t>
            </a:r>
          </a:p>
          <a:p>
            <a:pPr eaLnBrk="1" hangingPunct="1">
              <a:defRPr/>
            </a:pPr>
            <a:r>
              <a:rPr lang="en-US" smtClean="0"/>
              <a:t>Management</a:t>
            </a:r>
          </a:p>
          <a:p>
            <a:pPr eaLnBrk="1" hangingPunct="1">
              <a:defRPr/>
            </a:pPr>
            <a:r>
              <a:rPr lang="en-US" smtClean="0"/>
              <a:t>AD/ART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Faktor Eksternal Yang Merubah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Perekonomian (terutama Makro, Kurs, Saham, Inflasi, Devaluasi)</a:t>
            </a:r>
          </a:p>
          <a:p>
            <a:pPr eaLnBrk="1" hangingPunct="1">
              <a:defRPr/>
            </a:pPr>
            <a:r>
              <a:rPr lang="en-US" smtClean="0"/>
              <a:t>Politik</a:t>
            </a:r>
          </a:p>
          <a:p>
            <a:pPr eaLnBrk="1" hangingPunct="1">
              <a:defRPr/>
            </a:pPr>
            <a:r>
              <a:rPr lang="en-US" smtClean="0"/>
              <a:t>Sosbud</a:t>
            </a:r>
          </a:p>
          <a:p>
            <a:pPr eaLnBrk="1" hangingPunct="1">
              <a:defRPr/>
            </a:pPr>
            <a:r>
              <a:rPr lang="en-US" smtClean="0"/>
              <a:t>Keamanan</a:t>
            </a:r>
          </a:p>
          <a:p>
            <a:pPr eaLnBrk="1" hangingPunct="1">
              <a:defRPr/>
            </a:pPr>
            <a:r>
              <a:rPr lang="en-US" smtClean="0"/>
              <a:t>Globalisasi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Konsep Perubahan Organisasi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65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Pendekatan Perilaku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	Fokusnya memperbaiki komunikasi, perilaku individu &amp; organisasi, &amp; budaya organisasi.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Pendekatan Struktural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	Fokusnya redesign struktur organisasi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Pendekatan Teknologi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	Fokus kepada perubahan tools, metode, material, &amp; teknik pekerjaan.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400" smtClean="0"/>
              <a:t>Alasan Menolak Perubahan </a:t>
            </a:r>
            <a:r>
              <a:rPr lang="en-US" sz="3400" dirty="0" smtClean="0"/>
              <a:t>pada Organisasi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Karyawan Merasa Manager mengabaikan kebutuhan mereka</a:t>
            </a:r>
          </a:p>
          <a:p>
            <a:pPr eaLnBrk="1" hangingPunct="1">
              <a:defRPr/>
            </a:pPr>
            <a:r>
              <a:rPr lang="en-US" sz="2800" smtClean="0"/>
              <a:t>Karyawan sulit menerima perubahan karena ketidakmampuan mereka</a:t>
            </a:r>
          </a:p>
          <a:p>
            <a:pPr eaLnBrk="1" hangingPunct="1">
              <a:defRPr/>
            </a:pPr>
            <a:r>
              <a:rPr lang="en-US" sz="2800" smtClean="0"/>
              <a:t>Karyawan kurang mengerti mengenai perubahan (faktor kebiasaan)</a:t>
            </a:r>
          </a:p>
          <a:p>
            <a:pPr eaLnBrk="1" hangingPunct="1">
              <a:defRPr/>
            </a:pPr>
            <a:r>
              <a:rPr lang="en-US" sz="2800" smtClean="0"/>
              <a:t>Karyawan merasa tidak perlu adanya perubahan</a:t>
            </a:r>
          </a:p>
          <a:p>
            <a:pPr eaLnBrk="1" hangingPunct="1">
              <a:defRPr/>
            </a:pPr>
            <a:r>
              <a:rPr lang="en-US" sz="2800" smtClean="0"/>
              <a:t>Karyawan merasa tidak aman karena kemungkinan adanya PHK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800" smtClean="0"/>
              <a:t>Peran manager menghadapi perubahan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Memberdayakan kelompok kerja</a:t>
            </a:r>
          </a:p>
          <a:p>
            <a:pPr eaLnBrk="1" hangingPunct="1">
              <a:defRPr/>
            </a:pPr>
            <a:r>
              <a:rPr lang="en-US" smtClean="0"/>
              <a:t>Menciptakan suasana yang mendorong inovasi</a:t>
            </a:r>
          </a:p>
          <a:p>
            <a:pPr eaLnBrk="1" hangingPunct="1">
              <a:defRPr/>
            </a:pPr>
            <a:r>
              <a:rPr lang="en-US" smtClean="0"/>
              <a:t>Memberikan perhatian &amp; reward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Stres Kerja &amp; Pengelolaannya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55600" eaLnBrk="1" hangingPunct="1">
              <a:buFont typeface="Wingdings" pitchFamily="2" charset="2"/>
              <a:buNone/>
              <a:defRPr/>
            </a:pPr>
            <a:r>
              <a:rPr lang="en-US" smtClean="0"/>
              <a:t>Stres adalah suatu kondisi dinamis dimana individu dipertentangkan dengan adanya kesempatan, hambatan, atau tuntutan sehubungan dengan apa keinginannya dan untuk mana hasilnya dapat dirasakan.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1" name="Rectangle 1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smtClean="0"/>
              <a:t>Model Stres</a:t>
            </a:r>
          </a:p>
        </p:txBody>
      </p:sp>
      <p:sp>
        <p:nvSpPr>
          <p:cNvPr id="11267" name="Text Box 16"/>
          <p:cNvSpPr txBox="1">
            <a:spLocks noChangeArrowheads="1"/>
          </p:cNvSpPr>
          <p:nvPr/>
        </p:nvSpPr>
        <p:spPr bwMode="auto">
          <a:xfrm>
            <a:off x="179388" y="1152525"/>
            <a:ext cx="3024187" cy="1366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latin typeface="Arial" pitchFamily="34" charset="0"/>
              </a:rPr>
              <a:t>Faktor Lingkungan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Ketidakpastian ekonomis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Ketidakpastian politis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Ketidakpastian teknologi</a:t>
            </a:r>
          </a:p>
        </p:txBody>
      </p:sp>
      <p:sp>
        <p:nvSpPr>
          <p:cNvPr id="11268" name="Text Box 17"/>
          <p:cNvSpPr txBox="1">
            <a:spLocks noChangeArrowheads="1"/>
          </p:cNvSpPr>
          <p:nvPr/>
        </p:nvSpPr>
        <p:spPr bwMode="auto">
          <a:xfrm>
            <a:off x="179388" y="2735263"/>
            <a:ext cx="3024187" cy="2357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latin typeface="Arial" pitchFamily="34" charset="0"/>
              </a:rPr>
              <a:t>Faktor Organisasi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Tuntutan tugas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Tuntutan peran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Tuntutan antar pribadi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Struktur Organisasi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Kepemimpinan Organisasi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Tahap hidup organisasi</a:t>
            </a:r>
          </a:p>
        </p:txBody>
      </p:sp>
      <p:sp>
        <p:nvSpPr>
          <p:cNvPr id="11269" name="Text Box 18"/>
          <p:cNvSpPr txBox="1">
            <a:spLocks noChangeArrowheads="1"/>
          </p:cNvSpPr>
          <p:nvPr/>
        </p:nvSpPr>
        <p:spPr bwMode="auto">
          <a:xfrm>
            <a:off x="179388" y="5330825"/>
            <a:ext cx="3024187" cy="1366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latin typeface="Arial" pitchFamily="34" charset="0"/>
              </a:rPr>
              <a:t>Faktor Individual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Masalah Keluarga / Pacar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masalah Ekonomi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Kepribadian</a:t>
            </a:r>
          </a:p>
        </p:txBody>
      </p:sp>
      <p:sp>
        <p:nvSpPr>
          <p:cNvPr id="11270" name="Text Box 19"/>
          <p:cNvSpPr txBox="1">
            <a:spLocks noChangeArrowheads="1"/>
          </p:cNvSpPr>
          <p:nvPr/>
        </p:nvSpPr>
        <p:spPr bwMode="auto">
          <a:xfrm>
            <a:off x="6516688" y="1152525"/>
            <a:ext cx="2447925" cy="1641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latin typeface="Arial" pitchFamily="34" charset="0"/>
              </a:rPr>
              <a:t>Gejala Fisiologis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Sakit kepala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Tekanan darah tinggi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Penyakit Jantung</a:t>
            </a:r>
          </a:p>
        </p:txBody>
      </p:sp>
      <p:sp>
        <p:nvSpPr>
          <p:cNvPr id="11271" name="Text Box 20"/>
          <p:cNvSpPr txBox="1">
            <a:spLocks noChangeArrowheads="1"/>
          </p:cNvSpPr>
          <p:nvPr/>
        </p:nvSpPr>
        <p:spPr bwMode="auto">
          <a:xfrm>
            <a:off x="6516688" y="2963863"/>
            <a:ext cx="2447925" cy="1792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"/>
              </a:spcBef>
            </a:pPr>
            <a:r>
              <a:rPr lang="en-US">
                <a:latin typeface="Arial" pitchFamily="34" charset="0"/>
              </a:rPr>
              <a:t>Gejala Psikologis</a:t>
            </a:r>
          </a:p>
          <a:p>
            <a:pPr>
              <a:spcBef>
                <a:spcPct val="5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Kecemasan</a:t>
            </a:r>
          </a:p>
          <a:p>
            <a:pPr>
              <a:spcBef>
                <a:spcPct val="5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Murung / Ketawa sendirian</a:t>
            </a:r>
          </a:p>
          <a:p>
            <a:pPr>
              <a:spcBef>
                <a:spcPct val="5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Berkurangnya kepuasan kerja</a:t>
            </a:r>
          </a:p>
        </p:txBody>
      </p:sp>
      <p:sp>
        <p:nvSpPr>
          <p:cNvPr id="11272" name="Text Box 21"/>
          <p:cNvSpPr txBox="1">
            <a:spLocks noChangeArrowheads="1"/>
          </p:cNvSpPr>
          <p:nvPr/>
        </p:nvSpPr>
        <p:spPr bwMode="auto">
          <a:xfrm>
            <a:off x="6516688" y="4897438"/>
            <a:ext cx="2447925" cy="1792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"/>
              </a:spcBef>
            </a:pPr>
            <a:r>
              <a:rPr lang="en-US">
                <a:latin typeface="Arial" pitchFamily="34" charset="0"/>
              </a:rPr>
              <a:t>Gejala Perilaku</a:t>
            </a:r>
          </a:p>
          <a:p>
            <a:pPr>
              <a:spcBef>
                <a:spcPct val="5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Produktivitas Turun</a:t>
            </a:r>
          </a:p>
          <a:p>
            <a:pPr>
              <a:spcBef>
                <a:spcPct val="5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Sering Mangkir (Absen)</a:t>
            </a:r>
          </a:p>
          <a:p>
            <a:pPr>
              <a:spcBef>
                <a:spcPct val="5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Turn Over Pegawai Tinggi</a:t>
            </a:r>
          </a:p>
        </p:txBody>
      </p:sp>
      <p:sp>
        <p:nvSpPr>
          <p:cNvPr id="11273" name="Text Box 22"/>
          <p:cNvSpPr txBox="1">
            <a:spLocks noChangeArrowheads="1"/>
          </p:cNvSpPr>
          <p:nvPr/>
        </p:nvSpPr>
        <p:spPr bwMode="auto">
          <a:xfrm>
            <a:off x="3563938" y="1152525"/>
            <a:ext cx="2519362" cy="2027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latin typeface="Arial" pitchFamily="34" charset="0"/>
              </a:rPr>
              <a:t>Faktor Individual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Persepsi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Pengalaman Pahit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Dukungan Sosial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Keyakinan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>
                <a:latin typeface="Arial" pitchFamily="34" charset="0"/>
              </a:rPr>
              <a:t> Sikap Bermusuhan</a:t>
            </a:r>
          </a:p>
        </p:txBody>
      </p:sp>
      <p:sp>
        <p:nvSpPr>
          <p:cNvPr id="11274" name="Text Box 23"/>
          <p:cNvSpPr txBox="1">
            <a:spLocks noChangeArrowheads="1"/>
          </p:cNvSpPr>
          <p:nvPr/>
        </p:nvSpPr>
        <p:spPr bwMode="auto">
          <a:xfrm>
            <a:off x="3635375" y="3673475"/>
            <a:ext cx="24479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>
                <a:latin typeface="Arial" pitchFamily="34" charset="0"/>
              </a:rPr>
              <a:t>Stres Yang Dialami</a:t>
            </a:r>
          </a:p>
        </p:txBody>
      </p:sp>
      <p:sp>
        <p:nvSpPr>
          <p:cNvPr id="11275" name="Line 24"/>
          <p:cNvSpPr>
            <a:spLocks noChangeShapeType="1"/>
          </p:cNvSpPr>
          <p:nvPr/>
        </p:nvSpPr>
        <p:spPr bwMode="auto">
          <a:xfrm>
            <a:off x="3203575" y="1801813"/>
            <a:ext cx="73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1276" name="Line 25"/>
          <p:cNvSpPr>
            <a:spLocks noChangeShapeType="1"/>
          </p:cNvSpPr>
          <p:nvPr/>
        </p:nvSpPr>
        <p:spPr bwMode="auto">
          <a:xfrm>
            <a:off x="3203575" y="3889375"/>
            <a:ext cx="73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1277" name="Line 26"/>
          <p:cNvSpPr>
            <a:spLocks noChangeShapeType="1"/>
          </p:cNvSpPr>
          <p:nvPr/>
        </p:nvSpPr>
        <p:spPr bwMode="auto">
          <a:xfrm>
            <a:off x="3203575" y="6049963"/>
            <a:ext cx="73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1278" name="Line 27"/>
          <p:cNvSpPr>
            <a:spLocks noChangeShapeType="1"/>
          </p:cNvSpPr>
          <p:nvPr/>
        </p:nvSpPr>
        <p:spPr bwMode="auto">
          <a:xfrm>
            <a:off x="3276600" y="1801813"/>
            <a:ext cx="0" cy="424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1279" name="Line 28"/>
          <p:cNvSpPr>
            <a:spLocks noChangeShapeType="1"/>
          </p:cNvSpPr>
          <p:nvPr/>
        </p:nvSpPr>
        <p:spPr bwMode="auto">
          <a:xfrm>
            <a:off x="3276600" y="3889375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1280" name="Line 29"/>
          <p:cNvSpPr>
            <a:spLocks noChangeShapeType="1"/>
          </p:cNvSpPr>
          <p:nvPr/>
        </p:nvSpPr>
        <p:spPr bwMode="auto">
          <a:xfrm>
            <a:off x="6084888" y="38893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1281" name="Line 30"/>
          <p:cNvSpPr>
            <a:spLocks noChangeShapeType="1"/>
          </p:cNvSpPr>
          <p:nvPr/>
        </p:nvSpPr>
        <p:spPr bwMode="auto">
          <a:xfrm>
            <a:off x="6300788" y="19446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1282" name="Line 31"/>
          <p:cNvSpPr>
            <a:spLocks noChangeShapeType="1"/>
          </p:cNvSpPr>
          <p:nvPr/>
        </p:nvSpPr>
        <p:spPr bwMode="auto">
          <a:xfrm>
            <a:off x="6300788" y="58340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1283" name="Line 32"/>
          <p:cNvSpPr>
            <a:spLocks noChangeShapeType="1"/>
          </p:cNvSpPr>
          <p:nvPr/>
        </p:nvSpPr>
        <p:spPr bwMode="auto">
          <a:xfrm>
            <a:off x="6300788" y="1944688"/>
            <a:ext cx="0" cy="3889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1284" name="Line 33"/>
          <p:cNvSpPr>
            <a:spLocks noChangeShapeType="1"/>
          </p:cNvSpPr>
          <p:nvPr/>
        </p:nvSpPr>
        <p:spPr bwMode="auto">
          <a:xfrm flipH="1">
            <a:off x="3419475" y="2160588"/>
            <a:ext cx="146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1285" name="Line 34"/>
          <p:cNvSpPr>
            <a:spLocks noChangeShapeType="1"/>
          </p:cNvSpPr>
          <p:nvPr/>
        </p:nvSpPr>
        <p:spPr bwMode="auto">
          <a:xfrm>
            <a:off x="3419475" y="2160588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1286" name="Text Box 35"/>
          <p:cNvSpPr txBox="1">
            <a:spLocks noChangeArrowheads="1"/>
          </p:cNvSpPr>
          <p:nvPr/>
        </p:nvSpPr>
        <p:spPr bwMode="auto">
          <a:xfrm>
            <a:off x="611188" y="765175"/>
            <a:ext cx="208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Sumber Potensial</a:t>
            </a:r>
          </a:p>
        </p:txBody>
      </p:sp>
      <p:sp>
        <p:nvSpPr>
          <p:cNvPr id="11287" name="Text Box 36"/>
          <p:cNvSpPr txBox="1">
            <a:spLocks noChangeArrowheads="1"/>
          </p:cNvSpPr>
          <p:nvPr/>
        </p:nvSpPr>
        <p:spPr bwMode="auto">
          <a:xfrm>
            <a:off x="6732588" y="692150"/>
            <a:ext cx="208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Konsekuensi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133</TotalTime>
  <Words>345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Tahoma</vt:lpstr>
      <vt:lpstr>Arial</vt:lpstr>
      <vt:lpstr>Wingdings</vt:lpstr>
      <vt:lpstr>Calibri</vt:lpstr>
      <vt:lpstr>Curtain Call</vt:lpstr>
      <vt:lpstr>Sesi 10: Perubahan &amp; Pengembangan Organisasi</vt:lpstr>
      <vt:lpstr>Pengertian Perubahan</vt:lpstr>
      <vt:lpstr>Faktor Internal Yg Merubah Organisasi</vt:lpstr>
      <vt:lpstr>Faktor Eksternal Yang Merubah Organisasi</vt:lpstr>
      <vt:lpstr>Konsep Perubahan Organisasi</vt:lpstr>
      <vt:lpstr>Alasan Menolak Perubahan pada Organisasi</vt:lpstr>
      <vt:lpstr>Peran manager menghadapi perubahan</vt:lpstr>
      <vt:lpstr>Stres Kerja &amp; Pengelolaannya</vt:lpstr>
      <vt:lpstr>Model Stres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Perubahan &amp; Pengembangan Organisasi</dc:title>
  <dc:creator>Iman Muhammad</dc:creator>
  <cp:lastModifiedBy>Iman Muhammad</cp:lastModifiedBy>
  <cp:revision>22</cp:revision>
  <dcterms:created xsi:type="dcterms:W3CDTF">2007-01-19T09:08:44Z</dcterms:created>
  <dcterms:modified xsi:type="dcterms:W3CDTF">2016-11-14T17:46:07Z</dcterms:modified>
</cp:coreProperties>
</file>