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5" r:id="rId1"/>
  </p:sldMasterIdLst>
  <p:notesMasterIdLst>
    <p:notesMasterId r:id="rId44"/>
  </p:notesMasterIdLst>
  <p:handoutMasterIdLst>
    <p:handoutMasterId r:id="rId45"/>
  </p:handoutMasterIdLst>
  <p:sldIdLst>
    <p:sldId id="340" r:id="rId2"/>
    <p:sldId id="341" r:id="rId3"/>
    <p:sldId id="342" r:id="rId4"/>
    <p:sldId id="343" r:id="rId5"/>
    <p:sldId id="344" r:id="rId6"/>
    <p:sldId id="345" r:id="rId7"/>
    <p:sldId id="346" r:id="rId8"/>
    <p:sldId id="347" r:id="rId9"/>
    <p:sldId id="348" r:id="rId10"/>
    <p:sldId id="349" r:id="rId11"/>
    <p:sldId id="350" r:id="rId12"/>
    <p:sldId id="351" r:id="rId13"/>
    <p:sldId id="352" r:id="rId14"/>
    <p:sldId id="353" r:id="rId15"/>
    <p:sldId id="354" r:id="rId16"/>
    <p:sldId id="355" r:id="rId17"/>
    <p:sldId id="356" r:id="rId18"/>
    <p:sldId id="362" r:id="rId19"/>
    <p:sldId id="363" r:id="rId20"/>
    <p:sldId id="364" r:id="rId21"/>
    <p:sldId id="365" r:id="rId22"/>
    <p:sldId id="366" r:id="rId23"/>
    <p:sldId id="367" r:id="rId24"/>
    <p:sldId id="368" r:id="rId25"/>
    <p:sldId id="369" r:id="rId26"/>
    <p:sldId id="370" r:id="rId27"/>
    <p:sldId id="371" r:id="rId28"/>
    <p:sldId id="372" r:id="rId29"/>
    <p:sldId id="373" r:id="rId30"/>
    <p:sldId id="374" r:id="rId31"/>
    <p:sldId id="375" r:id="rId32"/>
    <p:sldId id="376" r:id="rId33"/>
    <p:sldId id="377" r:id="rId34"/>
    <p:sldId id="378" r:id="rId35"/>
    <p:sldId id="379" r:id="rId36"/>
    <p:sldId id="380" r:id="rId37"/>
    <p:sldId id="381" r:id="rId38"/>
    <p:sldId id="382" r:id="rId39"/>
    <p:sldId id="383" r:id="rId40"/>
    <p:sldId id="384" r:id="rId41"/>
    <p:sldId id="385" r:id="rId42"/>
    <p:sldId id="386" r:id="rId4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974D8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450" y="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Pengantar Statistika                                     Bab 1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2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ADA1564-3D11-4A89-B4AA-93522DD61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Pengantar Statistika                                     Bab 1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1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1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8D5C52B-08BE-48F5-9DBC-58B4CA8E6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EA875CE-8535-46E8-BD30-716010843C3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109CF3-9E7B-4CEF-B4DD-BC9978F36EC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0DC2B4-D770-4A9D-87B2-A02826009D4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79303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8EA38-EA2E-4049-AE32-E84208B01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5D91D-BBB1-40E0-BD4C-17A0D20795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459B4-8FE7-4513-B1E0-8C6FDFCC4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564891-30C4-4E87-8C37-1EC150ED32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986C1242-08E8-4D4E-8210-AF82AC5E46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34D035-87A6-4A00-AE71-F0EB107811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5BE9C0-61CA-4A28-98C6-FA2D6810683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F2E2E2-8CD8-4A5E-957F-7374E7FC9C3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B3F74E-5EE9-46BE-B3C0-14D5211CAD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AAE639-BDA2-4C7F-9F8A-4E75267652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13C8F531-FF09-44A3-904C-31F6EA436A5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20BDB51A-5B5D-4CA5-95F1-78A7B8FF37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  <p:sldLayoutId id="2147483837" r:id="rId12"/>
    <p:sldLayoutId id="2147483838" r:id="rId13"/>
    <p:sldLayoutId id="2147483839" r:id="rId14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1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2.v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19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4.v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5.vml"/><Relationship Id="rId4" Type="http://schemas.openxmlformats.org/officeDocument/2006/relationships/oleObject" Target="../embeddings/oleObject22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6.vml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oleObject" Target="../embeddings/oleObject27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29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oleObject" Target="../embeddings/oleObject3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id-ID" smtClean="0"/>
              <a:t>Sesi-2: </a:t>
            </a:r>
            <a:br>
              <a:rPr lang="id-ID" smtClean="0"/>
            </a:br>
            <a:r>
              <a:rPr lang="en-US" smtClean="0"/>
              <a:t>DISTRIBUSI </a:t>
            </a:r>
            <a:r>
              <a:rPr lang="en-US" smtClean="0"/>
              <a:t>FREKUENSI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JAWAB (lanjutan)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 startAt="5"/>
            </a:pPr>
            <a:endParaRPr lang="en-US" sz="2000" smtClean="0"/>
          </a:p>
          <a:p>
            <a:pPr marL="609600" indent="-609600">
              <a:buFont typeface="Wingdings" pitchFamily="2" charset="2"/>
              <a:buAutoNum type="arabicPeriod" startAt="5"/>
            </a:pPr>
            <a:r>
              <a:rPr lang="en-US" sz="2000" smtClean="0"/>
              <a:t>Batas atas kelas pertama adalah batas bawah kelas ditambah lebar kelas, yaitu sebesar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smtClean="0"/>
              <a:t>	- 9,5 + 13 = 22,5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smtClean="0"/>
              <a:t>	- 8,5 + 13 = 21,5 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smtClean="0"/>
              <a:t>	- 7,5 + 13 = 20,5</a:t>
            </a:r>
          </a:p>
          <a:p>
            <a:pPr marL="609600" indent="-609600">
              <a:buFont typeface="Wingdings" pitchFamily="2" charset="2"/>
              <a:buAutoNum type="arabicPeriod" startAt="6"/>
            </a:pPr>
            <a:r>
              <a:rPr lang="en-US" sz="2000" smtClean="0"/>
              <a:t>Limit atas kelas pertama adalah sebesar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smtClean="0"/>
              <a:t>	- 22,5 - 0,5 = 22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smtClean="0"/>
              <a:t>	- 21,5 - 0,5 = 21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smtClean="0"/>
              <a:t>	- 20,5 – 0,5 = 20</a:t>
            </a:r>
          </a:p>
          <a:p>
            <a:pPr marL="609600" indent="-609600"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JAWAB (lanjutan)</a:t>
            </a:r>
          </a:p>
        </p:txBody>
      </p:sp>
      <p:graphicFrame>
        <p:nvGraphicFramePr>
          <p:cNvPr id="32772" name="Group 4"/>
          <p:cNvGraphicFramePr>
            <a:graphicFrameLocks noGrp="1"/>
          </p:cNvGraphicFramePr>
          <p:nvPr>
            <p:ph sz="half" idx="2"/>
          </p:nvPr>
        </p:nvGraphicFramePr>
        <p:xfrm>
          <a:off x="2916238" y="2276475"/>
          <a:ext cx="3810000" cy="2376488"/>
        </p:xfrm>
        <a:graphic>
          <a:graphicData uri="http://schemas.openxmlformats.org/drawingml/2006/table">
            <a:tbl>
              <a:tblPr/>
              <a:tblGrid>
                <a:gridCol w="1270000"/>
                <a:gridCol w="1270000"/>
                <a:gridCol w="1270000"/>
              </a:tblGrid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Alternatif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Alternatif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Alternatif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9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8-20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21-33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34-46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47-59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60-72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73-85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86-98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87-99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10-22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23-35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36-48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49-61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62-74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75-87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88-100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2268538" y="5157788"/>
            <a:ext cx="25352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Misal dipilih Alternatif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JAWAB (lanjutan)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6989762" cy="4114800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endParaRPr lang="en-US" sz="2800" smtClean="0"/>
          </a:p>
          <a:p>
            <a:pPr marL="533400" indent="-533400">
              <a:buFont typeface="Wingdings" pitchFamily="2" charset="2"/>
              <a:buAutoNum type="arabicPeriod" startAt="7"/>
            </a:pPr>
            <a:r>
              <a:rPr lang="en-US" sz="2800" smtClean="0"/>
              <a:t>Nilai tengah kelas adalah</a:t>
            </a:r>
          </a:p>
          <a:p>
            <a:pPr marL="533400" indent="-533400">
              <a:buFont typeface="Wingdings" pitchFamily="2" charset="2"/>
              <a:buAutoNum type="arabicPeriod" startAt="7"/>
            </a:pPr>
            <a:endParaRPr lang="en-US" sz="2800" smtClean="0"/>
          </a:p>
          <a:p>
            <a:pPr marL="533400" indent="-533400">
              <a:buFont typeface="Wingdings" pitchFamily="2" charset="2"/>
              <a:buAutoNum type="arabicPeriod" startAt="7"/>
            </a:pPr>
            <a:endParaRPr lang="en-US" sz="2800" smtClean="0"/>
          </a:p>
          <a:p>
            <a:pPr marL="533400" indent="-533400">
              <a:buFont typeface="Wingdings" pitchFamily="2" charset="2"/>
              <a:buAutoNum type="arabicPeriod" startAt="7"/>
            </a:pPr>
            <a:endParaRPr lang="en-US" sz="2800" smtClean="0"/>
          </a:p>
          <a:p>
            <a:pPr marL="533400" indent="-533400">
              <a:buFont typeface="Wingdings" pitchFamily="2" charset="2"/>
              <a:buAutoNum type="arabicPeriod" startAt="7"/>
            </a:pPr>
            <a:r>
              <a:rPr lang="en-US" sz="2800" smtClean="0"/>
              <a:t>Frekuensi kelas pertama adalah 3</a:t>
            </a:r>
          </a:p>
          <a:p>
            <a:pPr marL="533400" indent="-533400">
              <a:buFont typeface="Wingdings" pitchFamily="2" charset="2"/>
              <a:buNone/>
            </a:pPr>
            <a:endParaRPr lang="en-US" sz="2800" smtClean="0"/>
          </a:p>
        </p:txBody>
      </p:sp>
      <p:graphicFrame>
        <p:nvGraphicFramePr>
          <p:cNvPr id="3482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195513" y="3141663"/>
          <a:ext cx="4606925" cy="815975"/>
        </p:xfrm>
        <a:graphic>
          <a:graphicData uri="http://schemas.openxmlformats.org/presentationml/2006/ole">
            <p:oleObj spid="_x0000_s16388" name="Equation" r:id="rId3" imgW="2222500" imgH="393700" progId="Equation.3">
              <p:embed/>
            </p:oleObj>
          </a:graphicData>
        </a:graphic>
      </p:graphicFrame>
      <p:graphicFrame>
        <p:nvGraphicFramePr>
          <p:cNvPr id="34822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195513" y="3789363"/>
          <a:ext cx="1931987" cy="777875"/>
        </p:xfrm>
        <a:graphic>
          <a:graphicData uri="http://schemas.openxmlformats.org/presentationml/2006/ole">
            <p:oleObj spid="_x0000_s16389" name="Equation" r:id="rId4" imgW="977476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JAWAB (lanjutan)</a:t>
            </a:r>
          </a:p>
        </p:txBody>
      </p:sp>
      <p:graphicFrame>
        <p:nvGraphicFramePr>
          <p:cNvPr id="37928" name="Group 40"/>
          <p:cNvGraphicFramePr>
            <a:graphicFrameLocks noGrp="1"/>
          </p:cNvGraphicFramePr>
          <p:nvPr>
            <p:ph type="tbl" idx="1"/>
          </p:nvPr>
        </p:nvGraphicFramePr>
        <p:xfrm>
          <a:off x="827088" y="2636838"/>
          <a:ext cx="7772400" cy="2541906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  <a:gridCol w="1943100"/>
                <a:gridCol w="1943100"/>
              </a:tblGrid>
              <a:tr h="396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Interval Kelas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Batas Kelas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Nilai Tengah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Frekuensi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18407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87-99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8,5-21,5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21,5-34,5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34,5-47,5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47,5-60,5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60,5-73,5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73,5-86,5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86,5-99,5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93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27"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Jumlah</a:t>
                      </a:r>
                    </a:p>
                  </a:txBody>
                  <a:tcPr marT="45699" marB="456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marT="45699" marB="4569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1463675" y="2076450"/>
            <a:ext cx="6061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Distribusi Frekuensi Nilai Ujian Akhir Mata Kuliah Statistika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7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9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DISTRIBUSI FREKUENSI RELATIF DAN KUMULATIF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smtClean="0"/>
              <a:t>Distribusi frekuensi relatif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	Membandingkan frekuensi masing-masing kelas dengan jumlah frekuensi total dikalikan 100 %</a:t>
            </a:r>
          </a:p>
          <a:p>
            <a:r>
              <a:rPr lang="en-US" sz="2400" smtClean="0"/>
              <a:t>Distribusi frekuensi kumulatif ada 2, yaitu distribusi frekuensi kumulatif kurang dari dan lebih dari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DISTRIBUSI FREKUENSI RELATIF</a:t>
            </a:r>
          </a:p>
        </p:txBody>
      </p:sp>
      <p:graphicFrame>
        <p:nvGraphicFramePr>
          <p:cNvPr id="41000" name="Group 40"/>
          <p:cNvGraphicFramePr>
            <a:graphicFrameLocks noGrp="1"/>
          </p:cNvGraphicFramePr>
          <p:nvPr>
            <p:ph type="tbl" idx="1"/>
          </p:nvPr>
        </p:nvGraphicFramePr>
        <p:xfrm>
          <a:off x="755650" y="2636838"/>
          <a:ext cx="7993063" cy="3132137"/>
        </p:xfrm>
        <a:graphic>
          <a:graphicData uri="http://schemas.openxmlformats.org/drawingml/2006/table">
            <a:tbl>
              <a:tblPr/>
              <a:tblGrid>
                <a:gridCol w="1800225"/>
                <a:gridCol w="1800225"/>
                <a:gridCol w="1655763"/>
                <a:gridCol w="1296987"/>
                <a:gridCol w="1439863"/>
              </a:tblGrid>
              <a:tr h="7011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Interval Kelas</a:t>
                      </a:r>
                    </a:p>
                  </a:txBody>
                  <a:tcPr marT="45729" marB="4572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Batas Kelas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Nilai Tengah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Frekuensi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Frekuensi Relatif (%)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0863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87-99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8,5-21,5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21,5-34,5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34,5-47,5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47,5-60,5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60,5-73,5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73,5-86,5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86,5-99,5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93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6,67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6,67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13,33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38,33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4558"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Jumlah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0998" name="Text Box 38"/>
          <p:cNvSpPr txBox="1">
            <a:spLocks noChangeArrowheads="1"/>
          </p:cNvSpPr>
          <p:nvPr/>
        </p:nvSpPr>
        <p:spPr bwMode="auto">
          <a:xfrm>
            <a:off x="357188" y="2071688"/>
            <a:ext cx="8288337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/>
              <a:t>Distribusi Frekuensi Relatif Nilai Ujian Akhir Mata Kuliah Statistika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8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900" smtClean="0"/>
              <a:t>DISTRIBUSI FREKUENSI KUMULATIF KURANG DARI</a:t>
            </a:r>
          </a:p>
        </p:txBody>
      </p:sp>
      <p:graphicFrame>
        <p:nvGraphicFramePr>
          <p:cNvPr id="43060" name="Group 52"/>
          <p:cNvGraphicFramePr>
            <a:graphicFrameLocks noGrp="1"/>
          </p:cNvGraphicFramePr>
          <p:nvPr>
            <p:ph type="tbl" idx="1"/>
          </p:nvPr>
        </p:nvGraphicFramePr>
        <p:xfrm>
          <a:off x="827088" y="2565400"/>
          <a:ext cx="7772400" cy="3103563"/>
        </p:xfrm>
        <a:graphic>
          <a:graphicData uri="http://schemas.openxmlformats.org/drawingml/2006/table">
            <a:tbl>
              <a:tblPr/>
              <a:tblGrid>
                <a:gridCol w="1152525"/>
                <a:gridCol w="2087562"/>
                <a:gridCol w="2589213"/>
                <a:gridCol w="1943100"/>
              </a:tblGrid>
              <a:tr h="7011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Interval Kelas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Batas Kelas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Frekuensi Kumulatif Kurang Dari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Persen Kumulatif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09749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87-99</a:t>
                      </a:r>
                    </a:p>
                  </a:txBody>
                  <a:tcPr marT="45730" marB="4573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kurang dari 8,5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kurang dari 21,5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kurang dari 34,5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kurang dari 47,5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kurang dari 60,5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kurang dari 73,5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kurang dari 86,5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kurang dari 99,5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11,67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18,34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31,67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51,67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</a:t>
                      </a: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6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30" marB="4573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3033" name="Text Box 25"/>
          <p:cNvSpPr txBox="1">
            <a:spLocks noChangeArrowheads="1"/>
          </p:cNvSpPr>
          <p:nvPr/>
        </p:nvSpPr>
        <p:spPr bwMode="auto">
          <a:xfrm>
            <a:off x="684213" y="2060575"/>
            <a:ext cx="80248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/>
              <a:t>Distribusi Frekuensi Kumulatif Kurang Dari Untuk Nilai Ujian Akhir Mata Kuliah Statistika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33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4"/>
          <p:cNvSpPr>
            <a:spLocks noGrp="1" noChangeArrowheads="1"/>
          </p:cNvSpPr>
          <p:nvPr>
            <p:ph type="title"/>
          </p:nvPr>
        </p:nvSpPr>
        <p:spPr>
          <a:xfrm>
            <a:off x="700088" y="153988"/>
            <a:ext cx="7793037" cy="1462087"/>
          </a:xfrm>
        </p:spPr>
        <p:txBody>
          <a:bodyPr/>
          <a:lstStyle/>
          <a:p>
            <a:r>
              <a:rPr lang="en-US" sz="2200" smtClean="0"/>
              <a:t>DISTRIBUSI FREKUENSI KUMULATIF LEBIH DARI</a:t>
            </a:r>
          </a:p>
        </p:txBody>
      </p:sp>
      <p:graphicFrame>
        <p:nvGraphicFramePr>
          <p:cNvPr id="45101" name="Group 45"/>
          <p:cNvGraphicFramePr>
            <a:graphicFrameLocks noGrp="1"/>
          </p:cNvGraphicFramePr>
          <p:nvPr>
            <p:ph type="tbl" idx="1"/>
          </p:nvPr>
        </p:nvGraphicFramePr>
        <p:xfrm>
          <a:off x="376238" y="2576513"/>
          <a:ext cx="7772400" cy="3290887"/>
        </p:xfrm>
        <a:graphic>
          <a:graphicData uri="http://schemas.openxmlformats.org/drawingml/2006/table">
            <a:tbl>
              <a:tblPr/>
              <a:tblGrid>
                <a:gridCol w="1296987"/>
                <a:gridCol w="2016125"/>
                <a:gridCol w="2516188"/>
                <a:gridCol w="1943100"/>
              </a:tblGrid>
              <a:tr h="701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Interval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Kelas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Batas Kelas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Frekuensi Kumulatif Lebih Dari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Persen Kumulatif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5897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87-99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lebih dari 8,5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lebih dari 21,5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lebih dari 34,5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lebih dari 47,5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lebih dari 60,5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lebih dari 73,5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lebih dari 86,5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lebih dari 99,5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88,33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81,66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68,33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48,33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5082" name="Text Box 26"/>
          <p:cNvSpPr txBox="1">
            <a:spLocks noChangeArrowheads="1"/>
          </p:cNvSpPr>
          <p:nvPr/>
        </p:nvSpPr>
        <p:spPr bwMode="auto">
          <a:xfrm>
            <a:off x="357188" y="1857375"/>
            <a:ext cx="87868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/>
              <a:t>Distribusi Frekuensi Kumulatif Lebih Dari Untuk Nilai Ujian Akhir Mata Kuliah Statistika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8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UKURAN PEMUSATAN DAN LETAK DATA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UKURAN PEMUSATAN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sz="2800" smtClean="0"/>
              <a:t>Merupakan nilai tunggal yang mewakili semua data atau kumpulan pengamatan dimana nilai tersebut menunjukkan pusat data.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800" smtClean="0"/>
              <a:t>Yang termasuk ukuran pemusatan 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800" smtClean="0"/>
              <a:t>Rata-rata hitung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800" smtClean="0"/>
              <a:t>Median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800" smtClean="0"/>
              <a:t>Modus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800" smtClean="0"/>
              <a:t>Rata-rata ukur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800" smtClean="0"/>
              <a:t>Rata-rata harmonis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DEFINISI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endParaRPr lang="en-US" sz="2400" smtClean="0"/>
          </a:p>
          <a:p>
            <a:pPr marL="0" indent="0">
              <a:buFont typeface="Wingdings" pitchFamily="2" charset="2"/>
              <a:buNone/>
            </a:pPr>
            <a:r>
              <a:rPr lang="en-US" sz="2400" smtClean="0"/>
              <a:t>Pengelompokkan data menjadi tabulasi data dengan memakai kelas-kelas data dan dikaitkan dengan masing-masing frekuensinya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1. RATA-RATA HITUNG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307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en-US" sz="2800" smtClean="0"/>
              <a:t>Rumus umumnya :</a:t>
            </a:r>
          </a:p>
          <a:p>
            <a:pPr marL="533400" indent="-533400">
              <a:buFont typeface="Wingdings" pitchFamily="2" charset="2"/>
              <a:buNone/>
            </a:pPr>
            <a:endParaRPr lang="en-US" sz="2800" smtClean="0"/>
          </a:p>
          <a:p>
            <a:pPr marL="533400" indent="-533400">
              <a:buFont typeface="Wingdings" pitchFamily="2" charset="2"/>
              <a:buNone/>
            </a:pPr>
            <a:endParaRPr lang="en-US" sz="2800" smtClean="0"/>
          </a:p>
          <a:p>
            <a:pPr marL="533400" indent="-533400">
              <a:buFont typeface="Wingdings" pitchFamily="2" charset="2"/>
              <a:buAutoNum type="arabicPeriod"/>
            </a:pPr>
            <a:r>
              <a:rPr lang="en-US" sz="2800" smtClean="0"/>
              <a:t>Untuk data yang tidak mengulang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US" sz="2800" smtClean="0"/>
              <a:t>	</a:t>
            </a:r>
          </a:p>
          <a:p>
            <a:pPr marL="533400" indent="-533400">
              <a:buFont typeface="Wingdings" pitchFamily="2" charset="2"/>
              <a:buNone/>
            </a:pPr>
            <a:endParaRPr lang="en-US" sz="2800" smtClean="0"/>
          </a:p>
          <a:p>
            <a:pPr marL="533400" indent="-533400">
              <a:buFont typeface="Wingdings" pitchFamily="2" charset="2"/>
              <a:buAutoNum type="arabicPeriod" startAt="2"/>
            </a:pPr>
            <a:r>
              <a:rPr lang="en-US" sz="2800" smtClean="0"/>
              <a:t>Untuk data yang mengulang dengan frekuensi tertentu</a:t>
            </a:r>
          </a:p>
          <a:p>
            <a:pPr marL="533400" indent="-533400">
              <a:buFont typeface="Wingdings" pitchFamily="2" charset="2"/>
              <a:buNone/>
            </a:pPr>
            <a:endParaRPr lang="en-US" sz="2800" smtClean="0"/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413000" y="2133600"/>
          <a:ext cx="5757863" cy="892175"/>
        </p:xfrm>
        <a:graphic>
          <a:graphicData uri="http://schemas.openxmlformats.org/presentationml/2006/ole">
            <p:oleObj spid="_x0000_s24580" name="Equation" r:id="rId3" imgW="2705100" imgH="419100" progId="Equation.3">
              <p:embed/>
            </p:oleObj>
          </a:graphicData>
        </a:graphic>
      </p:graphicFrame>
      <p:graphicFrame>
        <p:nvGraphicFramePr>
          <p:cNvPr id="15366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566988" y="3789363"/>
          <a:ext cx="3262312" cy="738187"/>
        </p:xfrm>
        <a:graphic>
          <a:graphicData uri="http://schemas.openxmlformats.org/presentationml/2006/ole">
            <p:oleObj spid="_x0000_s24581" name="Equation" r:id="rId4" imgW="1739900" imgH="393700" progId="Equation.3">
              <p:embed/>
            </p:oleObj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293938" y="5626100"/>
          <a:ext cx="3951287" cy="809625"/>
        </p:xfrm>
        <a:graphic>
          <a:graphicData uri="http://schemas.openxmlformats.org/presentationml/2006/ole">
            <p:oleObj spid="_x0000_s24582" name="Equation" r:id="rId5" imgW="2108200" imgH="431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RATA-RATA HITUNG (lanjutan)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6202363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/>
              <a:t>1. Dalam Tabel Distribusi Frekuensi</a:t>
            </a:r>
          </a:p>
          <a:p>
            <a:pPr>
              <a:buFont typeface="Wingdings" pitchFamily="2" charset="2"/>
              <a:buNone/>
            </a:pPr>
            <a:endParaRPr lang="en-US" sz="2800" smtClean="0"/>
          </a:p>
        </p:txBody>
      </p:sp>
      <p:graphicFrame>
        <p:nvGraphicFramePr>
          <p:cNvPr id="18503" name="Group 71"/>
          <p:cNvGraphicFramePr>
            <a:graphicFrameLocks noGrp="1"/>
          </p:cNvGraphicFramePr>
          <p:nvPr>
            <p:ph sz="quarter" idx="2"/>
          </p:nvPr>
        </p:nvGraphicFramePr>
        <p:xfrm>
          <a:off x="928688" y="2071688"/>
          <a:ext cx="6769100" cy="3408362"/>
        </p:xfrm>
        <a:graphic>
          <a:graphicData uri="http://schemas.openxmlformats.org/drawingml/2006/table">
            <a:tbl>
              <a:tblPr/>
              <a:tblGrid>
                <a:gridCol w="1911350"/>
                <a:gridCol w="1749425"/>
                <a:gridCol w="1514475"/>
                <a:gridCol w="1593850"/>
              </a:tblGrid>
              <a:tr h="7011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Interval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Kelas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Nilai Tengah (X)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Frekuensi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fX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3413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87-99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1840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558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35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 = 60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ΣfX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3955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8500" name="Object 6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857375" y="5572125"/>
          <a:ext cx="3568700" cy="914400"/>
        </p:xfrm>
        <a:graphic>
          <a:graphicData uri="http://schemas.openxmlformats.org/presentationml/2006/ole">
            <p:oleObj spid="_x0000_s25625" name="Equation" r:id="rId3" imgW="1536033" imgH="39352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8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5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5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RATA-RATA HITUNG (lanjutan)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91513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/>
              <a:t>2. Dengan Memakai Kode (U)</a:t>
            </a:r>
          </a:p>
        </p:txBody>
      </p:sp>
      <p:graphicFrame>
        <p:nvGraphicFramePr>
          <p:cNvPr id="20527" name="Group 47"/>
          <p:cNvGraphicFramePr>
            <a:graphicFrameLocks noGrp="1"/>
          </p:cNvGraphicFramePr>
          <p:nvPr>
            <p:ph sz="quarter" idx="2"/>
          </p:nvPr>
        </p:nvGraphicFramePr>
        <p:xfrm>
          <a:off x="1042988" y="2173288"/>
          <a:ext cx="7643812" cy="3127375"/>
        </p:xfrm>
        <a:graphic>
          <a:graphicData uri="http://schemas.openxmlformats.org/drawingml/2006/table">
            <a:tbl>
              <a:tblPr/>
              <a:tblGrid>
                <a:gridCol w="2025650"/>
                <a:gridCol w="1855787"/>
                <a:gridCol w="847725"/>
                <a:gridCol w="1547813"/>
                <a:gridCol w="1366837"/>
              </a:tblGrid>
              <a:tr h="7010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Interval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Kelas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Nilai Tengah (X)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Frekuensi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91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87-99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4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 = 60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ΣfU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55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24" name="Object 44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044575" y="5426075"/>
          <a:ext cx="5397500" cy="917575"/>
        </p:xfrm>
        <a:graphic>
          <a:graphicData uri="http://schemas.openxmlformats.org/presentationml/2006/ole">
            <p:oleObj spid="_x0000_s26653" name="Equation" r:id="rId3" imgW="2540000" imgH="431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5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RATA-RATA HITUNG (lanjutan)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30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smtClean="0"/>
              <a:t>3. Dengan pembobotan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smtClean="0"/>
              <a:t>    Masing-masing data diberi bobot.</a:t>
            </a:r>
          </a:p>
          <a:p>
            <a:pPr marL="0" indent="0">
              <a:buFont typeface="Wingdings" pitchFamily="2" charset="2"/>
              <a:buNone/>
            </a:pPr>
            <a:endParaRPr lang="en-US" sz="2800" smtClean="0"/>
          </a:p>
          <a:p>
            <a:pPr marL="0" indent="0">
              <a:buFont typeface="Wingdings" pitchFamily="2" charset="2"/>
              <a:buNone/>
            </a:pPr>
            <a:r>
              <a:rPr lang="en-US" sz="2800" smtClean="0"/>
              <a:t>Misal A memperoleh nilai 65 untuk tugas, 76 untuk mid dan 70 untuk ujian akhir.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smtClean="0"/>
              <a:t>Bila nilai tugas diberi bobot 2, Mid 3 dan Ujian Akhir 4, maka rata-rata hitungnya adalah :</a:t>
            </a:r>
          </a:p>
          <a:p>
            <a:pPr marL="0" indent="0">
              <a:buFont typeface="Wingdings" pitchFamily="2" charset="2"/>
              <a:buNone/>
            </a:pPr>
            <a:endParaRPr lang="en-US" sz="2800" smtClean="0"/>
          </a:p>
        </p:txBody>
      </p:sp>
      <p:graphicFrame>
        <p:nvGraphicFramePr>
          <p:cNvPr id="2560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763713" y="5229225"/>
          <a:ext cx="5616575" cy="1074738"/>
        </p:xfrm>
        <a:graphic>
          <a:graphicData uri="http://schemas.openxmlformats.org/presentationml/2006/ole">
            <p:oleObj spid="_x0000_s27652" name="Equation" r:id="rId3" imgW="205740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2. MEDIAN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91513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/>
              <a:t>Untuk data berkelompok</a:t>
            </a:r>
          </a:p>
          <a:p>
            <a:pPr>
              <a:buFont typeface="Wingdings" pitchFamily="2" charset="2"/>
              <a:buNone/>
            </a:pPr>
            <a:endParaRPr lang="en-US" sz="2800" smtClean="0"/>
          </a:p>
          <a:p>
            <a:pPr>
              <a:buFont typeface="Wingdings" pitchFamily="2" charset="2"/>
              <a:buNone/>
            </a:pPr>
            <a:endParaRPr lang="en-US" sz="2800" smtClean="0"/>
          </a:p>
          <a:p>
            <a:pPr>
              <a:buFont typeface="Wingdings" pitchFamily="2" charset="2"/>
              <a:buNone/>
            </a:pPr>
            <a:endParaRPr lang="en-US" sz="2800" smtClean="0"/>
          </a:p>
          <a:p>
            <a:pPr>
              <a:buFont typeface="Wingdings" pitchFamily="2" charset="2"/>
              <a:buNone/>
            </a:pPr>
            <a:endParaRPr lang="en-US" sz="2800" smtClean="0"/>
          </a:p>
        </p:txBody>
      </p:sp>
      <p:graphicFrame>
        <p:nvGraphicFramePr>
          <p:cNvPr id="2765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1882775" y="2420938"/>
          <a:ext cx="5711825" cy="3546475"/>
        </p:xfrm>
        <a:graphic>
          <a:graphicData uri="http://schemas.openxmlformats.org/presentationml/2006/ole">
            <p:oleObj spid="_x0000_s28676" name="Equation" r:id="rId3" imgW="2679700" imgH="166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MEDIAN (lanjutan)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30725"/>
          </a:xfrm>
        </p:spPr>
        <p:txBody>
          <a:bodyPr/>
          <a:lstStyle/>
          <a:p>
            <a:pPr marL="3673475" indent="-3673475">
              <a:buFont typeface="Wingdings" pitchFamily="2" charset="2"/>
              <a:buNone/>
            </a:pPr>
            <a:r>
              <a:rPr lang="en-US" sz="2800" smtClean="0"/>
              <a:t>Contoh :</a:t>
            </a:r>
          </a:p>
          <a:p>
            <a:pPr marL="3673475" indent="-3673475">
              <a:buFont typeface="Wingdings" pitchFamily="2" charset="2"/>
              <a:buNone/>
            </a:pPr>
            <a:r>
              <a:rPr lang="en-US" sz="2800" smtClean="0"/>
              <a:t>	Letak median ada pada data ke 30, yaitu pada interval 61-73, sehingga :</a:t>
            </a:r>
          </a:p>
          <a:p>
            <a:pPr marL="3673475" indent="-3673475">
              <a:buFont typeface="Wingdings" pitchFamily="2" charset="2"/>
              <a:buNone/>
            </a:pPr>
            <a:r>
              <a:rPr lang="en-US" sz="2800" smtClean="0"/>
              <a:t>	L</a:t>
            </a:r>
            <a:r>
              <a:rPr lang="en-US" sz="2800" baseline="-25000" smtClean="0"/>
              <a:t>0</a:t>
            </a:r>
            <a:r>
              <a:rPr lang="en-US" sz="2800" smtClean="0"/>
              <a:t> = 60,5</a:t>
            </a:r>
          </a:p>
          <a:p>
            <a:pPr marL="3673475" indent="-3673475">
              <a:buFont typeface="Wingdings" pitchFamily="2" charset="2"/>
              <a:buNone/>
            </a:pPr>
            <a:r>
              <a:rPr lang="en-US" sz="2800" smtClean="0"/>
              <a:t>	F   = 19</a:t>
            </a:r>
          </a:p>
          <a:p>
            <a:pPr marL="3673475" indent="-3673475">
              <a:buFont typeface="Wingdings" pitchFamily="2" charset="2"/>
              <a:buNone/>
            </a:pPr>
            <a:r>
              <a:rPr lang="en-US" sz="2800" smtClean="0"/>
              <a:t>	f    = 12</a:t>
            </a:r>
          </a:p>
        </p:txBody>
      </p:sp>
      <p:graphicFrame>
        <p:nvGraphicFramePr>
          <p:cNvPr id="29760" name="Group 64"/>
          <p:cNvGraphicFramePr>
            <a:graphicFrameLocks noGrp="1"/>
          </p:cNvGraphicFramePr>
          <p:nvPr>
            <p:ph sz="quarter" idx="2"/>
          </p:nvPr>
        </p:nvGraphicFramePr>
        <p:xfrm>
          <a:off x="611188" y="2205038"/>
          <a:ext cx="3024187" cy="3408362"/>
        </p:xfrm>
        <a:graphic>
          <a:graphicData uri="http://schemas.openxmlformats.org/drawingml/2006/table">
            <a:tbl>
              <a:tblPr/>
              <a:tblGrid>
                <a:gridCol w="1608137"/>
                <a:gridCol w="1416050"/>
              </a:tblGrid>
              <a:tr h="70118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Interval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Kelas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Frekuensi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3413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87-99</a:t>
                      </a: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83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60</a:t>
                      </a: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9757" name="Object 6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141788" y="4797425"/>
          <a:ext cx="4530725" cy="1692275"/>
        </p:xfrm>
        <a:graphic>
          <a:graphicData uri="http://schemas.openxmlformats.org/presentationml/2006/ole">
            <p:oleObj spid="_x0000_s29714" name="Equation" r:id="rId3" imgW="2108200" imgH="787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9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9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3. MODUS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4705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/>
              <a:t>Untuk data berkelompok</a:t>
            </a:r>
          </a:p>
        </p:txBody>
      </p:sp>
      <p:graphicFrame>
        <p:nvGraphicFramePr>
          <p:cNvPr id="32772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901700" y="2392363"/>
          <a:ext cx="7124700" cy="3648075"/>
        </p:xfrm>
        <a:graphic>
          <a:graphicData uri="http://schemas.openxmlformats.org/presentationml/2006/ole">
            <p:oleObj spid="_x0000_s30724" name="Equation" r:id="rId3" imgW="3175000" imgH="1625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MODUS (lanjutan)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30725"/>
          </a:xfrm>
        </p:spPr>
        <p:txBody>
          <a:bodyPr/>
          <a:lstStyle/>
          <a:p>
            <a:pPr marL="3413125" indent="-3413125">
              <a:buFont typeface="Wingdings" pitchFamily="2" charset="2"/>
              <a:buNone/>
            </a:pPr>
            <a:r>
              <a:rPr lang="en-US" sz="2800" smtClean="0"/>
              <a:t>Contoh :</a:t>
            </a:r>
          </a:p>
          <a:p>
            <a:pPr marL="3413125" indent="-3413125">
              <a:buFont typeface="Wingdings" pitchFamily="2" charset="2"/>
              <a:buNone/>
            </a:pPr>
            <a:r>
              <a:rPr lang="en-US" sz="2800" smtClean="0"/>
              <a:t>	Data yang paling sering muncul adalah pada interval 74-86, sehingga :</a:t>
            </a:r>
          </a:p>
          <a:p>
            <a:pPr marL="3413125" indent="-3413125">
              <a:buFont typeface="Wingdings" pitchFamily="2" charset="2"/>
              <a:buNone/>
            </a:pPr>
            <a:r>
              <a:rPr lang="en-US" sz="2800" smtClean="0"/>
              <a:t>	L</a:t>
            </a:r>
            <a:r>
              <a:rPr lang="en-US" sz="2800" baseline="-25000" smtClean="0"/>
              <a:t>0</a:t>
            </a:r>
            <a:r>
              <a:rPr lang="en-US" sz="2800" smtClean="0"/>
              <a:t> = 73,5</a:t>
            </a:r>
          </a:p>
          <a:p>
            <a:pPr marL="3413125" indent="-3413125">
              <a:buFont typeface="Wingdings" pitchFamily="2" charset="2"/>
              <a:buNone/>
            </a:pPr>
            <a:r>
              <a:rPr lang="en-US" sz="2800" smtClean="0"/>
              <a:t>	b</a:t>
            </a:r>
            <a:r>
              <a:rPr lang="en-US" sz="2800" baseline="-25000" smtClean="0"/>
              <a:t>1</a:t>
            </a:r>
            <a:r>
              <a:rPr lang="en-US" sz="2800" smtClean="0"/>
              <a:t>  = 23-12 = 11</a:t>
            </a:r>
          </a:p>
          <a:p>
            <a:pPr marL="3413125" indent="-3413125">
              <a:buFont typeface="Wingdings" pitchFamily="2" charset="2"/>
              <a:buNone/>
            </a:pPr>
            <a:r>
              <a:rPr lang="en-US" sz="2800" smtClean="0"/>
              <a:t>	b</a:t>
            </a:r>
            <a:r>
              <a:rPr lang="en-US" sz="2800" baseline="-25000" smtClean="0"/>
              <a:t>2</a:t>
            </a:r>
            <a:r>
              <a:rPr lang="en-US" sz="2800" smtClean="0"/>
              <a:t>  = 23-6 =17</a:t>
            </a:r>
          </a:p>
        </p:txBody>
      </p:sp>
      <p:graphicFrame>
        <p:nvGraphicFramePr>
          <p:cNvPr id="34840" name="Group 24"/>
          <p:cNvGraphicFramePr>
            <a:graphicFrameLocks noGrp="1"/>
          </p:cNvGraphicFramePr>
          <p:nvPr>
            <p:ph sz="quarter" idx="2"/>
          </p:nvPr>
        </p:nvGraphicFramePr>
        <p:xfrm>
          <a:off x="539750" y="2317750"/>
          <a:ext cx="2876550" cy="3127375"/>
        </p:xfrm>
        <a:graphic>
          <a:graphicData uri="http://schemas.openxmlformats.org/drawingml/2006/table">
            <a:tbl>
              <a:tblPr/>
              <a:tblGrid>
                <a:gridCol w="1530350"/>
                <a:gridCol w="1346200"/>
              </a:tblGrid>
              <a:tr h="7010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Interval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Kelas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Frekuensi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20910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87-99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29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= 60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4837" name="Object 2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779838" y="5013325"/>
          <a:ext cx="4968875" cy="1023938"/>
        </p:xfrm>
        <a:graphic>
          <a:graphicData uri="http://schemas.openxmlformats.org/presentationml/2006/ole">
            <p:oleObj spid="_x0000_s31762" name="Equation" r:id="rId3" imgW="2095500" imgH="431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smtClean="0"/>
              <a:t>HUBUNGAN EMPIRIS ANTARA NILAI RATA-RATA HITUNG, MEDIAN, DAN MODUS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 smtClean="0"/>
              <a:t>	Ada 3 kemungkinan kesimetrian kurva distribusi data :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 smtClean="0"/>
              <a:t>Jika nilai ketiganya hampir sama maka kurva mendekati simetri.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 smtClean="0"/>
              <a:t>Jika Mod&lt;Med&lt;rata-rata hitung, maka kurva miring ke kanan.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 smtClean="0"/>
              <a:t>Jika rata-rata hitung&lt;Med&lt;Mod, maka kurva miring ke kiri.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smtClean="0"/>
              <a:t>HUBUNGAN EMPIRIS ANTARA NILAI RATA-RATA HITUNG, MEDIAN, DAN MODUS (lanjutan)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30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smtClean="0"/>
              <a:t>Jika distribusi data tidak simetri, maka terdapat hubungan :</a:t>
            </a:r>
          </a:p>
          <a:p>
            <a:pPr marL="0" indent="0">
              <a:buFont typeface="Wingdings" pitchFamily="2" charset="2"/>
              <a:buNone/>
            </a:pPr>
            <a:endParaRPr lang="en-US" sz="2800" smtClean="0"/>
          </a:p>
          <a:p>
            <a:pPr marL="0" indent="0">
              <a:buFont typeface="Wingdings" pitchFamily="2" charset="2"/>
              <a:buNone/>
            </a:pPr>
            <a:r>
              <a:rPr lang="en-US" sz="2000" b="1" smtClean="0"/>
              <a:t>Rata-rata hitung-Modus = 3 (Rata-rata hitung-Median)</a:t>
            </a:r>
          </a:p>
          <a:p>
            <a:pPr marL="0" indent="0">
              <a:buFont typeface="Wingdings" pitchFamily="2" charset="2"/>
              <a:buNone/>
            </a:pPr>
            <a:endParaRPr lang="en-US" sz="2800" b="1" smtClean="0"/>
          </a:p>
        </p:txBody>
      </p:sp>
      <p:graphicFrame>
        <p:nvGraphicFramePr>
          <p:cNvPr id="38919" name="Object 7"/>
          <p:cNvGraphicFramePr>
            <a:graphicFrameLocks noGrp="1" noChangeAspect="1"/>
          </p:cNvGraphicFramePr>
          <p:nvPr>
            <p:ph sz="half" idx="2"/>
          </p:nvPr>
        </p:nvGraphicFramePr>
        <p:xfrm>
          <a:off x="2341563" y="4076700"/>
          <a:ext cx="4033837" cy="703263"/>
        </p:xfrm>
        <a:graphic>
          <a:graphicData uri="http://schemas.openxmlformats.org/presentationml/2006/ole">
            <p:oleObj spid="_x0000_s33796" name="Equation" r:id="rId3" imgW="13843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smtClean="0"/>
              <a:t>KELEBIHAN DAN KEKURANGAN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smtClean="0"/>
              <a:t>Kelebihan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	Dapat mengetahui gambaran secara menyeluruh</a:t>
            </a:r>
          </a:p>
          <a:p>
            <a:pPr>
              <a:buFont typeface="Wingdings" pitchFamily="2" charset="2"/>
              <a:buNone/>
            </a:pPr>
            <a:endParaRPr lang="en-US" sz="2400" smtClean="0"/>
          </a:p>
          <a:p>
            <a:r>
              <a:rPr lang="en-US" sz="2400" smtClean="0"/>
              <a:t>Kekurangan</a:t>
            </a:r>
          </a:p>
          <a:p>
            <a:pPr>
              <a:buFont typeface="Wingdings" pitchFamily="2" charset="2"/>
              <a:buNone/>
            </a:pPr>
            <a:r>
              <a:rPr lang="en-US" sz="2400" smtClean="0"/>
              <a:t>	Rincian atau informasi awal menjadi hilang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4. RATA-RATA UKUR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30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smtClean="0"/>
              <a:t>Digunakan apabila nilai data satu dengan yang lain berkelipatan.</a:t>
            </a:r>
          </a:p>
          <a:p>
            <a:pPr marL="0" indent="0">
              <a:buFont typeface="Wingdings" pitchFamily="2" charset="2"/>
              <a:buNone/>
            </a:pPr>
            <a:endParaRPr lang="en-US" sz="2800" smtClean="0"/>
          </a:p>
          <a:p>
            <a:pPr marL="0" indent="0">
              <a:buFont typeface="Wingdings" pitchFamily="2" charset="2"/>
              <a:buNone/>
            </a:pPr>
            <a:r>
              <a:rPr lang="en-US" sz="2800" smtClean="0"/>
              <a:t>Untuk data tidak berkelompok</a:t>
            </a:r>
          </a:p>
          <a:p>
            <a:pPr marL="0" indent="0">
              <a:buFont typeface="Wingdings" pitchFamily="2" charset="2"/>
              <a:buNone/>
            </a:pPr>
            <a:endParaRPr lang="en-US" sz="2800" smtClean="0"/>
          </a:p>
          <a:p>
            <a:pPr marL="0" indent="0">
              <a:buFont typeface="Wingdings" pitchFamily="2" charset="2"/>
              <a:buNone/>
            </a:pPr>
            <a:endParaRPr lang="en-US" sz="2800" smtClean="0"/>
          </a:p>
          <a:p>
            <a:pPr marL="0" indent="0">
              <a:buFont typeface="Wingdings" pitchFamily="2" charset="2"/>
              <a:buNone/>
            </a:pPr>
            <a:r>
              <a:rPr lang="en-US" sz="2800" smtClean="0"/>
              <a:t>Untuk data berkelompok</a:t>
            </a:r>
          </a:p>
        </p:txBody>
      </p:sp>
      <p:graphicFrame>
        <p:nvGraphicFramePr>
          <p:cNvPr id="43012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635375" y="2205038"/>
          <a:ext cx="2881313" cy="647700"/>
        </p:xfrm>
        <a:graphic>
          <a:graphicData uri="http://schemas.openxmlformats.org/presentationml/2006/ole">
            <p:oleObj spid="_x0000_s34820" name="Equation" r:id="rId3" imgW="1129810" imgH="253890" progId="Equation.3">
              <p:embed/>
            </p:oleObj>
          </a:graphicData>
        </a:graphic>
      </p:graphicFrame>
      <p:graphicFrame>
        <p:nvGraphicFramePr>
          <p:cNvPr id="43014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259013" y="3644900"/>
          <a:ext cx="2743200" cy="855663"/>
        </p:xfrm>
        <a:graphic>
          <a:graphicData uri="http://schemas.openxmlformats.org/presentationml/2006/ole">
            <p:oleObj spid="_x0000_s34821" name="Equation" r:id="rId4" imgW="1384300" imgH="431800" progId="Equation.3">
              <p:embed/>
            </p:oleObj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2319338" y="5300663"/>
          <a:ext cx="2716212" cy="788987"/>
        </p:xfrm>
        <a:graphic>
          <a:graphicData uri="http://schemas.openxmlformats.org/presentationml/2006/ole">
            <p:oleObj spid="_x0000_s34822" name="Equation" r:id="rId5" imgW="1485900" imgH="431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RATA-RATA UKUR (lanjutan)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91513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/>
              <a:t>Contoh :</a:t>
            </a:r>
          </a:p>
        </p:txBody>
      </p:sp>
      <p:graphicFrame>
        <p:nvGraphicFramePr>
          <p:cNvPr id="46154" name="Group 74"/>
          <p:cNvGraphicFramePr>
            <a:graphicFrameLocks noGrp="1"/>
          </p:cNvGraphicFramePr>
          <p:nvPr>
            <p:ph sz="quarter" idx="2"/>
          </p:nvPr>
        </p:nvGraphicFramePr>
        <p:xfrm>
          <a:off x="827088" y="2133600"/>
          <a:ext cx="7273925" cy="2846718"/>
        </p:xfrm>
        <a:graphic>
          <a:graphicData uri="http://schemas.openxmlformats.org/drawingml/2006/table">
            <a:tbl>
              <a:tblPr/>
              <a:tblGrid>
                <a:gridCol w="1308100"/>
                <a:gridCol w="1673225"/>
                <a:gridCol w="1455737"/>
                <a:gridCol w="1309688"/>
                <a:gridCol w="1527175"/>
              </a:tblGrid>
              <a:tr h="7009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Interval Kelas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Nilai Tengah 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Frekuensi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log 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 log 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407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87-99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1,61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1,83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1,90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1,97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3,54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5,8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6,44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13,84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21,96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43,7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11,82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35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 = 60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 log X = 107,1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149" name="Object 69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195513" y="5229225"/>
          <a:ext cx="4248150" cy="1077913"/>
        </p:xfrm>
        <a:graphic>
          <a:graphicData uri="http://schemas.openxmlformats.org/presentationml/2006/ole">
            <p:oleObj spid="_x0000_s35869" name="Equation" r:id="rId3" imgW="1701800" imgH="431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6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6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5. RATA-RATA HARMONIS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30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smtClean="0"/>
              <a:t>Biasanya digunakan apabila data dalam bentuk pecahan atau desimal.</a:t>
            </a:r>
          </a:p>
          <a:p>
            <a:pPr marL="0" indent="0">
              <a:buFont typeface="Wingdings" pitchFamily="2" charset="2"/>
              <a:buNone/>
            </a:pPr>
            <a:r>
              <a:rPr lang="en-US" sz="2800" smtClean="0"/>
              <a:t>Untuk data tidak berkelompok</a:t>
            </a:r>
          </a:p>
          <a:p>
            <a:pPr marL="0" indent="0">
              <a:buFont typeface="Wingdings" pitchFamily="2" charset="2"/>
              <a:buNone/>
            </a:pPr>
            <a:endParaRPr lang="en-US" sz="2800" smtClean="0"/>
          </a:p>
          <a:p>
            <a:pPr marL="0" indent="0">
              <a:buFont typeface="Wingdings" pitchFamily="2" charset="2"/>
              <a:buNone/>
            </a:pPr>
            <a:endParaRPr lang="en-US" sz="2800" smtClean="0"/>
          </a:p>
          <a:p>
            <a:pPr marL="0" indent="0">
              <a:buFont typeface="Wingdings" pitchFamily="2" charset="2"/>
              <a:buNone/>
            </a:pPr>
            <a:r>
              <a:rPr lang="en-US" sz="2800" smtClean="0"/>
              <a:t>Untuk data berkelompok</a:t>
            </a:r>
          </a:p>
        </p:txBody>
      </p:sp>
      <p:graphicFrame>
        <p:nvGraphicFramePr>
          <p:cNvPr id="50180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651500" y="2565400"/>
          <a:ext cx="1851025" cy="1374775"/>
        </p:xfrm>
        <a:graphic>
          <a:graphicData uri="http://schemas.openxmlformats.org/presentationml/2006/ole">
            <p:oleObj spid="_x0000_s36868" name="Equation" r:id="rId3" imgW="837836" imgH="622030" progId="Equation.3">
              <p:embed/>
            </p:oleObj>
          </a:graphicData>
        </a:graphic>
      </p:graphicFrame>
      <p:graphicFrame>
        <p:nvGraphicFramePr>
          <p:cNvPr id="50182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932363" y="4365625"/>
          <a:ext cx="1943100" cy="1443038"/>
        </p:xfrm>
        <a:graphic>
          <a:graphicData uri="http://schemas.openxmlformats.org/presentationml/2006/ole">
            <p:oleObj spid="_x0000_s36869" name="Equation" r:id="rId4" imgW="837836" imgH="62203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RATA-RATA HARMONIS (lanjutan)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91513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/>
              <a:t>Contoh :</a:t>
            </a:r>
          </a:p>
        </p:txBody>
      </p:sp>
      <p:graphicFrame>
        <p:nvGraphicFramePr>
          <p:cNvPr id="53320" name="Group 72"/>
          <p:cNvGraphicFramePr>
            <a:graphicFrameLocks noGrp="1"/>
          </p:cNvGraphicFramePr>
          <p:nvPr>
            <p:ph sz="quarter" idx="2"/>
          </p:nvPr>
        </p:nvGraphicFramePr>
        <p:xfrm>
          <a:off x="2124075" y="2133600"/>
          <a:ext cx="5689600" cy="2846718"/>
        </p:xfrm>
        <a:graphic>
          <a:graphicData uri="http://schemas.openxmlformats.org/drawingml/2006/table">
            <a:tbl>
              <a:tblPr/>
              <a:tblGrid>
                <a:gridCol w="1243013"/>
                <a:gridCol w="1595437"/>
                <a:gridCol w="1344613"/>
                <a:gridCol w="1506537"/>
              </a:tblGrid>
              <a:tr h="7009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Interval Kelas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Nilai Tengah (X)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Frekuensi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 / X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407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87-99</a:t>
                      </a: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0,143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0,098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0,148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0,179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0,288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0,065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35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1" marB="4570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 = 60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 / X = 1,121</a:t>
                      </a:r>
                    </a:p>
                  </a:txBody>
                  <a:tcPr marT="45701" marB="4570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3316" name="Object 6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195513" y="5318125"/>
          <a:ext cx="2952750" cy="1036638"/>
        </p:xfrm>
        <a:graphic>
          <a:graphicData uri="http://schemas.openxmlformats.org/presentationml/2006/ole">
            <p:oleObj spid="_x0000_s37913" name="Equation" r:id="rId3" imgW="1193800" imgH="4191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5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KUARTIL, DESIL, PERSENTIL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1. Kuartil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   Kelompok data yang sudah diurutkan (membesar atau mengecil) dibagi empat bagian yang sama besar.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mtClean="0"/>
              <a:t>	Ada 3 jenis yaitu kuartil pertama (Q</a:t>
            </a:r>
            <a:r>
              <a:rPr lang="en-US" baseline="-25000" smtClean="0"/>
              <a:t>1</a:t>
            </a:r>
            <a:r>
              <a:rPr lang="en-US" smtClean="0"/>
              <a:t>) atau kuartil bawah, kuartil kedua (Q</a:t>
            </a:r>
            <a:r>
              <a:rPr lang="en-US" baseline="-25000" smtClean="0"/>
              <a:t>2</a:t>
            </a:r>
            <a:r>
              <a:rPr lang="en-US" smtClean="0"/>
              <a:t>) atau kuartil tengah, dan kuartil ketiga (Q</a:t>
            </a:r>
            <a:r>
              <a:rPr lang="en-US" baseline="-25000" smtClean="0"/>
              <a:t>3</a:t>
            </a:r>
            <a:r>
              <a:rPr lang="en-US" smtClean="0"/>
              <a:t>) atau kuartil atas.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KUARTIL (lanjutan)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91513" cy="4530725"/>
          </a:xfrm>
        </p:spPr>
        <p:txBody>
          <a:bodyPr/>
          <a:lstStyle/>
          <a:p>
            <a:pPr marL="4130675" indent="-4130675">
              <a:buFont typeface="Wingdings" pitchFamily="2" charset="2"/>
              <a:buNone/>
            </a:pPr>
            <a:r>
              <a:rPr lang="en-US" sz="2800" smtClean="0"/>
              <a:t>Untuk data tidak berkelompok</a:t>
            </a:r>
          </a:p>
          <a:p>
            <a:pPr marL="4130675" indent="-4130675">
              <a:buFont typeface="Wingdings" pitchFamily="2" charset="2"/>
              <a:buNone/>
            </a:pPr>
            <a:endParaRPr lang="en-US" sz="2800" smtClean="0"/>
          </a:p>
          <a:p>
            <a:pPr marL="4130675" indent="-4130675">
              <a:buFont typeface="Wingdings" pitchFamily="2" charset="2"/>
              <a:buNone/>
            </a:pPr>
            <a:endParaRPr lang="en-US" sz="2800" smtClean="0"/>
          </a:p>
          <a:p>
            <a:pPr marL="4130675" indent="-4130675">
              <a:buFont typeface="Wingdings" pitchFamily="2" charset="2"/>
              <a:buNone/>
            </a:pPr>
            <a:r>
              <a:rPr lang="en-US" sz="2800" smtClean="0"/>
              <a:t>Untuk data berkelompok</a:t>
            </a:r>
          </a:p>
          <a:p>
            <a:pPr marL="4130675" indent="-4130675">
              <a:buFont typeface="Wingdings" pitchFamily="2" charset="2"/>
              <a:buNone/>
            </a:pPr>
            <a:r>
              <a:rPr lang="en-US" sz="2800" smtClean="0"/>
              <a:t>	</a:t>
            </a:r>
          </a:p>
          <a:p>
            <a:pPr marL="4130675" indent="-4130675">
              <a:buFont typeface="Wingdings" pitchFamily="2" charset="2"/>
              <a:buNone/>
            </a:pPr>
            <a:r>
              <a:rPr lang="en-US" sz="2800" smtClean="0"/>
              <a:t>	</a:t>
            </a:r>
            <a:r>
              <a:rPr lang="en-US" sz="2000" smtClean="0"/>
              <a:t>L</a:t>
            </a:r>
            <a:r>
              <a:rPr lang="en-US" sz="2000" baseline="-25000" smtClean="0"/>
              <a:t>0</a:t>
            </a:r>
            <a:r>
              <a:rPr lang="en-US" sz="2000" smtClean="0"/>
              <a:t> = batas bawah kelas kuartil</a:t>
            </a:r>
          </a:p>
          <a:p>
            <a:pPr marL="4130675" indent="-4130675">
              <a:buFont typeface="Wingdings" pitchFamily="2" charset="2"/>
              <a:buNone/>
            </a:pPr>
            <a:r>
              <a:rPr lang="en-US" sz="2000" smtClean="0"/>
              <a:t>	F  = jumlah frekuensi semua</a:t>
            </a:r>
          </a:p>
          <a:p>
            <a:pPr marL="4130675" indent="-4130675">
              <a:buFont typeface="Wingdings" pitchFamily="2" charset="2"/>
              <a:buNone/>
            </a:pPr>
            <a:r>
              <a:rPr lang="en-US" sz="2000" smtClean="0"/>
              <a:t>	       kelas sebelum kelas kuartil Q</a:t>
            </a:r>
            <a:r>
              <a:rPr lang="en-US" sz="2000" baseline="-25000" smtClean="0"/>
              <a:t>i</a:t>
            </a:r>
          </a:p>
          <a:p>
            <a:pPr marL="4130675" indent="-4130675">
              <a:buFont typeface="Wingdings" pitchFamily="2" charset="2"/>
              <a:buNone/>
            </a:pPr>
            <a:r>
              <a:rPr lang="en-US" sz="2000" smtClean="0"/>
              <a:t>	f   = frekuensi kelas kuartil</a:t>
            </a:r>
            <a:r>
              <a:rPr lang="en-US" sz="2000" baseline="-25000" smtClean="0"/>
              <a:t> </a:t>
            </a:r>
            <a:r>
              <a:rPr lang="en-US" sz="2000" smtClean="0"/>
              <a:t>Q</a:t>
            </a:r>
            <a:r>
              <a:rPr lang="en-US" sz="2000" baseline="-25000" smtClean="0"/>
              <a:t>i</a:t>
            </a:r>
          </a:p>
        </p:txBody>
      </p:sp>
      <p:graphicFrame>
        <p:nvGraphicFramePr>
          <p:cNvPr id="58372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2197100" y="2276475"/>
          <a:ext cx="3452813" cy="728663"/>
        </p:xfrm>
        <a:graphic>
          <a:graphicData uri="http://schemas.openxmlformats.org/presentationml/2006/ole">
            <p:oleObj spid="_x0000_s39940" name="Equation" r:id="rId3" imgW="1866090" imgH="393529" progId="Equation.3">
              <p:embed/>
            </p:oleObj>
          </a:graphicData>
        </a:graphic>
      </p:graphicFrame>
      <p:graphicFrame>
        <p:nvGraphicFramePr>
          <p:cNvPr id="58374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827088" y="3860800"/>
          <a:ext cx="3455987" cy="1541463"/>
        </p:xfrm>
        <a:graphic>
          <a:graphicData uri="http://schemas.openxmlformats.org/presentationml/2006/ole">
            <p:oleObj spid="_x0000_s39941" name="Equation" r:id="rId4" imgW="1765300" imgH="787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8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83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KUARTIL (lanjutan)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62950" cy="4530725"/>
          </a:xfrm>
        </p:spPr>
        <p:txBody>
          <a:bodyPr/>
          <a:lstStyle/>
          <a:p>
            <a:pPr marL="3946525" indent="-3946525">
              <a:buFont typeface="Wingdings" pitchFamily="2" charset="2"/>
              <a:buNone/>
            </a:pPr>
            <a:r>
              <a:rPr lang="en-US" sz="2800" smtClean="0"/>
              <a:t>Contoh :</a:t>
            </a:r>
          </a:p>
          <a:p>
            <a:pPr marL="3946525" indent="-3946525">
              <a:buFont typeface="Wingdings" pitchFamily="2" charset="2"/>
              <a:buNone/>
            </a:pPr>
            <a:r>
              <a:rPr lang="en-US" sz="2000" smtClean="0"/>
              <a:t>	Q</a:t>
            </a:r>
            <a:r>
              <a:rPr lang="en-US" sz="2000" baseline="-25000" smtClean="0"/>
              <a:t>1</a:t>
            </a:r>
            <a:r>
              <a:rPr lang="en-US" sz="2000" smtClean="0"/>
              <a:t> membagi data menjadi 25 %</a:t>
            </a:r>
          </a:p>
          <a:p>
            <a:pPr marL="3946525" indent="-3946525">
              <a:buFont typeface="Wingdings" pitchFamily="2" charset="2"/>
              <a:buNone/>
            </a:pPr>
            <a:r>
              <a:rPr lang="en-US" sz="2000" smtClean="0"/>
              <a:t>	Q</a:t>
            </a:r>
            <a:r>
              <a:rPr lang="en-US" sz="2000" baseline="-25000" smtClean="0"/>
              <a:t>2</a:t>
            </a:r>
            <a:r>
              <a:rPr lang="en-US" sz="2000" smtClean="0"/>
              <a:t> membagi data menjadi 50 %</a:t>
            </a:r>
          </a:p>
          <a:p>
            <a:pPr marL="3946525" indent="-3946525">
              <a:buFont typeface="Wingdings" pitchFamily="2" charset="2"/>
              <a:buNone/>
            </a:pPr>
            <a:r>
              <a:rPr lang="en-US" sz="2000" smtClean="0"/>
              <a:t>	Q</a:t>
            </a:r>
            <a:r>
              <a:rPr lang="en-US" sz="2000" baseline="-25000" smtClean="0"/>
              <a:t>3</a:t>
            </a:r>
            <a:r>
              <a:rPr lang="en-US" sz="2000" smtClean="0"/>
              <a:t> membagi data menjadi 75 %</a:t>
            </a:r>
          </a:p>
          <a:p>
            <a:pPr marL="3946525" indent="-3946525">
              <a:buFont typeface="Wingdings" pitchFamily="2" charset="2"/>
              <a:buNone/>
            </a:pPr>
            <a:endParaRPr lang="en-US" sz="2000" smtClean="0"/>
          </a:p>
          <a:p>
            <a:pPr marL="3946525" indent="-3946525">
              <a:buFont typeface="Wingdings" pitchFamily="2" charset="2"/>
              <a:buNone/>
            </a:pPr>
            <a:r>
              <a:rPr lang="en-US" sz="2000" smtClean="0"/>
              <a:t>	Sehingga :</a:t>
            </a:r>
          </a:p>
          <a:p>
            <a:pPr marL="3946525" indent="-3946525">
              <a:buFont typeface="Wingdings" pitchFamily="2" charset="2"/>
              <a:buNone/>
            </a:pPr>
            <a:endParaRPr lang="en-US" sz="2000" smtClean="0"/>
          </a:p>
          <a:p>
            <a:pPr marL="3946525" indent="-3946525">
              <a:buFont typeface="Wingdings" pitchFamily="2" charset="2"/>
              <a:buNone/>
            </a:pPr>
            <a:r>
              <a:rPr lang="en-US" sz="2000" smtClean="0"/>
              <a:t>	Q</a:t>
            </a:r>
            <a:r>
              <a:rPr lang="en-US" sz="2000" baseline="-25000" smtClean="0"/>
              <a:t>1</a:t>
            </a:r>
            <a:r>
              <a:rPr lang="en-US" sz="2000" smtClean="0"/>
              <a:t> terletak pada 48-60</a:t>
            </a:r>
          </a:p>
          <a:p>
            <a:pPr marL="3946525" indent="-3946525">
              <a:buFont typeface="Wingdings" pitchFamily="2" charset="2"/>
              <a:buNone/>
            </a:pPr>
            <a:r>
              <a:rPr lang="en-US" sz="2000" smtClean="0"/>
              <a:t>	Q</a:t>
            </a:r>
            <a:r>
              <a:rPr lang="en-US" sz="2000" baseline="-25000" smtClean="0"/>
              <a:t>2</a:t>
            </a:r>
            <a:r>
              <a:rPr lang="en-US" sz="2000" smtClean="0"/>
              <a:t> terletak pada 61-73</a:t>
            </a:r>
          </a:p>
          <a:p>
            <a:pPr marL="3946525" indent="-3946525">
              <a:buFont typeface="Wingdings" pitchFamily="2" charset="2"/>
              <a:buNone/>
            </a:pPr>
            <a:r>
              <a:rPr lang="en-US" sz="2000" smtClean="0"/>
              <a:t>	Q</a:t>
            </a:r>
            <a:r>
              <a:rPr lang="en-US" sz="2000" baseline="-25000" smtClean="0"/>
              <a:t>3</a:t>
            </a:r>
            <a:r>
              <a:rPr lang="en-US" sz="2000" smtClean="0"/>
              <a:t> terletak pada 74-86</a:t>
            </a:r>
          </a:p>
        </p:txBody>
      </p:sp>
      <p:graphicFrame>
        <p:nvGraphicFramePr>
          <p:cNvPr id="61490" name="Group 50"/>
          <p:cNvGraphicFramePr>
            <a:graphicFrameLocks noGrp="1"/>
          </p:cNvGraphicFramePr>
          <p:nvPr>
            <p:ph sz="half" idx="2"/>
          </p:nvPr>
        </p:nvGraphicFramePr>
        <p:xfrm>
          <a:off x="539750" y="2205038"/>
          <a:ext cx="3671888" cy="3151530"/>
        </p:xfrm>
        <a:graphic>
          <a:graphicData uri="http://schemas.openxmlformats.org/drawingml/2006/table">
            <a:tbl>
              <a:tblPr/>
              <a:tblGrid>
                <a:gridCol w="1152525"/>
                <a:gridCol w="1150938"/>
                <a:gridCol w="1368425"/>
              </a:tblGrid>
              <a:tr h="10056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Interval Kelas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Nilai Tengah (X)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Frekuensi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40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87-99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740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 = 60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1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14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KUARTIL (lanjutan)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5613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smtClean="0"/>
              <a:t>Untuk Q</a:t>
            </a:r>
            <a:r>
              <a:rPr lang="en-US" sz="2800" baseline="-25000" smtClean="0"/>
              <a:t>1</a:t>
            </a:r>
            <a:r>
              <a:rPr lang="en-US" sz="2800" smtClean="0"/>
              <a:t>, maka :</a:t>
            </a:r>
          </a:p>
          <a:p>
            <a:pPr>
              <a:buFont typeface="Wingdings" pitchFamily="2" charset="2"/>
              <a:buNone/>
            </a:pPr>
            <a:endParaRPr lang="en-US" sz="2800" smtClean="0"/>
          </a:p>
          <a:p>
            <a:pPr>
              <a:buFont typeface="Wingdings" pitchFamily="2" charset="2"/>
              <a:buNone/>
            </a:pPr>
            <a:endParaRPr lang="en-US" sz="2800" smtClean="0"/>
          </a:p>
          <a:p>
            <a:pPr>
              <a:buFont typeface="Wingdings" pitchFamily="2" charset="2"/>
              <a:buNone/>
            </a:pPr>
            <a:r>
              <a:rPr lang="en-US" sz="2800" smtClean="0"/>
              <a:t>Untuk Q</a:t>
            </a:r>
            <a:r>
              <a:rPr lang="en-US" sz="2800" baseline="-25000" smtClean="0"/>
              <a:t>2</a:t>
            </a:r>
            <a:r>
              <a:rPr lang="en-US" sz="2800" smtClean="0"/>
              <a:t>, maka :</a:t>
            </a:r>
          </a:p>
          <a:p>
            <a:pPr>
              <a:buFont typeface="Wingdings" pitchFamily="2" charset="2"/>
              <a:buNone/>
            </a:pPr>
            <a:endParaRPr lang="en-US" sz="2800" smtClean="0"/>
          </a:p>
          <a:p>
            <a:pPr>
              <a:buFont typeface="Wingdings" pitchFamily="2" charset="2"/>
              <a:buNone/>
            </a:pPr>
            <a:endParaRPr lang="en-US" sz="2800" smtClean="0"/>
          </a:p>
          <a:p>
            <a:pPr>
              <a:buFont typeface="Wingdings" pitchFamily="2" charset="2"/>
              <a:buNone/>
            </a:pPr>
            <a:r>
              <a:rPr lang="en-US" sz="2800" smtClean="0"/>
              <a:t>Untuk Q</a:t>
            </a:r>
            <a:r>
              <a:rPr lang="en-US" sz="2800" baseline="-25000" smtClean="0"/>
              <a:t>3</a:t>
            </a:r>
            <a:r>
              <a:rPr lang="en-US" sz="2800" smtClean="0"/>
              <a:t>, maka :</a:t>
            </a:r>
          </a:p>
          <a:p>
            <a:pPr>
              <a:buFont typeface="Wingdings" pitchFamily="2" charset="2"/>
              <a:buNone/>
            </a:pPr>
            <a:endParaRPr lang="en-US" sz="2800" smtClean="0"/>
          </a:p>
        </p:txBody>
      </p:sp>
      <p:graphicFrame>
        <p:nvGraphicFramePr>
          <p:cNvPr id="64516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495675" y="1484313"/>
          <a:ext cx="3233738" cy="1382712"/>
        </p:xfrm>
        <a:graphic>
          <a:graphicData uri="http://schemas.openxmlformats.org/presentationml/2006/ole">
            <p:oleObj spid="_x0000_s41988" name="Equation" r:id="rId3" imgW="1841500" imgH="787400" progId="Equation.3">
              <p:embed/>
            </p:oleObj>
          </a:graphicData>
        </a:graphic>
      </p:graphicFrame>
      <p:graphicFrame>
        <p:nvGraphicFramePr>
          <p:cNvPr id="64518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3565525" y="3201988"/>
          <a:ext cx="3813175" cy="1441450"/>
        </p:xfrm>
        <a:graphic>
          <a:graphicData uri="http://schemas.openxmlformats.org/presentationml/2006/ole">
            <p:oleObj spid="_x0000_s41989" name="Equation" r:id="rId4" imgW="2082800" imgH="787400" progId="Equation.3">
              <p:embed/>
            </p:oleObj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3592513" y="4797425"/>
          <a:ext cx="4003675" cy="1541463"/>
        </p:xfrm>
        <a:graphic>
          <a:graphicData uri="http://schemas.openxmlformats.org/presentationml/2006/ole">
            <p:oleObj spid="_x0000_s41990" name="Equation" r:id="rId5" imgW="2044700" imgH="787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4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4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645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64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smtClean="0"/>
              <a:t>KUARTIL, DESIL, PERSENTIL (lanjutan)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441325" indent="-441325">
              <a:buFont typeface="Wingdings" pitchFamily="2" charset="2"/>
              <a:buNone/>
            </a:pPr>
            <a:r>
              <a:rPr lang="en-US" smtClean="0"/>
              <a:t>2. Desil</a:t>
            </a:r>
          </a:p>
          <a:p>
            <a:pPr marL="441325" indent="-441325">
              <a:buFont typeface="Wingdings" pitchFamily="2" charset="2"/>
              <a:buNone/>
            </a:pPr>
            <a:r>
              <a:rPr lang="en-US" smtClean="0"/>
              <a:t>    Kelompok data yang sudah diurutkan  (membesar atau mengecil) dibagi sepuluh bagian yang sama besar.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7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DESIL (lanjutan)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4313238" indent="-4313238">
              <a:buFont typeface="Wingdings" pitchFamily="2" charset="2"/>
              <a:buNone/>
            </a:pPr>
            <a:r>
              <a:rPr lang="en-US" smtClean="0"/>
              <a:t>Untuk data tidak berkelompok</a:t>
            </a:r>
          </a:p>
          <a:p>
            <a:pPr marL="4313238" indent="-4313238">
              <a:buFont typeface="Wingdings" pitchFamily="2" charset="2"/>
              <a:buNone/>
            </a:pPr>
            <a:endParaRPr lang="en-US" smtClean="0"/>
          </a:p>
          <a:p>
            <a:pPr marL="4313238" indent="-4313238">
              <a:buFont typeface="Wingdings" pitchFamily="2" charset="2"/>
              <a:buNone/>
            </a:pPr>
            <a:endParaRPr lang="en-US" smtClean="0"/>
          </a:p>
          <a:p>
            <a:pPr marL="4313238" indent="-4313238">
              <a:buFont typeface="Wingdings" pitchFamily="2" charset="2"/>
              <a:buNone/>
            </a:pPr>
            <a:r>
              <a:rPr lang="en-US" smtClean="0"/>
              <a:t>Untuk data berkelompok</a:t>
            </a:r>
          </a:p>
          <a:p>
            <a:pPr marL="4313238" indent="-4313238">
              <a:buFont typeface="Wingdings" pitchFamily="2" charset="2"/>
              <a:buNone/>
            </a:pPr>
            <a:r>
              <a:rPr lang="en-US" sz="2400" smtClean="0"/>
              <a:t>	</a:t>
            </a:r>
            <a:r>
              <a:rPr lang="en-US" sz="2000" smtClean="0"/>
              <a:t>L</a:t>
            </a:r>
            <a:r>
              <a:rPr lang="en-US" sz="2000" baseline="-25000" smtClean="0"/>
              <a:t>0</a:t>
            </a:r>
            <a:r>
              <a:rPr lang="en-US" sz="2000" smtClean="0"/>
              <a:t> = batas bawah kelas desil D</a:t>
            </a:r>
            <a:r>
              <a:rPr lang="en-US" sz="2000" baseline="-25000" smtClean="0"/>
              <a:t>i</a:t>
            </a:r>
          </a:p>
          <a:p>
            <a:pPr marL="4313238" indent="-4313238">
              <a:buFont typeface="Wingdings" pitchFamily="2" charset="2"/>
              <a:buNone/>
            </a:pPr>
            <a:r>
              <a:rPr lang="en-US" sz="2000" smtClean="0"/>
              <a:t>	F  = jumlah frekuensi semua</a:t>
            </a:r>
          </a:p>
          <a:p>
            <a:pPr marL="4313238" indent="-4313238">
              <a:buFont typeface="Wingdings" pitchFamily="2" charset="2"/>
              <a:buNone/>
            </a:pPr>
            <a:r>
              <a:rPr lang="en-US" sz="2000" smtClean="0"/>
              <a:t>	       kelas sebelum kelas desil D</a:t>
            </a:r>
            <a:r>
              <a:rPr lang="en-US" sz="2000" baseline="-25000" smtClean="0"/>
              <a:t>i</a:t>
            </a:r>
          </a:p>
          <a:p>
            <a:pPr marL="4313238" indent="-4313238">
              <a:buFont typeface="Wingdings" pitchFamily="2" charset="2"/>
              <a:buNone/>
            </a:pPr>
            <a:r>
              <a:rPr lang="en-US" sz="2000" smtClean="0"/>
              <a:t>	f   = frekuensi kelas desil D</a:t>
            </a:r>
            <a:r>
              <a:rPr lang="en-US" sz="2000" baseline="-25000" smtClean="0"/>
              <a:t>i</a:t>
            </a:r>
          </a:p>
          <a:p>
            <a:pPr marL="4313238" indent="-4313238">
              <a:buFont typeface="Wingdings" pitchFamily="2" charset="2"/>
              <a:buNone/>
            </a:pPr>
            <a:endParaRPr lang="en-US" smtClean="0"/>
          </a:p>
        </p:txBody>
      </p:sp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1936750" y="2276475"/>
          <a:ext cx="3973513" cy="728663"/>
        </p:xfrm>
        <a:graphic>
          <a:graphicData uri="http://schemas.openxmlformats.org/presentationml/2006/ole">
            <p:oleObj spid="_x0000_s44036" name="Equation" r:id="rId3" imgW="2145369" imgH="393529" progId="Equation.3">
              <p:embed/>
            </p:oleObj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544513" y="4048125"/>
          <a:ext cx="4027487" cy="1541463"/>
        </p:xfrm>
        <a:graphic>
          <a:graphicData uri="http://schemas.openxmlformats.org/presentationml/2006/ole">
            <p:oleObj spid="_x0000_s44037" name="Equation" r:id="rId4" imgW="2057400" imgH="7873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68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68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CONTOH</a:t>
            </a:r>
          </a:p>
        </p:txBody>
      </p:sp>
      <p:graphicFrame>
        <p:nvGraphicFramePr>
          <p:cNvPr id="20515" name="Group 35"/>
          <p:cNvGraphicFramePr>
            <a:graphicFrameLocks noGrp="1"/>
          </p:cNvGraphicFramePr>
          <p:nvPr>
            <p:ph type="tbl" idx="1"/>
          </p:nvPr>
        </p:nvGraphicFramePr>
        <p:xfrm>
          <a:off x="3132138" y="2492375"/>
          <a:ext cx="2519362" cy="2401888"/>
        </p:xfrm>
        <a:graphic>
          <a:graphicData uri="http://schemas.openxmlformats.org/drawingml/2006/table">
            <a:tbl>
              <a:tblPr/>
              <a:tblGrid>
                <a:gridCol w="1223962"/>
                <a:gridCol w="1295400"/>
              </a:tblGrid>
              <a:tr h="3048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Tinggi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Badan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Frekuensi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/>
                    </a:solidFill>
                  </a:tcPr>
                </a:tc>
              </a:tr>
              <a:tr h="20970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151-153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154-156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157-159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160-162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163-165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166-168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169-171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172-174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06" name="Text Box 36"/>
          <p:cNvSpPr txBox="1">
            <a:spLocks noChangeArrowheads="1"/>
          </p:cNvSpPr>
          <p:nvPr/>
        </p:nvSpPr>
        <p:spPr bwMode="auto">
          <a:xfrm>
            <a:off x="1384300" y="4956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17" name="Text Box 37"/>
          <p:cNvSpPr txBox="1">
            <a:spLocks noChangeArrowheads="1"/>
          </p:cNvSpPr>
          <p:nvPr/>
        </p:nvSpPr>
        <p:spPr bwMode="auto">
          <a:xfrm>
            <a:off x="1816100" y="1931988"/>
            <a:ext cx="56562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Distribusi Frekuensi Tinggi Badan 100 Mahasiswa UNS</a:t>
            </a:r>
          </a:p>
        </p:txBody>
      </p:sp>
      <p:sp>
        <p:nvSpPr>
          <p:cNvPr id="20518" name="Text Box 38"/>
          <p:cNvSpPr txBox="1">
            <a:spLocks noChangeArrowheads="1"/>
          </p:cNvSpPr>
          <p:nvPr/>
        </p:nvSpPr>
        <p:spPr bwMode="auto">
          <a:xfrm>
            <a:off x="3040063" y="5100638"/>
            <a:ext cx="2355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Sumber: Data buatan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DESIL (lanjutan)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218488" cy="4530725"/>
          </a:xfrm>
        </p:spPr>
        <p:txBody>
          <a:bodyPr/>
          <a:lstStyle/>
          <a:p>
            <a:pPr marL="3946525" indent="-3946525">
              <a:buFont typeface="Wingdings" pitchFamily="2" charset="2"/>
              <a:buNone/>
            </a:pPr>
            <a:r>
              <a:rPr lang="en-US" sz="2800" smtClean="0"/>
              <a:t>Contoh :</a:t>
            </a:r>
          </a:p>
          <a:p>
            <a:pPr marL="3946525" indent="-3946525">
              <a:buFont typeface="Wingdings" pitchFamily="2" charset="2"/>
              <a:buNone/>
            </a:pPr>
            <a:r>
              <a:rPr lang="en-US" sz="2800" smtClean="0"/>
              <a:t>	D</a:t>
            </a:r>
            <a:r>
              <a:rPr lang="en-US" sz="2800" baseline="-25000" smtClean="0"/>
              <a:t>3</a:t>
            </a:r>
            <a:r>
              <a:rPr lang="en-US" sz="2800" smtClean="0"/>
              <a:t> membagi data 30%</a:t>
            </a:r>
          </a:p>
          <a:p>
            <a:pPr marL="3946525" indent="-3946525">
              <a:buFont typeface="Wingdings" pitchFamily="2" charset="2"/>
              <a:buNone/>
            </a:pPr>
            <a:r>
              <a:rPr lang="en-US" sz="2800" smtClean="0"/>
              <a:t>	D</a:t>
            </a:r>
            <a:r>
              <a:rPr lang="en-US" sz="2800" baseline="-25000" smtClean="0"/>
              <a:t>7</a:t>
            </a:r>
            <a:r>
              <a:rPr lang="en-US" sz="2800" smtClean="0"/>
              <a:t> membagi data 70%</a:t>
            </a:r>
          </a:p>
          <a:p>
            <a:pPr marL="3946525" indent="-3946525">
              <a:buFont typeface="Wingdings" pitchFamily="2" charset="2"/>
              <a:buNone/>
            </a:pPr>
            <a:endParaRPr lang="en-US" sz="2800" smtClean="0"/>
          </a:p>
          <a:p>
            <a:pPr marL="3946525" indent="-3946525">
              <a:buFont typeface="Wingdings" pitchFamily="2" charset="2"/>
              <a:buNone/>
            </a:pPr>
            <a:r>
              <a:rPr lang="en-US" sz="2800" smtClean="0"/>
              <a:t>	Sehingga :</a:t>
            </a:r>
          </a:p>
          <a:p>
            <a:pPr marL="3946525" indent="-3946525">
              <a:buFont typeface="Wingdings" pitchFamily="2" charset="2"/>
              <a:buNone/>
            </a:pPr>
            <a:endParaRPr lang="en-US" sz="2800" smtClean="0"/>
          </a:p>
          <a:p>
            <a:pPr marL="3946525" indent="-3946525">
              <a:buFont typeface="Wingdings" pitchFamily="2" charset="2"/>
              <a:buNone/>
            </a:pPr>
            <a:r>
              <a:rPr lang="en-US" sz="2800" smtClean="0"/>
              <a:t>	D</a:t>
            </a:r>
            <a:r>
              <a:rPr lang="en-US" sz="2800" baseline="-25000" smtClean="0"/>
              <a:t>3</a:t>
            </a:r>
            <a:r>
              <a:rPr lang="en-US" sz="2800" smtClean="0"/>
              <a:t> berada pada 48-60</a:t>
            </a:r>
          </a:p>
          <a:p>
            <a:pPr marL="3946525" indent="-3946525">
              <a:buFont typeface="Wingdings" pitchFamily="2" charset="2"/>
              <a:buNone/>
            </a:pPr>
            <a:r>
              <a:rPr lang="en-US" sz="2800" smtClean="0"/>
              <a:t>	D</a:t>
            </a:r>
            <a:r>
              <a:rPr lang="en-US" sz="2800" baseline="-25000" smtClean="0"/>
              <a:t>7</a:t>
            </a:r>
            <a:r>
              <a:rPr lang="en-US" sz="2800" smtClean="0"/>
              <a:t> berada pada 74-86</a:t>
            </a:r>
          </a:p>
        </p:txBody>
      </p:sp>
      <p:graphicFrame>
        <p:nvGraphicFramePr>
          <p:cNvPr id="69656" name="Group 24"/>
          <p:cNvGraphicFramePr>
            <a:graphicFrameLocks noGrp="1"/>
          </p:cNvGraphicFramePr>
          <p:nvPr>
            <p:ph sz="half" idx="2"/>
          </p:nvPr>
        </p:nvGraphicFramePr>
        <p:xfrm>
          <a:off x="611188" y="2206625"/>
          <a:ext cx="3600450" cy="3167063"/>
        </p:xfrm>
        <a:graphic>
          <a:graphicData uri="http://schemas.openxmlformats.org/drawingml/2006/table">
            <a:tbl>
              <a:tblPr/>
              <a:tblGrid>
                <a:gridCol w="1130300"/>
                <a:gridCol w="1128712"/>
                <a:gridCol w="1341438"/>
              </a:tblGrid>
              <a:tr h="1011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Interval Kelas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Nilai Tengah (X)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Frekuensi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851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9-21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22-34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35-47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48-60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61-73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74-86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87-99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Σf =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9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9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DESIL (lanjutan)</a:t>
            </a:r>
          </a:p>
        </p:txBody>
      </p:sp>
      <p:graphicFrame>
        <p:nvGraphicFramePr>
          <p:cNvPr id="72708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611188" y="1700213"/>
          <a:ext cx="4897437" cy="1808162"/>
        </p:xfrm>
        <a:graphic>
          <a:graphicData uri="http://schemas.openxmlformats.org/presentationml/2006/ole">
            <p:oleObj spid="_x0000_s46083" name="Equation" r:id="rId3" imgW="2133600" imgH="787400" progId="Equation.3">
              <p:embed/>
            </p:oleObj>
          </a:graphicData>
        </a:graphic>
      </p:graphicFrame>
      <p:graphicFrame>
        <p:nvGraphicFramePr>
          <p:cNvPr id="72710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739775" y="4149725"/>
          <a:ext cx="4640263" cy="1754188"/>
        </p:xfrm>
        <a:graphic>
          <a:graphicData uri="http://schemas.openxmlformats.org/presentationml/2006/ole">
            <p:oleObj spid="_x0000_s46084" name="Equation" r:id="rId4" imgW="2082800" imgH="787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7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2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smtClean="0"/>
              <a:t>KUARTIL, DESIL, PERSENTIL (lanjutan)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3. Persentil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    Untuk data tidak berkelompok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    Untuk data berkelompok</a:t>
            </a:r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1670050" y="2708275"/>
          <a:ext cx="4019550" cy="728663"/>
        </p:xfrm>
        <a:graphic>
          <a:graphicData uri="http://schemas.openxmlformats.org/presentationml/2006/ole">
            <p:oleObj spid="_x0000_s47108" name="Equation" r:id="rId3" imgW="2171700" imgH="393700" progId="Equation.3">
              <p:embed/>
            </p:oleObj>
          </a:graphicData>
        </a:graphic>
      </p:graphicFrame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1652588" y="4076700"/>
          <a:ext cx="4251325" cy="1541463"/>
        </p:xfrm>
        <a:graphic>
          <a:graphicData uri="http://schemas.openxmlformats.org/presentationml/2006/ole">
            <p:oleObj spid="_x0000_s47109" name="Equation" r:id="rId4" imgW="2171700" imgH="787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75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5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5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LIMIT, BATAS, NILAI TENGAH, DAN LEBAR KELAS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smtClean="0"/>
              <a:t>Limit Kelas/Tepi Kelas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	Nilai terkecil/terbesar pada setiap kelas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Batas Kelas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	Nilai yang besarnya satu desimal lebih sedikit dari data aslinya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Nilai Tengah Kelas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	Nilai tengah antara batas bawah kelas dengan batas atas kelas</a:t>
            </a:r>
          </a:p>
          <a:p>
            <a:pPr>
              <a:lnSpc>
                <a:spcPct val="80000"/>
              </a:lnSpc>
            </a:pPr>
            <a:r>
              <a:rPr lang="en-US" sz="2400" smtClean="0"/>
              <a:t>Lebar Kelas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	Selisih antara batas bawah kelas dengan batas atas kelas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CARA MEMBUAT TABEL DISTRIBUSI FREKUENSI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arenR"/>
            </a:pPr>
            <a:r>
              <a:rPr lang="en-US" sz="2200" smtClean="0"/>
              <a:t>Tentukan Range atau jangkauan data (r)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 sz="2200" smtClean="0"/>
              <a:t>Tentukan banyak kelas (k)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200" smtClean="0"/>
              <a:t>	Rumus Sturgess :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200" smtClean="0"/>
              <a:t>				k=1+3,3 log n</a:t>
            </a:r>
          </a:p>
          <a:p>
            <a:pPr marL="609600" indent="-609600">
              <a:buFont typeface="Wingdings" pitchFamily="2" charset="2"/>
              <a:buAutoNum type="arabicParenR" startAt="3"/>
            </a:pPr>
            <a:r>
              <a:rPr lang="en-US" sz="2200" smtClean="0"/>
              <a:t>Tentukan lebar kelas (c)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200" smtClean="0"/>
              <a:t>				c=r/k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CARA MEMBUAT TABEL DISTRIBUSI FREKUENSI (lanjutan)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arenR" startAt="4"/>
            </a:pPr>
            <a:r>
              <a:rPr lang="en-US" sz="2200" smtClean="0"/>
              <a:t>Tentukan limit bawah kelas pertama dan kemudian batas bawah kelasnya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arenR" startAt="4"/>
            </a:pPr>
            <a:r>
              <a:rPr lang="en-US" sz="2200" smtClean="0"/>
              <a:t>Tambah batas bawah kelas pertama dengan lebar kelas untuk memperoleh batas atas kelas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arenR" startAt="4"/>
            </a:pPr>
            <a:r>
              <a:rPr lang="en-US" sz="2200" smtClean="0"/>
              <a:t>Tentukan limit atas kelas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arenR" startAt="4"/>
            </a:pPr>
            <a:r>
              <a:rPr lang="en-US" sz="2200" smtClean="0"/>
              <a:t>Tentukan nilai tengah kelas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arenR" startAt="4"/>
            </a:pPr>
            <a:r>
              <a:rPr lang="en-US" sz="2200" smtClean="0"/>
              <a:t>Tentukan frekuensi</a:t>
            </a:r>
          </a:p>
          <a:p>
            <a:pPr marL="609600" indent="-609600">
              <a:lnSpc>
                <a:spcPct val="90000"/>
              </a:lnSpc>
            </a:pPr>
            <a:endParaRPr lang="en-US" sz="2200" smtClean="0"/>
          </a:p>
          <a:p>
            <a:pPr marL="609600" indent="-609600">
              <a:lnSpc>
                <a:spcPct val="90000"/>
              </a:lnSpc>
            </a:pPr>
            <a:endParaRPr lang="en-US" sz="22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CONTOH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7493000" cy="41148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sz="2800" smtClean="0"/>
              <a:t>Data hasil ujian akhir Mata Kuliah Statistika dari 60 orang mahasiswa</a:t>
            </a:r>
          </a:p>
          <a:p>
            <a:pPr marL="0" indent="0">
              <a:buFont typeface="Wingdings" pitchFamily="2" charset="2"/>
              <a:buNone/>
            </a:pPr>
            <a:endParaRPr lang="en-US" sz="2800" smtClean="0"/>
          </a:p>
          <a:p>
            <a:pPr marL="0" indent="0">
              <a:buFont typeface="Wingdings" pitchFamily="2" charset="2"/>
              <a:buNone/>
            </a:pPr>
            <a:endParaRPr lang="en-US" sz="2800" smtClean="0"/>
          </a:p>
        </p:txBody>
      </p:sp>
      <p:graphicFrame>
        <p:nvGraphicFramePr>
          <p:cNvPr id="26712" name="Group 88"/>
          <p:cNvGraphicFramePr>
            <a:graphicFrameLocks noGrp="1"/>
          </p:cNvGraphicFramePr>
          <p:nvPr>
            <p:ph sz="half" idx="2"/>
          </p:nvPr>
        </p:nvGraphicFramePr>
        <p:xfrm>
          <a:off x="2627313" y="3068638"/>
          <a:ext cx="3810000" cy="2774950"/>
        </p:xfrm>
        <a:graphic>
          <a:graphicData uri="http://schemas.openxmlformats.org/drawingml/2006/table">
            <a:tbl>
              <a:tblPr/>
              <a:tblGrid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  <a:gridCol w="381000"/>
              </a:tblGrid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smtClean="0"/>
              <a:t>JAWAB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endParaRPr lang="en-US" sz="2000" smtClean="0"/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 sz="2000" smtClean="0"/>
              <a:t>Data terkecil = 10 dan Data terbesar = 98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smtClean="0"/>
              <a:t>	r = 98 – 10 = 88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smtClean="0"/>
              <a:t>	Jadi jangkauannya adalah sebesar 88</a:t>
            </a:r>
          </a:p>
          <a:p>
            <a:pPr marL="609600" indent="-609600">
              <a:buFont typeface="Wingdings" pitchFamily="2" charset="2"/>
              <a:buAutoNum type="arabicPeriod" startAt="2"/>
            </a:pPr>
            <a:r>
              <a:rPr lang="en-US" sz="2000" smtClean="0"/>
              <a:t>Banyak kelas (k) = 1 + 3,3 log 60 = 6,8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smtClean="0"/>
              <a:t>	Jadi banyak kelas adalah sebanyak 7 kelas</a:t>
            </a:r>
          </a:p>
          <a:p>
            <a:pPr marL="609600" indent="-609600">
              <a:buFont typeface="Wingdings" pitchFamily="2" charset="2"/>
              <a:buAutoNum type="arabicPeriod" startAt="3"/>
            </a:pPr>
            <a:r>
              <a:rPr lang="en-US" sz="2000" smtClean="0"/>
              <a:t>Lebar kelas (c) = 88 / 7 = 12,5 mendekati 13</a:t>
            </a:r>
          </a:p>
          <a:p>
            <a:pPr marL="609600" indent="-609600">
              <a:buFont typeface="Wingdings" pitchFamily="2" charset="2"/>
              <a:buAutoNum type="arabicPeriod" startAt="3"/>
            </a:pPr>
            <a:r>
              <a:rPr lang="en-US" sz="2000" smtClean="0"/>
              <a:t>Limit bawah kelas pertama adalah 10, dibuat beberapa alternatif limit bawah kelas yaitu 10, 9, dan 8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2000" smtClean="0"/>
              <a:t>	Maka batas bawah kelas-nya adalah 9,5  ; 8,5 ; dan 7,5</a:t>
            </a:r>
          </a:p>
          <a:p>
            <a:pPr marL="609600" indent="-609600">
              <a:buFont typeface="Wingdings" pitchFamily="2" charset="2"/>
              <a:buAutoNum type="arabicPeriod" startAt="5"/>
            </a:pPr>
            <a:endParaRPr lang="en-US" sz="2000" smtClean="0"/>
          </a:p>
          <a:p>
            <a:pPr marL="609600" indent="-609600">
              <a:buFont typeface="Wingdings" pitchFamily="2" charset="2"/>
              <a:buNone/>
            </a:pPr>
            <a:endParaRPr lang="en-US" sz="2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800" decel="100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800" decel="1000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1666</TotalTime>
  <Words>1224</Words>
  <Application>Microsoft Office PowerPoint</Application>
  <PresentationFormat>On-screen Show (4:3)</PresentationFormat>
  <Paragraphs>696</Paragraphs>
  <Slides>42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4" baseType="lpstr">
      <vt:lpstr>Equity</vt:lpstr>
      <vt:lpstr>Equation</vt:lpstr>
      <vt:lpstr>Sesi-2:  DISTRIBUSI FREKUENSI</vt:lpstr>
      <vt:lpstr>DEFINISI</vt:lpstr>
      <vt:lpstr>KELEBIHAN DAN KEKURANGAN</vt:lpstr>
      <vt:lpstr>CONTOH</vt:lpstr>
      <vt:lpstr>LIMIT, BATAS, NILAI TENGAH, DAN LEBAR KELAS</vt:lpstr>
      <vt:lpstr>CARA MEMBUAT TABEL DISTRIBUSI FREKUENSI</vt:lpstr>
      <vt:lpstr>CARA MEMBUAT TABEL DISTRIBUSI FREKUENSI (lanjutan)</vt:lpstr>
      <vt:lpstr>CONTOH</vt:lpstr>
      <vt:lpstr>JAWAB</vt:lpstr>
      <vt:lpstr>JAWAB (lanjutan)</vt:lpstr>
      <vt:lpstr>JAWAB (lanjutan)</vt:lpstr>
      <vt:lpstr>JAWAB (lanjutan)</vt:lpstr>
      <vt:lpstr>JAWAB (lanjutan)</vt:lpstr>
      <vt:lpstr>DISTRIBUSI FREKUENSI RELATIF DAN KUMULATIF</vt:lpstr>
      <vt:lpstr>DISTRIBUSI FREKUENSI RELATIF</vt:lpstr>
      <vt:lpstr>DISTRIBUSI FREKUENSI KUMULATIF KURANG DARI</vt:lpstr>
      <vt:lpstr>DISTRIBUSI FREKUENSI KUMULATIF LEBIH DARI</vt:lpstr>
      <vt:lpstr>UKURAN PEMUSATAN DAN LETAK DATA</vt:lpstr>
      <vt:lpstr>UKURAN PEMUSATAN</vt:lpstr>
      <vt:lpstr>1. RATA-RATA HITUNG</vt:lpstr>
      <vt:lpstr>RATA-RATA HITUNG (lanjutan)</vt:lpstr>
      <vt:lpstr>RATA-RATA HITUNG (lanjutan)</vt:lpstr>
      <vt:lpstr>RATA-RATA HITUNG (lanjutan)</vt:lpstr>
      <vt:lpstr>2. MEDIAN</vt:lpstr>
      <vt:lpstr>MEDIAN (lanjutan)</vt:lpstr>
      <vt:lpstr>3. MODUS</vt:lpstr>
      <vt:lpstr>MODUS (lanjutan)</vt:lpstr>
      <vt:lpstr>HUBUNGAN EMPIRIS ANTARA NILAI RATA-RATA HITUNG, MEDIAN, DAN MODUS</vt:lpstr>
      <vt:lpstr>HUBUNGAN EMPIRIS ANTARA NILAI RATA-RATA HITUNG, MEDIAN, DAN MODUS (lanjutan)</vt:lpstr>
      <vt:lpstr>4. RATA-RATA UKUR</vt:lpstr>
      <vt:lpstr>RATA-RATA UKUR (lanjutan)</vt:lpstr>
      <vt:lpstr>5. RATA-RATA HARMONIS</vt:lpstr>
      <vt:lpstr>RATA-RATA HARMONIS (lanjutan)</vt:lpstr>
      <vt:lpstr>KUARTIL, DESIL, PERSENTIL</vt:lpstr>
      <vt:lpstr>KUARTIL (lanjutan)</vt:lpstr>
      <vt:lpstr>KUARTIL (lanjutan)</vt:lpstr>
      <vt:lpstr>KUARTIL (lanjutan)</vt:lpstr>
      <vt:lpstr>KUARTIL, DESIL, PERSENTIL (lanjutan)</vt:lpstr>
      <vt:lpstr>DESIL (lanjutan)</vt:lpstr>
      <vt:lpstr>DESIL (lanjutan)</vt:lpstr>
      <vt:lpstr>DESIL (lanjutan)</vt:lpstr>
      <vt:lpstr>KUARTIL, DESIL, PERSENTIL (lanjutan)</vt:lpstr>
    </vt:vector>
  </TitlesOfParts>
  <Company>Universitas Mercu Buana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Suharyadi</dc:creator>
  <cp:lastModifiedBy>Iman Muhammad</cp:lastModifiedBy>
  <cp:revision>114</cp:revision>
  <cp:lastPrinted>1601-01-01T00:00:00Z</cp:lastPrinted>
  <dcterms:created xsi:type="dcterms:W3CDTF">2003-06-14T04:26:09Z</dcterms:created>
  <dcterms:modified xsi:type="dcterms:W3CDTF">2016-11-16T23:10:31Z</dcterms:modified>
</cp:coreProperties>
</file>