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67" r:id="rId4"/>
    <p:sldId id="277"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19" r:id="rId21"/>
    <p:sldId id="320" r:id="rId22"/>
    <p:sldId id="279" r:id="rId23"/>
    <p:sldId id="321" r:id="rId24"/>
    <p:sldId id="322" r:id="rId25"/>
    <p:sldId id="282" r:id="rId26"/>
    <p:sldId id="283" r:id="rId27"/>
    <p:sldId id="284" r:id="rId28"/>
    <p:sldId id="285" r:id="rId29"/>
    <p:sldId id="286" r:id="rId30"/>
    <p:sldId id="287" r:id="rId31"/>
    <p:sldId id="288" r:id="rId32"/>
    <p:sldId id="289" r:id="rId33"/>
    <p:sldId id="290" r:id="rId34"/>
    <p:sldId id="291" r:id="rId35"/>
    <p:sldId id="323" r:id="rId36"/>
    <p:sldId id="280" r:id="rId37"/>
    <p:sldId id="330" r:id="rId38"/>
    <p:sldId id="331" r:id="rId39"/>
    <p:sldId id="311" r:id="rId40"/>
    <p:sldId id="312" r:id="rId41"/>
    <p:sldId id="313" r:id="rId42"/>
    <p:sldId id="314" r:id="rId43"/>
    <p:sldId id="315" r:id="rId44"/>
    <p:sldId id="325" r:id="rId45"/>
    <p:sldId id="324" r:id="rId46"/>
    <p:sldId id="275" r:id="rId47"/>
    <p:sldId id="278" r:id="rId48"/>
    <p:sldId id="318" r:id="rId49"/>
    <p:sldId id="328" r:id="rId50"/>
    <p:sldId id="307" r:id="rId51"/>
    <p:sldId id="310" r:id="rId52"/>
    <p:sldId id="316" r:id="rId53"/>
    <p:sldId id="317" r:id="rId54"/>
    <p:sldId id="332" r:id="rId55"/>
    <p:sldId id="333" r:id="rId56"/>
    <p:sldId id="326" r:id="rId57"/>
    <p:sldId id="327" r:id="rId5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Verdana"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Verdana"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Verdana"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0000FF"/>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870" y="-3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2"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id-ID"/>
            </a:p>
          </p:txBody>
        </p:sp>
        <p:sp>
          <p:nvSpPr>
            <p:cNvPr id="13"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id-ID"/>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5"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id-ID"/>
            </a:p>
          </p:txBody>
        </p:sp>
        <p:sp>
          <p:nvSpPr>
            <p:cNvPr id="16"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id-ID"/>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id-ID"/>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id-ID"/>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id-ID"/>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id-ID"/>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id-ID"/>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id-ID"/>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id-ID"/>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id-ID"/>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id-ID"/>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id-ID"/>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pPr>
              <a:defRPr/>
            </a:pPr>
            <a:fld id="{8FA4DB35-771B-47FF-9F2E-D4880A6BBC9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34F5533F-B3FF-4B30-B050-228050B7012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CDE9EBB5-A260-4537-A6C4-68E9505935E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3697DC4C-7BDA-46EA-98C9-A8249DA2D7E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6E022C74-BBD0-4D1C-8662-9F65FF8EC2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A9B7B7EA-D502-49CE-B999-26010D0FBB1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B049603D-7F6A-4174-9382-48899B90840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F930D01B-5368-4DCB-BBD6-B43855596C6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F089F9ED-8CC2-4C44-9D3A-5364E8F4953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EFF5471B-12C6-4617-ACC0-C96EB2C899A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8FBD7737-8F20-4811-8B8A-702DB08869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18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18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grpSp>
          <p:nvGrpSpPr>
            <p:cNvPr id="1035"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grpSp>
        <p:sp>
          <p:nvSpPr>
            <p:cNvPr id="9320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20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20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9320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id-ID"/>
            </a:p>
          </p:txBody>
        </p:sp>
        <p:sp>
          <p:nvSpPr>
            <p:cNvPr id="9320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id-ID"/>
            </a:p>
          </p:txBody>
        </p:sp>
        <p:sp>
          <p:nvSpPr>
            <p:cNvPr id="9320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9321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id-ID"/>
            </a:p>
          </p:txBody>
        </p:sp>
        <p:sp>
          <p:nvSpPr>
            <p:cNvPr id="9321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id-ID"/>
            </a:p>
          </p:txBody>
        </p:sp>
        <p:sp>
          <p:nvSpPr>
            <p:cNvPr id="9321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id-ID"/>
            </a:p>
          </p:txBody>
        </p:sp>
        <p:sp>
          <p:nvSpPr>
            <p:cNvPr id="9321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id-ID"/>
            </a:p>
          </p:txBody>
        </p:sp>
        <p:sp>
          <p:nvSpPr>
            <p:cNvPr id="9321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id-ID"/>
            </a:p>
          </p:txBody>
        </p:sp>
        <p:grpSp>
          <p:nvGrpSpPr>
            <p:cNvPr id="1047" name="Group 31"/>
            <p:cNvGrpSpPr>
              <a:grpSpLocks/>
            </p:cNvGrpSpPr>
            <p:nvPr/>
          </p:nvGrpSpPr>
          <p:grpSpPr bwMode="auto">
            <a:xfrm>
              <a:off x="1" y="392"/>
              <a:ext cx="5758" cy="1571"/>
              <a:chOff x="1" y="392"/>
              <a:chExt cx="5758" cy="1571"/>
            </a:xfrm>
          </p:grpSpPr>
          <p:sp>
            <p:nvSpPr>
              <p:cNvPr id="932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id-ID"/>
              </a:p>
            </p:txBody>
          </p:sp>
          <p:sp>
            <p:nvSpPr>
              <p:cNvPr id="932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id-ID"/>
              </a:p>
            </p:txBody>
          </p:sp>
          <p:sp>
            <p:nvSpPr>
              <p:cNvPr id="932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id-ID"/>
              </a:p>
            </p:txBody>
          </p:sp>
          <p:sp>
            <p:nvSpPr>
              <p:cNvPr id="932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id-ID"/>
              </a:p>
            </p:txBody>
          </p:sp>
          <p:sp>
            <p:nvSpPr>
              <p:cNvPr id="932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id-ID"/>
              </a:p>
            </p:txBody>
          </p:sp>
        </p:grpSp>
        <p:sp>
          <p:nvSpPr>
            <p:cNvPr id="932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id-ID"/>
            </a:p>
          </p:txBody>
        </p:sp>
        <p:sp>
          <p:nvSpPr>
            <p:cNvPr id="932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id-ID"/>
            </a:p>
          </p:txBody>
        </p:sp>
      </p:grpSp>
      <p:sp>
        <p:nvSpPr>
          <p:cNvPr id="9322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endParaRPr lang="en-US"/>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3F5A8806-04BC-4BE1-81A2-59FD8667E176}" type="slidenum">
              <a:rPr lang="en-US"/>
              <a:pPr>
                <a:defRPr/>
              </a:pPr>
              <a:t>‹#›</a:t>
            </a:fld>
            <a:endParaRPr lang="en-US"/>
          </a:p>
        </p:txBody>
      </p:sp>
      <p:sp>
        <p:nvSpPr>
          <p:cNvPr id="9322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25"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mtClean="0"/>
              <a:t>Metode Penelitian Ilmiah</a:t>
            </a:r>
          </a:p>
        </p:txBody>
      </p:sp>
      <p:sp>
        <p:nvSpPr>
          <p:cNvPr id="2051" name="Rectangle 3"/>
          <p:cNvSpPr>
            <a:spLocks noGrp="1" noChangeArrowheads="1"/>
          </p:cNvSpPr>
          <p:nvPr>
            <p:ph type="subTitle" idx="1"/>
          </p:nvPr>
        </p:nvSpPr>
        <p:spPr>
          <a:xfrm>
            <a:off x="304800" y="3886200"/>
            <a:ext cx="8458200" cy="1752600"/>
          </a:xfrm>
        </p:spPr>
        <p:txBody>
          <a:bodyPr/>
          <a:lstStyle/>
          <a:p>
            <a:pPr eaLnBrk="1" hangingPunct="1">
              <a:lnSpc>
                <a:spcPct val="80000"/>
              </a:lnSpc>
              <a:defRPr/>
            </a:pPr>
            <a:r>
              <a:rPr lang="en-US" sz="2800" dirty="0" smtClean="0"/>
              <a:t>Session 2</a:t>
            </a:r>
          </a:p>
          <a:p>
            <a:pPr eaLnBrk="1" hangingPunct="1">
              <a:lnSpc>
                <a:spcPct val="80000"/>
              </a:lnSpc>
              <a:defRPr/>
            </a:pPr>
            <a:endParaRPr lang="en-US" sz="2800" dirty="0" smtClean="0"/>
          </a:p>
          <a:p>
            <a:pPr eaLnBrk="1" hangingPunct="1">
              <a:defRPr/>
            </a:pPr>
            <a:r>
              <a:rPr lang="en-US" sz="2800" dirty="0" smtClean="0"/>
              <a:t>Iman Muhammad, S.E., S.Kom, M.M., M.Kes</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eaLnBrk="1" hangingPunct="1">
              <a:defRPr/>
            </a:pPr>
            <a:endParaRPr lang="id-ID" smtClean="0"/>
          </a:p>
        </p:txBody>
      </p:sp>
      <p:sp>
        <p:nvSpPr>
          <p:cNvPr id="157699" name="Rectangle 3"/>
          <p:cNvSpPr>
            <a:spLocks noGrp="1" noChangeArrowheads="1"/>
          </p:cNvSpPr>
          <p:nvPr>
            <p:ph type="body" idx="1"/>
          </p:nvPr>
        </p:nvSpPr>
        <p:spPr/>
        <p:txBody>
          <a:bodyPr/>
          <a:lstStyle/>
          <a:p>
            <a:pPr eaLnBrk="1" hangingPunct="1">
              <a:defRPr/>
            </a:pPr>
            <a:r>
              <a:rPr lang="en-US" dirty="0" smtClean="0"/>
              <a:t>Contoh :</a:t>
            </a:r>
          </a:p>
          <a:p>
            <a:pPr lvl="1" eaLnBrk="1" hangingPunct="1">
              <a:defRPr/>
            </a:pPr>
            <a:r>
              <a:rPr lang="en-US" dirty="0" smtClean="0"/>
              <a:t>Rumusan masalah :</a:t>
            </a:r>
          </a:p>
          <a:p>
            <a:pPr lvl="2" eaLnBrk="1" hangingPunct="1">
              <a:defRPr/>
            </a:pPr>
            <a:r>
              <a:rPr lang="en-US" dirty="0" smtClean="0"/>
              <a:t>Menganalisis </a:t>
            </a:r>
            <a:r>
              <a:rPr lang="id-ID" dirty="0" smtClean="0"/>
              <a:t>P</a:t>
            </a:r>
            <a:r>
              <a:rPr lang="en-US" dirty="0" smtClean="0"/>
              <a:t>engaruh </a:t>
            </a:r>
            <a:r>
              <a:rPr lang="id-ID" dirty="0" smtClean="0"/>
              <a:t>B</a:t>
            </a:r>
            <a:r>
              <a:rPr lang="en-US" dirty="0" smtClean="0"/>
              <a:t>iaya </a:t>
            </a:r>
            <a:r>
              <a:rPr lang="id-ID" dirty="0" smtClean="0"/>
              <a:t>Iuran BPJS T</a:t>
            </a:r>
            <a:r>
              <a:rPr lang="en-US" dirty="0" smtClean="0"/>
              <a:t>erhadap </a:t>
            </a:r>
            <a:r>
              <a:rPr lang="id-ID" dirty="0" smtClean="0"/>
              <a:t>Jumlah Peserta Yang Drop Out</a:t>
            </a:r>
            <a:endParaRPr lang="en-US" dirty="0" smtClean="0"/>
          </a:p>
          <a:p>
            <a:pPr lvl="1" eaLnBrk="1" hangingPunct="1">
              <a:defRPr/>
            </a:pPr>
            <a:r>
              <a:rPr lang="en-US" dirty="0" smtClean="0"/>
              <a:t>Formula Hipotesis :</a:t>
            </a:r>
          </a:p>
          <a:p>
            <a:pPr lvl="2" eaLnBrk="1" hangingPunct="1">
              <a:defRPr/>
            </a:pPr>
            <a:r>
              <a:rPr lang="id-ID" dirty="0" smtClean="0"/>
              <a:t>A</a:t>
            </a:r>
            <a:r>
              <a:rPr lang="en-US" dirty="0" smtClean="0"/>
              <a:t>da </a:t>
            </a:r>
            <a:r>
              <a:rPr lang="id-ID" dirty="0" smtClean="0"/>
              <a:t>P</a:t>
            </a:r>
            <a:r>
              <a:rPr lang="en-US" dirty="0" smtClean="0"/>
              <a:t>engaruh </a:t>
            </a:r>
            <a:r>
              <a:rPr lang="id-ID" dirty="0" smtClean="0"/>
              <a:t>A</a:t>
            </a:r>
            <a:r>
              <a:rPr lang="en-US" dirty="0" smtClean="0"/>
              <a:t>ntara </a:t>
            </a:r>
            <a:r>
              <a:rPr lang="id-ID" dirty="0" smtClean="0"/>
              <a:t>B</a:t>
            </a:r>
            <a:r>
              <a:rPr lang="en-US" dirty="0" smtClean="0"/>
              <a:t>iaya </a:t>
            </a:r>
            <a:r>
              <a:rPr lang="id-ID" dirty="0" smtClean="0"/>
              <a:t>Iuran BPJS</a:t>
            </a:r>
            <a:r>
              <a:rPr lang="en-US" dirty="0" smtClean="0"/>
              <a:t> </a:t>
            </a:r>
            <a:r>
              <a:rPr lang="en-US" dirty="0" smtClean="0"/>
              <a:t>terhadap </a:t>
            </a:r>
            <a:r>
              <a:rPr lang="id-ID" dirty="0" smtClean="0"/>
              <a:t>jumlah </a:t>
            </a:r>
            <a:r>
              <a:rPr lang="id-ID" dirty="0" smtClean="0"/>
              <a:t>Peserta Yang Drop Out</a:t>
            </a:r>
            <a:r>
              <a:rPr lang="en-US" dirty="0" smtClean="0"/>
              <a:t>. </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eaLnBrk="1" hangingPunct="1">
              <a:defRPr/>
            </a:pPr>
            <a:r>
              <a:rPr lang="en-US" smtClean="0"/>
              <a:t>Langkah-langkah Riset</a:t>
            </a:r>
          </a:p>
        </p:txBody>
      </p:sp>
      <p:sp>
        <p:nvSpPr>
          <p:cNvPr id="158723" name="Rectangle 3"/>
          <p:cNvSpPr>
            <a:spLocks noGrp="1" noChangeArrowheads="1"/>
          </p:cNvSpPr>
          <p:nvPr>
            <p:ph type="body" idx="1"/>
          </p:nvPr>
        </p:nvSpPr>
        <p:spPr>
          <a:xfrm>
            <a:off x="457200" y="1600200"/>
            <a:ext cx="8229600" cy="5029200"/>
          </a:xfrm>
        </p:spPr>
        <p:txBody>
          <a:bodyPr/>
          <a:lstStyle/>
          <a:p>
            <a:pPr marL="609600" indent="-609600" eaLnBrk="1" hangingPunct="1">
              <a:buFont typeface="Wingdings" pitchFamily="2" charset="2"/>
              <a:buNone/>
              <a:defRPr/>
            </a:pPr>
            <a:r>
              <a:rPr lang="en-US" smtClean="0"/>
              <a:t>4.	Menentukan model</a:t>
            </a:r>
          </a:p>
          <a:p>
            <a:pPr marL="990600" lvl="1" indent="-533400" eaLnBrk="1" hangingPunct="1">
              <a:defRPr/>
            </a:pPr>
            <a:r>
              <a:rPr lang="en-US" smtClean="0"/>
              <a:t>Model merupakan contoh mengandung unsur yang bersifat menyederhanakan untuk ditiru.</a:t>
            </a:r>
          </a:p>
          <a:p>
            <a:pPr marL="990600" lvl="1" indent="-533400" eaLnBrk="1" hangingPunct="1">
              <a:defRPr/>
            </a:pPr>
            <a:r>
              <a:rPr lang="en-US" smtClean="0"/>
              <a:t>Model dipergunakan untuk membayangkan kemungkinan-kemungkinan setelah mengetahui data serta asumsi-asumsinya, sehingga keadaan menjadi lebih jelas dan kemungkinan apa yang dapat terjadi juga dapat dibayangkan.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endParaRPr lang="id-ID" smtClean="0"/>
          </a:p>
        </p:txBody>
      </p:sp>
      <p:sp>
        <p:nvSpPr>
          <p:cNvPr id="159747" name="Rectangle 3"/>
          <p:cNvSpPr>
            <a:spLocks noGrp="1" noChangeArrowheads="1"/>
          </p:cNvSpPr>
          <p:nvPr>
            <p:ph type="body" idx="1"/>
          </p:nvPr>
        </p:nvSpPr>
        <p:spPr/>
        <p:txBody>
          <a:bodyPr/>
          <a:lstStyle/>
          <a:p>
            <a:pPr eaLnBrk="1" hangingPunct="1">
              <a:defRPr/>
            </a:pPr>
            <a:r>
              <a:rPr lang="en-US" smtClean="0"/>
              <a:t>Pentingnya pemakaian model dalam analis adalah untuk :</a:t>
            </a:r>
          </a:p>
          <a:p>
            <a:pPr lvl="1" eaLnBrk="1" hangingPunct="1">
              <a:defRPr/>
            </a:pPr>
            <a:r>
              <a:rPr lang="en-US" smtClean="0"/>
              <a:t>Mengetahui hubungan antara masalah yang dipecahkan dengan unsur-unsur yang terkait</a:t>
            </a:r>
          </a:p>
          <a:p>
            <a:pPr lvl="1" eaLnBrk="1" hangingPunct="1">
              <a:defRPr/>
            </a:pPr>
            <a:r>
              <a:rPr lang="en-US" smtClean="0"/>
              <a:t>Mengetahui hubungan antar unsur-unsur tadi</a:t>
            </a:r>
          </a:p>
          <a:p>
            <a:pPr lvl="1" eaLnBrk="1" hangingPunct="1">
              <a:defRPr/>
            </a:pPr>
            <a:r>
              <a:rPr lang="en-US" smtClean="0"/>
              <a:t>Merumuskan hipotesis mengenai hakikat hubungan antar unsur.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endParaRPr lang="id-ID" smtClean="0"/>
          </a:p>
        </p:txBody>
      </p:sp>
      <p:sp>
        <p:nvSpPr>
          <p:cNvPr id="160771" name="Rectangle 3"/>
          <p:cNvSpPr>
            <a:spLocks noGrp="1" noChangeArrowheads="1"/>
          </p:cNvSpPr>
          <p:nvPr>
            <p:ph type="body" idx="1"/>
          </p:nvPr>
        </p:nvSpPr>
        <p:spPr/>
        <p:txBody>
          <a:bodyPr/>
          <a:lstStyle/>
          <a:p>
            <a:pPr eaLnBrk="1" hangingPunct="1">
              <a:defRPr/>
            </a:pPr>
            <a:r>
              <a:rPr lang="en-US" smtClean="0"/>
              <a:t>Contoh:</a:t>
            </a:r>
          </a:p>
          <a:p>
            <a:pPr lvl="1" eaLnBrk="1" hangingPunct="1">
              <a:defRPr/>
            </a:pPr>
            <a:r>
              <a:rPr lang="en-US" smtClean="0"/>
              <a:t>Dalam ilmu komputer, model pengujian (</a:t>
            </a:r>
            <a:r>
              <a:rPr lang="en-US" i="1" smtClean="0"/>
              <a:t>testing</a:t>
            </a:r>
            <a:r>
              <a:rPr lang="en-US" smtClean="0"/>
              <a:t>) dapat dipakai untuk menguji beban suatu server</a:t>
            </a:r>
          </a:p>
          <a:p>
            <a:pPr lvl="1" eaLnBrk="1" hangingPunct="1">
              <a:defRPr/>
            </a:pPr>
            <a:r>
              <a:rPr lang="en-US" smtClean="0"/>
              <a:t>Dalam ilmu ekonomi manajemen, model matematis dapat dipakai untuk menguji hubungan antar fenomena.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smtClean="0"/>
              <a:t>Langkah-langkah Riset</a:t>
            </a:r>
          </a:p>
        </p:txBody>
      </p:sp>
      <p:sp>
        <p:nvSpPr>
          <p:cNvPr id="161795" name="Rectangle 3"/>
          <p:cNvSpPr>
            <a:spLocks noGrp="1" noChangeArrowheads="1"/>
          </p:cNvSpPr>
          <p:nvPr>
            <p:ph type="body" idx="1"/>
          </p:nvPr>
        </p:nvSpPr>
        <p:spPr>
          <a:xfrm>
            <a:off x="457200" y="1600200"/>
            <a:ext cx="8229600" cy="5029200"/>
          </a:xfrm>
        </p:spPr>
        <p:txBody>
          <a:bodyPr/>
          <a:lstStyle/>
          <a:p>
            <a:pPr marL="609600" indent="-609600" eaLnBrk="1" hangingPunct="1">
              <a:lnSpc>
                <a:spcPct val="90000"/>
              </a:lnSpc>
              <a:buFont typeface="Wingdings" pitchFamily="2" charset="2"/>
              <a:buNone/>
              <a:defRPr/>
            </a:pPr>
            <a:r>
              <a:rPr lang="en-US" smtClean="0"/>
              <a:t>5.	Mengumpulkan data</a:t>
            </a:r>
          </a:p>
          <a:p>
            <a:pPr marL="990600" lvl="1" indent="-533400" eaLnBrk="1" hangingPunct="1">
              <a:lnSpc>
                <a:spcPct val="90000"/>
              </a:lnSpc>
              <a:defRPr/>
            </a:pPr>
            <a:r>
              <a:rPr lang="en-US" smtClean="0"/>
              <a:t>Data merupakan bahan baku informasi yang sangat penting dalam melakukan penelitian.</a:t>
            </a:r>
          </a:p>
          <a:p>
            <a:pPr marL="990600" lvl="1" indent="-533400" eaLnBrk="1" hangingPunct="1">
              <a:lnSpc>
                <a:spcPct val="90000"/>
              </a:lnSpc>
              <a:defRPr/>
            </a:pPr>
            <a:r>
              <a:rPr lang="en-US" smtClean="0"/>
              <a:t>Dalam melakukan pengumpulan data harus menggunakan teknik-teknik yang tepat.</a:t>
            </a:r>
          </a:p>
          <a:p>
            <a:pPr marL="990600" lvl="1" indent="-533400" eaLnBrk="1" hangingPunct="1">
              <a:lnSpc>
                <a:spcPct val="90000"/>
              </a:lnSpc>
              <a:defRPr/>
            </a:pPr>
            <a:r>
              <a:rPr lang="en-US" smtClean="0"/>
              <a:t>Jika pengumpulan data dilakukan dengan cara yang salah, maka akan mengakibatkan informasi menjadi salah, sehingga hasil penelitianpun tidak dapat dipertanggungjawabkan.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smtClean="0"/>
              <a:t>Langkah-langkah Riset</a:t>
            </a:r>
          </a:p>
        </p:txBody>
      </p:sp>
      <p:sp>
        <p:nvSpPr>
          <p:cNvPr id="162819"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smtClean="0"/>
              <a:t>6.	Mengolah dan menyajikan data </a:t>
            </a:r>
          </a:p>
          <a:p>
            <a:pPr marL="990600" lvl="1" indent="-533400" eaLnBrk="1" hangingPunct="1">
              <a:lnSpc>
                <a:spcPct val="90000"/>
              </a:lnSpc>
              <a:defRPr/>
            </a:pPr>
            <a:r>
              <a:rPr lang="en-US" smtClean="0"/>
              <a:t>Setelah data dikumpulkan, selanjutnya data diolah sehingga dapat menyajikan informasi yang lebih mudah untuk diinterpretasikan dan dianalisis lebih lanjut.</a:t>
            </a:r>
          </a:p>
          <a:p>
            <a:pPr marL="990600" lvl="1" indent="-533400" eaLnBrk="1" hangingPunct="1">
              <a:lnSpc>
                <a:spcPct val="90000"/>
              </a:lnSpc>
              <a:defRPr/>
            </a:pPr>
            <a:r>
              <a:rPr lang="en-US" smtClean="0"/>
              <a:t>Seperti dalam bentuk tabel, grafik dan nilai statistik.</a:t>
            </a:r>
          </a:p>
          <a:p>
            <a:pPr marL="990600" lvl="1" indent="-533400" eaLnBrk="1" hangingPunct="1">
              <a:lnSpc>
                <a:spcPct val="90000"/>
              </a:lnSpc>
              <a:defRPr/>
            </a:pPr>
            <a:r>
              <a:rPr lang="en-US" smtClean="0"/>
              <a:t>Untuk kemudahan, dapat dipergunakan program komputer yang mendukung.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eaLnBrk="1" hangingPunct="1">
              <a:defRPr/>
            </a:pPr>
            <a:r>
              <a:rPr lang="en-US" smtClean="0"/>
              <a:t>Langkah-langkah Riset</a:t>
            </a:r>
          </a:p>
        </p:txBody>
      </p:sp>
      <p:sp>
        <p:nvSpPr>
          <p:cNvPr id="163843"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smtClean="0"/>
              <a:t>7.	Menganalisis dan menginterpretasi</a:t>
            </a:r>
          </a:p>
          <a:p>
            <a:pPr marL="990600" lvl="1" indent="-533400" eaLnBrk="1" hangingPunct="1">
              <a:lnSpc>
                <a:spcPct val="90000"/>
              </a:lnSpc>
              <a:defRPr/>
            </a:pPr>
            <a:r>
              <a:rPr lang="en-US" smtClean="0"/>
              <a:t>Setelah data diolah, kemudian informasi hasil olahan di analisis lebih lanjut dengan menggunakan alat-alat analisis yang sesuai dengan tujuan riset agar menghasilkan kajian yang cukup tajam, mendalam dan luas.</a:t>
            </a:r>
          </a:p>
          <a:p>
            <a:pPr marL="990600" lvl="1" indent="-533400" eaLnBrk="1" hangingPunct="1">
              <a:lnSpc>
                <a:spcPct val="90000"/>
              </a:lnSpc>
              <a:defRPr/>
            </a:pPr>
            <a:r>
              <a:rPr lang="en-US" smtClean="0"/>
              <a:t>Alat-alat analisis kuantitatif maupun kualitatif dapat dipilih sesuai dengan bidangnya, tujuannya dan desain penelitiannya.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eaLnBrk="1" hangingPunct="1">
              <a:defRPr/>
            </a:pPr>
            <a:r>
              <a:rPr lang="en-US" smtClean="0"/>
              <a:t>Langkah-langkah Riset</a:t>
            </a:r>
          </a:p>
        </p:txBody>
      </p:sp>
      <p:sp>
        <p:nvSpPr>
          <p:cNvPr id="164867" name="Rectangle 3"/>
          <p:cNvSpPr>
            <a:spLocks noGrp="1" noChangeArrowheads="1"/>
          </p:cNvSpPr>
          <p:nvPr>
            <p:ph type="body" idx="1"/>
          </p:nvPr>
        </p:nvSpPr>
        <p:spPr>
          <a:xfrm>
            <a:off x="457200" y="1600200"/>
            <a:ext cx="8229600" cy="5257800"/>
          </a:xfrm>
        </p:spPr>
        <p:txBody>
          <a:bodyPr/>
          <a:lstStyle/>
          <a:p>
            <a:pPr marL="609600" indent="-609600" eaLnBrk="1" hangingPunct="1">
              <a:lnSpc>
                <a:spcPct val="90000"/>
              </a:lnSpc>
              <a:buFont typeface="Wingdings" pitchFamily="2" charset="2"/>
              <a:buNone/>
              <a:defRPr/>
            </a:pPr>
            <a:r>
              <a:rPr lang="en-US" smtClean="0"/>
              <a:t>8.	Membuat kesimpulan dan rekomendasi (saran)</a:t>
            </a:r>
          </a:p>
          <a:p>
            <a:pPr marL="990600" lvl="1" indent="-533400" eaLnBrk="1" hangingPunct="1">
              <a:lnSpc>
                <a:spcPct val="90000"/>
              </a:lnSpc>
              <a:defRPr/>
            </a:pPr>
            <a:r>
              <a:rPr lang="en-US" smtClean="0"/>
              <a:t>Setelah melakukan analisis dan interpretasi, selanjutnya peneliti membuat generalisasi (kesimpulan umum) berdasarkan batasan-batasan penelitian yang ada dan sesuai dengan hipotesis yang diajukan.</a:t>
            </a:r>
          </a:p>
          <a:p>
            <a:pPr marL="990600" lvl="1" indent="-533400" eaLnBrk="1" hangingPunct="1">
              <a:lnSpc>
                <a:spcPct val="90000"/>
              </a:lnSpc>
              <a:defRPr/>
            </a:pPr>
            <a:r>
              <a:rPr lang="en-US" smtClean="0"/>
              <a:t>Selain itu juga perlu menyajikan saran, karena penelitian biasanya memiliki keterbatasan-keterbatasan atau asumsi-asumsi.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eaLnBrk="1" hangingPunct="1">
              <a:defRPr/>
            </a:pPr>
            <a:endParaRPr lang="id-ID" smtClean="0"/>
          </a:p>
        </p:txBody>
      </p:sp>
      <p:sp>
        <p:nvSpPr>
          <p:cNvPr id="165891" name="Rectangle 3"/>
          <p:cNvSpPr>
            <a:spLocks noGrp="1" noChangeArrowheads="1"/>
          </p:cNvSpPr>
          <p:nvPr>
            <p:ph type="body" idx="1"/>
          </p:nvPr>
        </p:nvSpPr>
        <p:spPr>
          <a:xfrm>
            <a:off x="457200" y="1600200"/>
            <a:ext cx="8229600" cy="5029200"/>
          </a:xfrm>
        </p:spPr>
        <p:txBody>
          <a:bodyPr/>
          <a:lstStyle/>
          <a:p>
            <a:pPr lvl="1" eaLnBrk="1" hangingPunct="1">
              <a:defRPr/>
            </a:pPr>
            <a:r>
              <a:rPr lang="en-US" sz="2400" smtClean="0"/>
              <a:t>Jika riset merupakan riset terapan, maka agar hasil riset dapat diterapkan dengan baik maka bisa saja ada saran-saran yang perlu dipertimbangkan oleh pelaksana hasil riset.</a:t>
            </a:r>
          </a:p>
          <a:p>
            <a:pPr lvl="1" eaLnBrk="1" hangingPunct="1">
              <a:defRPr/>
            </a:pPr>
            <a:r>
              <a:rPr lang="en-US" sz="2400" smtClean="0"/>
              <a:t>Jika riset merupakan riset dasar, artinya riset yang bertujuan untuk kepentingan teori, dengan adanya keterbatasan penelitian biasanya disarankan agar peneliti yang selanjutnya untuk menindaklanjuti hasil riset ini dengan menggunakan asumsi-asumsi yang lain. Sehingga dapat dihasilkan suatu </a:t>
            </a:r>
            <a:r>
              <a:rPr lang="en-US" sz="2400" i="1" smtClean="0"/>
              <a:t>scientific law</a:t>
            </a:r>
            <a:r>
              <a:rPr lang="en-US" sz="2400" smtClean="0"/>
              <a:t> yang berlaku umum.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eaLnBrk="1" hangingPunct="1">
              <a:defRPr/>
            </a:pPr>
            <a:r>
              <a:rPr lang="en-US" smtClean="0"/>
              <a:t>Langkah-langkah Riset</a:t>
            </a:r>
          </a:p>
        </p:txBody>
      </p:sp>
      <p:sp>
        <p:nvSpPr>
          <p:cNvPr id="166915" name="Rectangle 3"/>
          <p:cNvSpPr>
            <a:spLocks noGrp="1" noChangeArrowheads="1"/>
          </p:cNvSpPr>
          <p:nvPr>
            <p:ph type="body" idx="1"/>
          </p:nvPr>
        </p:nvSpPr>
        <p:spPr>
          <a:xfrm>
            <a:off x="457200" y="1600200"/>
            <a:ext cx="8229600" cy="5029200"/>
          </a:xfrm>
        </p:spPr>
        <p:txBody>
          <a:bodyPr/>
          <a:lstStyle/>
          <a:p>
            <a:pPr marL="609600" indent="-609600" eaLnBrk="1" hangingPunct="1">
              <a:buFont typeface="Wingdings" pitchFamily="2" charset="2"/>
              <a:buNone/>
              <a:defRPr/>
            </a:pPr>
            <a:r>
              <a:rPr lang="en-US" sz="2800" smtClean="0"/>
              <a:t>9.	Membuat laporan </a:t>
            </a:r>
          </a:p>
          <a:p>
            <a:pPr marL="990600" lvl="1" indent="-533400" eaLnBrk="1" hangingPunct="1">
              <a:defRPr/>
            </a:pPr>
            <a:r>
              <a:rPr lang="en-US" sz="2400" smtClean="0"/>
              <a:t>Akhirnya hasil kerja dari penelitian harus dibuat dalam bentuk suatu laporan tertulis sesuai dengan teknik atau aturan-aturan penulisan tertentu.</a:t>
            </a:r>
          </a:p>
          <a:p>
            <a:pPr marL="990600" lvl="1" indent="-533400" eaLnBrk="1" hangingPunct="1">
              <a:defRPr/>
            </a:pPr>
            <a:r>
              <a:rPr lang="en-US" sz="2400" smtClean="0"/>
              <a:t>S1 skripsi, S2 tesis, S3 disertasi.</a:t>
            </a:r>
          </a:p>
          <a:p>
            <a:pPr marL="990600" lvl="1" indent="-533400" eaLnBrk="1" hangingPunct="1">
              <a:defRPr/>
            </a:pPr>
            <a:r>
              <a:rPr lang="en-US" sz="2400" smtClean="0"/>
              <a:t>Selanjutnya, laporan tersebut akan dikaji secara bersama-sama untuk diputuskan apakah hasil kajian ini perlu diubah, diperbaiki, dilanjutkan atau ditolak menjadi sebuah karya yang dapat dipertanggungjawabkan secara ilmiah.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1692275"/>
            <a:ext cx="7772400" cy="1965325"/>
          </a:xfrm>
        </p:spPr>
        <p:txBody>
          <a:bodyPr/>
          <a:lstStyle/>
          <a:p>
            <a:pPr eaLnBrk="1" hangingPunct="1">
              <a:defRPr/>
            </a:pPr>
            <a:r>
              <a:rPr lang="en-US" sz="4800" smtClean="0"/>
              <a:t>Metode Penelitian Ilmiah</a:t>
            </a:r>
            <a:br>
              <a:rPr lang="en-US" sz="4800" smtClean="0"/>
            </a:br>
            <a:r>
              <a:rPr lang="en-US" sz="4800" smtClean="0"/>
              <a:t>Proposal Riset</a:t>
            </a:r>
          </a:p>
        </p:txBody>
      </p:sp>
      <p:sp>
        <p:nvSpPr>
          <p:cNvPr id="12291" name="Rectangle 3"/>
          <p:cNvSpPr>
            <a:spLocks noGrp="1" noChangeArrowheads="1"/>
          </p:cNvSpPr>
          <p:nvPr>
            <p:ph type="subTitle" idx="1"/>
          </p:nvPr>
        </p:nvSpPr>
        <p:spPr>
          <a:xfrm>
            <a:off x="381000" y="4114800"/>
            <a:ext cx="8382000" cy="1676400"/>
          </a:xfrm>
        </p:spPr>
        <p:txBody>
          <a:bodyPr/>
          <a:lstStyle/>
          <a:p>
            <a:pPr eaLnBrk="1" hangingPunct="1">
              <a:defRPr/>
            </a:pPr>
            <a:endParaRPr lang="en-US" dirty="0" smtClean="0"/>
          </a:p>
          <a:p>
            <a:pPr eaLnBrk="1" hangingPunct="1">
              <a:defRPr/>
            </a:pPr>
            <a:r>
              <a:rPr lang="en-US" sz="2800" dirty="0" smtClean="0"/>
              <a:t>Iman Muhammad, S.E., S.Kom, M.M., M.Kes</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eaLnBrk="1" hangingPunct="1">
              <a:defRPr/>
            </a:pPr>
            <a:r>
              <a:rPr lang="en-US" smtClean="0"/>
              <a:t>Proposal Riset</a:t>
            </a:r>
          </a:p>
        </p:txBody>
      </p:sp>
      <p:sp>
        <p:nvSpPr>
          <p:cNvPr id="185347" name="Rectangle 3"/>
          <p:cNvSpPr>
            <a:spLocks noGrp="1" noChangeArrowheads="1"/>
          </p:cNvSpPr>
          <p:nvPr>
            <p:ph type="body" idx="1"/>
          </p:nvPr>
        </p:nvSpPr>
        <p:spPr>
          <a:xfrm>
            <a:off x="457200" y="1600200"/>
            <a:ext cx="8229600" cy="4953000"/>
          </a:xfrm>
        </p:spPr>
        <p:txBody>
          <a:bodyPr/>
          <a:lstStyle/>
          <a:p>
            <a:pPr eaLnBrk="1" hangingPunct="1">
              <a:lnSpc>
                <a:spcPct val="90000"/>
              </a:lnSpc>
              <a:defRPr/>
            </a:pPr>
            <a:r>
              <a:rPr lang="en-US" smtClean="0"/>
              <a:t>Suatu pernyataan tertulis mengenai rencana penelitian secara keseluruhan yang meliputi :</a:t>
            </a:r>
          </a:p>
          <a:p>
            <a:pPr lvl="1" eaLnBrk="1" hangingPunct="1">
              <a:lnSpc>
                <a:spcPct val="90000"/>
              </a:lnSpc>
              <a:defRPr/>
            </a:pPr>
            <a:r>
              <a:rPr lang="en-US" smtClean="0"/>
              <a:t>Perumusan masalah beserta latar belakangnya</a:t>
            </a:r>
          </a:p>
          <a:p>
            <a:pPr lvl="1" eaLnBrk="1" hangingPunct="1">
              <a:lnSpc>
                <a:spcPct val="90000"/>
              </a:lnSpc>
              <a:defRPr/>
            </a:pPr>
            <a:r>
              <a:rPr lang="en-US" smtClean="0"/>
              <a:t>Perumusan tujuan penelitian</a:t>
            </a:r>
          </a:p>
          <a:p>
            <a:pPr lvl="1" eaLnBrk="1" hangingPunct="1">
              <a:lnSpc>
                <a:spcPct val="90000"/>
              </a:lnSpc>
              <a:defRPr/>
            </a:pPr>
            <a:r>
              <a:rPr lang="en-US" smtClean="0"/>
              <a:t>Perumusan metodologi strategi operasinya</a:t>
            </a:r>
          </a:p>
          <a:p>
            <a:pPr lvl="1" eaLnBrk="1" hangingPunct="1">
              <a:lnSpc>
                <a:spcPct val="90000"/>
              </a:lnSpc>
              <a:defRPr/>
            </a:pPr>
            <a:r>
              <a:rPr lang="en-US" smtClean="0"/>
              <a:t>Penentuan jadwal </a:t>
            </a:r>
          </a:p>
          <a:p>
            <a:pPr lvl="1" eaLnBrk="1" hangingPunct="1">
              <a:lnSpc>
                <a:spcPct val="90000"/>
              </a:lnSpc>
              <a:defRPr/>
            </a:pPr>
            <a:r>
              <a:rPr lang="en-US" smtClean="0"/>
              <a:t>Penentuan anggaran biaya (</a:t>
            </a:r>
            <a:r>
              <a:rPr lang="en-US" i="1" smtClean="0"/>
              <a:t>untuk penelitian yang dibiayai</a:t>
            </a:r>
            <a:r>
              <a:rPr lang="en-US"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eaLnBrk="1" hangingPunct="1">
              <a:defRPr/>
            </a:pPr>
            <a:endParaRPr lang="id-ID" smtClean="0"/>
          </a:p>
        </p:txBody>
      </p:sp>
      <p:sp>
        <p:nvSpPr>
          <p:cNvPr id="186371" name="Rectangle 3"/>
          <p:cNvSpPr>
            <a:spLocks noGrp="1" noChangeArrowheads="1"/>
          </p:cNvSpPr>
          <p:nvPr>
            <p:ph type="body" idx="1"/>
          </p:nvPr>
        </p:nvSpPr>
        <p:spPr>
          <a:xfrm>
            <a:off x="457200" y="2133600"/>
            <a:ext cx="8229600" cy="4267200"/>
          </a:xfrm>
        </p:spPr>
        <p:txBody>
          <a:bodyPr/>
          <a:lstStyle/>
          <a:p>
            <a:pPr eaLnBrk="1" hangingPunct="1">
              <a:defRPr/>
            </a:pPr>
            <a:r>
              <a:rPr lang="en-US" sz="2800" smtClean="0"/>
              <a:t>Fungsi Proposal Riset adalah sebagai :</a:t>
            </a:r>
          </a:p>
          <a:p>
            <a:pPr lvl="1" eaLnBrk="1" hangingPunct="1">
              <a:defRPr/>
            </a:pPr>
            <a:r>
              <a:rPr lang="en-US" sz="2400" smtClean="0"/>
              <a:t>Pedoman kerja antara pemilik proyek penelitian dengan para peneliti</a:t>
            </a:r>
          </a:p>
          <a:p>
            <a:pPr lvl="1" eaLnBrk="1" hangingPunct="1">
              <a:defRPr/>
            </a:pPr>
            <a:r>
              <a:rPr lang="en-US" sz="2400" smtClean="0"/>
              <a:t>Sebagai alat evaluasi pelaksanaan pekerjaan</a:t>
            </a:r>
          </a:p>
          <a:p>
            <a:pPr lvl="1" eaLnBrk="1" hangingPunct="1">
              <a:defRPr/>
            </a:pPr>
            <a:r>
              <a:rPr lang="en-US" sz="2400" smtClean="0"/>
              <a:t>Sebagai dokumen perencanaan</a:t>
            </a:r>
          </a:p>
          <a:p>
            <a:pPr lvl="1" eaLnBrk="1" hangingPunct="1">
              <a:defRPr/>
            </a:pPr>
            <a:r>
              <a:rPr lang="en-US" sz="2400" smtClean="0"/>
              <a:t>Sebagai bukti dokumenter</a:t>
            </a:r>
          </a:p>
          <a:p>
            <a:pPr lvl="1" eaLnBrk="1" hangingPunct="1">
              <a:defRPr/>
            </a:pPr>
            <a:r>
              <a:rPr lang="en-US" sz="2400" smtClean="0"/>
              <a:t>Sebagai bahan rujukan penelitian berikutnya</a:t>
            </a:r>
          </a:p>
          <a:p>
            <a:pPr lvl="1" eaLnBrk="1" hangingPunct="1">
              <a:defRPr/>
            </a:pPr>
            <a:r>
              <a:rPr lang="en-US" sz="2400" smtClean="0"/>
              <a:t>Sebagai penentu evaluasi jabatan staf peneliti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defRPr/>
            </a:pPr>
            <a:r>
              <a:rPr lang="en-US" smtClean="0"/>
              <a:t>Proposal Riset Skripsi</a:t>
            </a:r>
          </a:p>
        </p:txBody>
      </p:sp>
      <p:sp>
        <p:nvSpPr>
          <p:cNvPr id="139267" name="Rectangle 3"/>
          <p:cNvSpPr>
            <a:spLocks noGrp="1" noChangeArrowheads="1"/>
          </p:cNvSpPr>
          <p:nvPr>
            <p:ph type="body" idx="1"/>
          </p:nvPr>
        </p:nvSpPr>
        <p:spPr>
          <a:xfrm>
            <a:off x="457200" y="1981200"/>
            <a:ext cx="8229600" cy="4149725"/>
          </a:xfrm>
        </p:spPr>
        <p:txBody>
          <a:bodyPr/>
          <a:lstStyle/>
          <a:p>
            <a:pPr eaLnBrk="1" hangingPunct="1">
              <a:defRPr/>
            </a:pPr>
            <a:r>
              <a:rPr lang="en-US" smtClean="0"/>
              <a:t>Skripsi : laporan pekerjaan lapangan dan membaca buku-buku dalam rangka membentuk konsep baru yang meliputi fakta serta mengembangkan hipotesis antara variabel-variabel yang dijabarkan konsep tersebut.</a:t>
            </a:r>
          </a:p>
          <a:p>
            <a:pPr eaLnBrk="1" hangingPunct="1">
              <a:defRPr/>
            </a:pPr>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pPr eaLnBrk="1" hangingPunct="1">
              <a:defRPr/>
            </a:pPr>
            <a:endParaRPr lang="id-ID" smtClean="0"/>
          </a:p>
        </p:txBody>
      </p:sp>
      <p:sp>
        <p:nvSpPr>
          <p:cNvPr id="187395" name="Rectangle 3"/>
          <p:cNvSpPr>
            <a:spLocks noGrp="1" noChangeArrowheads="1"/>
          </p:cNvSpPr>
          <p:nvPr>
            <p:ph type="body" idx="1"/>
          </p:nvPr>
        </p:nvSpPr>
        <p:spPr/>
        <p:txBody>
          <a:bodyPr/>
          <a:lstStyle/>
          <a:p>
            <a:pPr eaLnBrk="1" hangingPunct="1">
              <a:lnSpc>
                <a:spcPct val="90000"/>
              </a:lnSpc>
              <a:defRPr/>
            </a:pPr>
            <a:r>
              <a:rPr lang="en-US" sz="2800" smtClean="0"/>
              <a:t>Sebelum melaksanakan suatu penelitian untuk menyusun tugas akhir (skripsi), mahasiswa diwajibkan menyusun suatu proposal penelitian (usulan penelitian) yang menggambarkan secara menyeluruh rencana karya ilmiah/penelitian yang akan dilaksanakan. </a:t>
            </a:r>
          </a:p>
          <a:p>
            <a:pPr eaLnBrk="1" hangingPunct="1">
              <a:lnSpc>
                <a:spcPct val="90000"/>
              </a:lnSpc>
              <a:defRPr/>
            </a:pPr>
            <a:r>
              <a:rPr lang="en-US" sz="2800" smtClean="0"/>
              <a:t>Usulan tersebut menguraikan masalah utama yang akan diteliti, pendekatan untuk pemecahan masalahnya melalui kerangka pemikiran.</a:t>
            </a:r>
          </a:p>
          <a:p>
            <a:pPr eaLnBrk="1" hangingPunct="1">
              <a:lnSpc>
                <a:spcPct val="90000"/>
              </a:lnSpc>
              <a:defRPr/>
            </a:pPr>
            <a:endParaRPr lang="en-US" sz="2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pPr eaLnBrk="1" hangingPunct="1">
              <a:defRPr/>
            </a:pPr>
            <a:endParaRPr lang="id-ID" smtClean="0"/>
          </a:p>
        </p:txBody>
      </p:sp>
      <p:sp>
        <p:nvSpPr>
          <p:cNvPr id="189443" name="Rectangle 3"/>
          <p:cNvSpPr>
            <a:spLocks noGrp="1" noChangeArrowheads="1"/>
          </p:cNvSpPr>
          <p:nvPr>
            <p:ph type="body" idx="1"/>
          </p:nvPr>
        </p:nvSpPr>
        <p:spPr/>
        <p:txBody>
          <a:bodyPr/>
          <a:lstStyle/>
          <a:p>
            <a:pPr eaLnBrk="1" hangingPunct="1">
              <a:lnSpc>
                <a:spcPct val="90000"/>
              </a:lnSpc>
              <a:defRPr/>
            </a:pPr>
            <a:r>
              <a:rPr lang="en-US" sz="2800" dirty="0" smtClean="0"/>
              <a:t>Proposal </a:t>
            </a:r>
            <a:r>
              <a:rPr lang="id-ID" sz="2800" dirty="0" smtClean="0"/>
              <a:t>Tesis</a:t>
            </a:r>
            <a:r>
              <a:rPr lang="en-US" sz="2800" dirty="0" smtClean="0"/>
              <a:t> </a:t>
            </a:r>
            <a:r>
              <a:rPr lang="en-US" sz="2800" dirty="0" smtClean="0"/>
              <a:t>pada umumnya</a:t>
            </a:r>
          </a:p>
          <a:p>
            <a:pPr lvl="1" eaLnBrk="1" hangingPunct="1">
              <a:lnSpc>
                <a:spcPct val="90000"/>
              </a:lnSpc>
              <a:defRPr/>
            </a:pPr>
            <a:r>
              <a:rPr lang="en-US" sz="2400" dirty="0" smtClean="0"/>
              <a:t>Judul</a:t>
            </a:r>
          </a:p>
          <a:p>
            <a:pPr lvl="1" eaLnBrk="1" hangingPunct="1">
              <a:lnSpc>
                <a:spcPct val="90000"/>
              </a:lnSpc>
              <a:defRPr/>
            </a:pPr>
            <a:r>
              <a:rPr lang="en-US" sz="2400" dirty="0" smtClean="0"/>
              <a:t>Latar belakang masalah</a:t>
            </a:r>
          </a:p>
          <a:p>
            <a:pPr lvl="1" eaLnBrk="1" hangingPunct="1">
              <a:lnSpc>
                <a:spcPct val="90000"/>
              </a:lnSpc>
              <a:defRPr/>
            </a:pPr>
            <a:r>
              <a:rPr lang="id-ID" sz="2400" dirty="0" smtClean="0"/>
              <a:t>Rumusan</a:t>
            </a:r>
            <a:r>
              <a:rPr lang="en-US" sz="2400" dirty="0" smtClean="0"/>
              <a:t> masalah</a:t>
            </a:r>
            <a:endParaRPr lang="en-US" sz="2400" dirty="0" smtClean="0"/>
          </a:p>
          <a:p>
            <a:pPr lvl="1" eaLnBrk="1" hangingPunct="1">
              <a:lnSpc>
                <a:spcPct val="90000"/>
              </a:lnSpc>
              <a:defRPr/>
            </a:pPr>
            <a:r>
              <a:rPr lang="id-ID" sz="2400" dirty="0" smtClean="0"/>
              <a:t>Tujuan Penelitian</a:t>
            </a:r>
            <a:endParaRPr lang="en-US" sz="2400" dirty="0" smtClean="0"/>
          </a:p>
          <a:p>
            <a:pPr lvl="1" eaLnBrk="1" hangingPunct="1">
              <a:lnSpc>
                <a:spcPct val="90000"/>
              </a:lnSpc>
              <a:defRPr/>
            </a:pPr>
            <a:r>
              <a:rPr lang="id-ID" sz="2400" dirty="0" smtClean="0"/>
              <a:t>Manfaat Penelitian</a:t>
            </a:r>
          </a:p>
          <a:p>
            <a:pPr lvl="1" eaLnBrk="1" hangingPunct="1">
              <a:lnSpc>
                <a:spcPct val="90000"/>
              </a:lnSpc>
              <a:defRPr/>
            </a:pPr>
            <a:r>
              <a:rPr lang="id-ID" sz="2400" dirty="0" smtClean="0"/>
              <a:t>Tinjauan Pustaka</a:t>
            </a:r>
            <a:endParaRPr lang="en-US" sz="2400" dirty="0" smtClean="0"/>
          </a:p>
          <a:p>
            <a:pPr lvl="1" eaLnBrk="1" hangingPunct="1">
              <a:lnSpc>
                <a:spcPct val="90000"/>
              </a:lnSpc>
              <a:defRPr/>
            </a:pPr>
            <a:r>
              <a:rPr lang="id-ID" sz="2400" dirty="0" smtClean="0"/>
              <a:t>Kerangka Teori</a:t>
            </a:r>
          </a:p>
          <a:p>
            <a:pPr lvl="1" eaLnBrk="1" hangingPunct="1">
              <a:lnSpc>
                <a:spcPct val="90000"/>
              </a:lnSpc>
              <a:defRPr/>
            </a:pPr>
            <a:r>
              <a:rPr lang="en-US" sz="2400" dirty="0" smtClean="0"/>
              <a:t>Hipotesis </a:t>
            </a:r>
            <a:r>
              <a:rPr lang="en-US" sz="2400" dirty="0" smtClean="0"/>
              <a:t>penelitian</a:t>
            </a:r>
          </a:p>
          <a:p>
            <a:pPr lvl="1" eaLnBrk="1" hangingPunct="1">
              <a:lnSpc>
                <a:spcPct val="90000"/>
              </a:lnSpc>
              <a:defRPr/>
            </a:pPr>
            <a:r>
              <a:rPr lang="en-US" sz="2400" dirty="0" smtClean="0"/>
              <a:t>Kerangka </a:t>
            </a:r>
            <a:r>
              <a:rPr lang="id-ID" sz="2400" dirty="0" smtClean="0"/>
              <a:t>Konsep</a:t>
            </a:r>
            <a:endParaRPr lang="en-US" sz="2400" dirty="0" smtClean="0"/>
          </a:p>
          <a:p>
            <a:pPr lvl="1" eaLnBrk="1" hangingPunct="1">
              <a:lnSpc>
                <a:spcPct val="90000"/>
              </a:lnSpc>
              <a:defRPr/>
            </a:pPr>
            <a:endParaRPr lang="en-US" sz="24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pPr eaLnBrk="1" hangingPunct="1">
              <a:defRPr/>
            </a:pPr>
            <a:endParaRPr lang="id-ID" smtClean="0"/>
          </a:p>
        </p:txBody>
      </p:sp>
      <p:sp>
        <p:nvSpPr>
          <p:cNvPr id="142339" name="Rectangle 3"/>
          <p:cNvSpPr>
            <a:spLocks noGrp="1" noChangeArrowheads="1"/>
          </p:cNvSpPr>
          <p:nvPr>
            <p:ph type="body" idx="1"/>
          </p:nvPr>
        </p:nvSpPr>
        <p:spPr>
          <a:xfrm>
            <a:off x="457200" y="1600200"/>
            <a:ext cx="8229600" cy="4953000"/>
          </a:xfrm>
        </p:spPr>
        <p:txBody>
          <a:bodyPr/>
          <a:lstStyle/>
          <a:p>
            <a:pPr eaLnBrk="1" hangingPunct="1">
              <a:defRPr/>
            </a:pPr>
            <a:r>
              <a:rPr lang="en-US" dirty="0" smtClean="0"/>
              <a:t>Judul</a:t>
            </a:r>
          </a:p>
          <a:p>
            <a:pPr lvl="1" eaLnBrk="1" hangingPunct="1">
              <a:defRPr/>
            </a:pPr>
            <a:r>
              <a:rPr lang="en-US" dirty="0" smtClean="0"/>
              <a:t>Mencerminkan masalah, variabel dan obyek yang diteliti serta desain penelitian yang dipakai</a:t>
            </a:r>
          </a:p>
          <a:p>
            <a:pPr lvl="1" eaLnBrk="1" hangingPunct="1">
              <a:defRPr/>
            </a:pPr>
            <a:r>
              <a:rPr lang="en-US" dirty="0" smtClean="0"/>
              <a:t>Contoh :</a:t>
            </a:r>
          </a:p>
          <a:p>
            <a:pPr lvl="2" eaLnBrk="1" hangingPunct="1">
              <a:defRPr/>
            </a:pPr>
            <a:r>
              <a:rPr lang="en-US" dirty="0" smtClean="0"/>
              <a:t>Analisis </a:t>
            </a:r>
            <a:r>
              <a:rPr lang="en-US" dirty="0" smtClean="0"/>
              <a:t>Kepuasan </a:t>
            </a:r>
            <a:r>
              <a:rPr lang="id-ID" dirty="0" smtClean="0"/>
              <a:t>Pasien Rawat Inap Terhadap Kualitas Pelayanan Keperawatan</a:t>
            </a:r>
            <a:endParaRPr lang="en-US" dirty="0" smtClean="0"/>
          </a:p>
          <a:p>
            <a:pPr lvl="1" eaLnBrk="1" hangingPunct="1">
              <a:buFontTx/>
              <a:buNone/>
              <a:defRPr/>
            </a:pP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eaLnBrk="1" hangingPunct="1">
              <a:defRPr/>
            </a:pPr>
            <a:endParaRPr lang="id-ID" smtClean="0"/>
          </a:p>
        </p:txBody>
      </p:sp>
      <p:sp>
        <p:nvSpPr>
          <p:cNvPr id="143363" name="Rectangle 3"/>
          <p:cNvSpPr>
            <a:spLocks noGrp="1" noChangeArrowheads="1"/>
          </p:cNvSpPr>
          <p:nvPr>
            <p:ph type="body" idx="1"/>
          </p:nvPr>
        </p:nvSpPr>
        <p:spPr/>
        <p:txBody>
          <a:bodyPr/>
          <a:lstStyle/>
          <a:p>
            <a:pPr eaLnBrk="1" hangingPunct="1">
              <a:defRPr/>
            </a:pPr>
            <a:r>
              <a:rPr lang="en-US" smtClean="0"/>
              <a:t>Latar Belakang Masalah</a:t>
            </a:r>
          </a:p>
          <a:p>
            <a:pPr lvl="1" eaLnBrk="1" hangingPunct="1">
              <a:defRPr/>
            </a:pPr>
            <a:r>
              <a:rPr lang="en-US" smtClean="0"/>
              <a:t>Menceritakan apa yang mendorong seorang peneliti untuk melakukan penelitian terhadap suatu permasalahan</a:t>
            </a:r>
          </a:p>
          <a:p>
            <a:pPr lvl="1" eaLnBrk="1" hangingPunct="1">
              <a:defRPr/>
            </a:pPr>
            <a:r>
              <a:rPr lang="en-US" smtClean="0"/>
              <a:t>Menjelaskan situasi dan kondisi yang melatarbelakangi terjadinya masalah tersebut.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eaLnBrk="1" hangingPunct="1">
              <a:defRPr/>
            </a:pPr>
            <a:endParaRPr lang="id-ID" smtClean="0"/>
          </a:p>
        </p:txBody>
      </p:sp>
      <p:sp>
        <p:nvSpPr>
          <p:cNvPr id="144387" name="Rectangle 3"/>
          <p:cNvSpPr>
            <a:spLocks noGrp="1" noChangeArrowheads="1"/>
          </p:cNvSpPr>
          <p:nvPr>
            <p:ph type="body" idx="1"/>
          </p:nvPr>
        </p:nvSpPr>
        <p:spPr/>
        <p:txBody>
          <a:bodyPr/>
          <a:lstStyle/>
          <a:p>
            <a:pPr eaLnBrk="1" hangingPunct="1">
              <a:defRPr/>
            </a:pPr>
            <a:r>
              <a:rPr lang="en-US" smtClean="0"/>
              <a:t>Idetifikasi Masalah</a:t>
            </a:r>
          </a:p>
          <a:p>
            <a:pPr lvl="1" eaLnBrk="1" hangingPunct="1">
              <a:defRPr/>
            </a:pPr>
            <a:r>
              <a:rPr lang="en-US" smtClean="0"/>
              <a:t>Mencari masalah-masalah yang dapat dicarikan jawabannya melalui penelitian</a:t>
            </a:r>
          </a:p>
          <a:p>
            <a:pPr lvl="1" eaLnBrk="1" hangingPunct="1">
              <a:defRPr/>
            </a:pPr>
            <a:r>
              <a:rPr lang="en-US" smtClean="0"/>
              <a:t>Bertumpu pada masalah pokok yang tercermin pada bagian Latar Belakang Masalah.</a:t>
            </a:r>
          </a:p>
          <a:p>
            <a:pPr lvl="1" eaLnBrk="1" hangingPunct="1">
              <a:defRPr/>
            </a:pPr>
            <a:r>
              <a:rPr lang="en-US" smtClean="0"/>
              <a:t>Biasanya / umumnya disajikan dalam bentuk kalimat tanya.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eaLnBrk="1" hangingPunct="1">
              <a:defRPr/>
            </a:pPr>
            <a:endParaRPr lang="id-ID" smtClean="0"/>
          </a:p>
        </p:txBody>
      </p:sp>
      <p:sp>
        <p:nvSpPr>
          <p:cNvPr id="145411" name="Rectangle 3"/>
          <p:cNvSpPr>
            <a:spLocks noGrp="1" noChangeArrowheads="1"/>
          </p:cNvSpPr>
          <p:nvPr>
            <p:ph type="body" idx="1"/>
          </p:nvPr>
        </p:nvSpPr>
        <p:spPr/>
        <p:txBody>
          <a:bodyPr/>
          <a:lstStyle/>
          <a:p>
            <a:pPr eaLnBrk="1" hangingPunct="1">
              <a:defRPr/>
            </a:pPr>
            <a:r>
              <a:rPr lang="en-US" smtClean="0"/>
              <a:t>Batasan Masalah</a:t>
            </a:r>
          </a:p>
          <a:p>
            <a:pPr lvl="1" eaLnBrk="1" hangingPunct="1">
              <a:defRPr/>
            </a:pPr>
            <a:r>
              <a:rPr lang="en-US" smtClean="0"/>
              <a:t>Merupakan keterbatasan yang ada pada peneliti, dimana dapat saja masalah-masalah yang telah diidentifikasi tidak dapat diteliti semua.</a:t>
            </a:r>
          </a:p>
          <a:p>
            <a:pPr lvl="1" eaLnBrk="1" hangingPunct="1">
              <a:defRPr/>
            </a:pPr>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defRPr/>
            </a:pPr>
            <a:endParaRPr lang="id-ID" smtClean="0"/>
          </a:p>
        </p:txBody>
      </p:sp>
      <p:sp>
        <p:nvSpPr>
          <p:cNvPr id="146435" name="Rectangle 3"/>
          <p:cNvSpPr>
            <a:spLocks noGrp="1" noChangeArrowheads="1"/>
          </p:cNvSpPr>
          <p:nvPr>
            <p:ph type="body" idx="1"/>
          </p:nvPr>
        </p:nvSpPr>
        <p:spPr/>
        <p:txBody>
          <a:bodyPr/>
          <a:lstStyle/>
          <a:p>
            <a:pPr eaLnBrk="1" hangingPunct="1">
              <a:defRPr/>
            </a:pPr>
            <a:r>
              <a:rPr lang="en-US" smtClean="0"/>
              <a:t>Batasan Penelitian</a:t>
            </a:r>
          </a:p>
          <a:p>
            <a:pPr lvl="1" eaLnBrk="1" hangingPunct="1">
              <a:defRPr/>
            </a:pPr>
            <a:r>
              <a:rPr lang="en-US" smtClean="0"/>
              <a:t>Merupakan batasan dalam suatu penelitian, agar suatu penelitian dapat menjadi fokus (tidak melebar)</a:t>
            </a:r>
          </a:p>
          <a:p>
            <a:pPr lvl="1" eaLnBrk="1" hangingPunct="1">
              <a:defRPr/>
            </a:pPr>
            <a:r>
              <a:rPr lang="en-US" smtClean="0"/>
              <a:t>Untuk melakukan penelitian terhadap hal-hal yang disebutkan pada Batasan Masalah jika terdapat suatu kondisi tertentu.</a:t>
            </a:r>
          </a:p>
          <a:p>
            <a:pPr lvl="1" eaLnBrk="1" hangingPunct="1">
              <a:defRPr/>
            </a:pPr>
            <a:endParaRPr lang="en-US" smtClean="0"/>
          </a:p>
          <a:p>
            <a:pPr lvl="1" eaLnBrk="1" hangingPunct="1">
              <a:defRPr/>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defRPr/>
            </a:pPr>
            <a:r>
              <a:rPr lang="en-US" smtClean="0"/>
              <a:t>Objective</a:t>
            </a:r>
          </a:p>
        </p:txBody>
      </p:sp>
      <p:sp>
        <p:nvSpPr>
          <p:cNvPr id="118787" name="Rectangle 3"/>
          <p:cNvSpPr>
            <a:spLocks noGrp="1" noChangeArrowheads="1"/>
          </p:cNvSpPr>
          <p:nvPr>
            <p:ph type="body" idx="1"/>
          </p:nvPr>
        </p:nvSpPr>
        <p:spPr>
          <a:xfrm>
            <a:off x="457200" y="1447800"/>
            <a:ext cx="8229600" cy="5105400"/>
          </a:xfrm>
        </p:spPr>
        <p:txBody>
          <a:bodyPr/>
          <a:lstStyle/>
          <a:p>
            <a:pPr eaLnBrk="1" hangingPunct="1">
              <a:lnSpc>
                <a:spcPct val="80000"/>
              </a:lnSpc>
              <a:defRPr/>
            </a:pPr>
            <a:r>
              <a:rPr lang="en-US" sz="2400" dirty="0" smtClean="0"/>
              <a:t>Materi hari ini :</a:t>
            </a:r>
          </a:p>
          <a:p>
            <a:pPr lvl="1" eaLnBrk="1" hangingPunct="1">
              <a:lnSpc>
                <a:spcPct val="80000"/>
              </a:lnSpc>
              <a:defRPr/>
            </a:pPr>
            <a:r>
              <a:rPr lang="en-US" sz="2000" dirty="0" smtClean="0"/>
              <a:t>Langkah-langkah Riset</a:t>
            </a:r>
          </a:p>
          <a:p>
            <a:pPr lvl="1" eaLnBrk="1" hangingPunct="1">
              <a:lnSpc>
                <a:spcPct val="80000"/>
              </a:lnSpc>
              <a:defRPr/>
            </a:pPr>
            <a:r>
              <a:rPr lang="en-US" sz="2000" dirty="0" smtClean="0"/>
              <a:t>Proposal Riset yang dibiayai</a:t>
            </a:r>
          </a:p>
          <a:p>
            <a:pPr lvl="1" eaLnBrk="1" hangingPunct="1">
              <a:lnSpc>
                <a:spcPct val="80000"/>
              </a:lnSpc>
              <a:defRPr/>
            </a:pPr>
            <a:r>
              <a:rPr lang="en-US" sz="2000" dirty="0" smtClean="0"/>
              <a:t>Proposal Riset Skripsi</a:t>
            </a:r>
          </a:p>
          <a:p>
            <a:pPr lvl="1" eaLnBrk="1" hangingPunct="1">
              <a:lnSpc>
                <a:spcPct val="80000"/>
              </a:lnSpc>
              <a:defRPr/>
            </a:pPr>
            <a:r>
              <a:rPr lang="en-US" sz="2000" dirty="0" smtClean="0"/>
              <a:t>Menilai Proposal Riset</a:t>
            </a:r>
          </a:p>
          <a:p>
            <a:pPr eaLnBrk="1" hangingPunct="1">
              <a:lnSpc>
                <a:spcPct val="80000"/>
              </a:lnSpc>
              <a:defRPr/>
            </a:pPr>
            <a:endParaRPr lang="en-US" sz="2400" dirty="0" smtClean="0"/>
          </a:p>
          <a:p>
            <a:pPr eaLnBrk="1" hangingPunct="1">
              <a:lnSpc>
                <a:spcPct val="80000"/>
              </a:lnSpc>
              <a:defRPr/>
            </a:pPr>
            <a:r>
              <a:rPr lang="en-US" sz="2800" dirty="0" smtClean="0"/>
              <a:t>Buku yang dipergunakan :</a:t>
            </a:r>
          </a:p>
          <a:p>
            <a:pPr lvl="1" eaLnBrk="1" hangingPunct="1">
              <a:lnSpc>
                <a:spcPct val="80000"/>
              </a:lnSpc>
              <a:defRPr/>
            </a:pPr>
            <a:r>
              <a:rPr lang="id-ID" dirty="0" smtClean="0"/>
              <a:t>Iman Muhammad</a:t>
            </a:r>
            <a:r>
              <a:rPr lang="en-US" dirty="0" smtClean="0"/>
              <a:t>, </a:t>
            </a:r>
            <a:r>
              <a:rPr lang="en-US" i="1" dirty="0" smtClean="0"/>
              <a:t>Panduan Penyusunan Karya Tulis Ilmiah</a:t>
            </a:r>
            <a:r>
              <a:rPr lang="id-ID" i="1" dirty="0" smtClean="0"/>
              <a:t> </a:t>
            </a:r>
            <a:r>
              <a:rPr lang="en-US" i="1" dirty="0" smtClean="0"/>
              <a:t>Bidang Kesehatan Menggunakan</a:t>
            </a:r>
            <a:r>
              <a:rPr lang="id-ID" i="1" dirty="0" smtClean="0"/>
              <a:t> </a:t>
            </a:r>
            <a:r>
              <a:rPr lang="en-US" i="1" dirty="0" smtClean="0"/>
              <a:t>Metode Penelitian Ilmiah, </a:t>
            </a:r>
            <a:r>
              <a:rPr lang="en-US" dirty="0" smtClean="0"/>
              <a:t>Penerbit </a:t>
            </a:r>
            <a:r>
              <a:rPr lang="id-ID" dirty="0" smtClean="0"/>
              <a:t>Citapustaka, Bandung</a:t>
            </a:r>
            <a:endParaRPr lang="en-US" dirty="0" smtClean="0"/>
          </a:p>
          <a:p>
            <a:pPr lvl="1" eaLnBrk="1" hangingPunct="1">
              <a:lnSpc>
                <a:spcPct val="80000"/>
              </a:lnSpc>
              <a:defRPr/>
            </a:pPr>
            <a:r>
              <a:rPr lang="id-ID" dirty="0" smtClean="0"/>
              <a:t>Iman Muhammad</a:t>
            </a:r>
            <a:r>
              <a:rPr lang="en-US" dirty="0" smtClean="0"/>
              <a:t>, </a:t>
            </a:r>
            <a:r>
              <a:rPr lang="id-ID" i="1" dirty="0" smtClean="0"/>
              <a:t>Pemanfaatan SPSS dalam Penelitian Sosial dan Kesehatan, </a:t>
            </a:r>
            <a:r>
              <a:rPr lang="en-US" dirty="0" smtClean="0"/>
              <a:t>Penerbit </a:t>
            </a:r>
            <a:r>
              <a:rPr lang="id-ID" dirty="0" smtClean="0"/>
              <a:t>Citapustaka, Bandung</a:t>
            </a:r>
            <a:endParaRPr lang="en-US" i="1" dirty="0" smtClean="0"/>
          </a:p>
          <a:p>
            <a:pPr eaLnBrk="1" hangingPunct="1">
              <a:lnSpc>
                <a:spcPct val="80000"/>
              </a:lnSpc>
              <a:defRPr/>
            </a:pPr>
            <a:endParaRPr lang="en-US" sz="24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eaLnBrk="1" hangingPunct="1">
              <a:defRPr/>
            </a:pPr>
            <a:endParaRPr lang="id-ID" smtClean="0"/>
          </a:p>
        </p:txBody>
      </p:sp>
      <p:sp>
        <p:nvSpPr>
          <p:cNvPr id="147459" name="Rectangle 3"/>
          <p:cNvSpPr>
            <a:spLocks noGrp="1" noChangeArrowheads="1"/>
          </p:cNvSpPr>
          <p:nvPr>
            <p:ph type="body" idx="1"/>
          </p:nvPr>
        </p:nvSpPr>
        <p:spPr/>
        <p:txBody>
          <a:bodyPr/>
          <a:lstStyle/>
          <a:p>
            <a:pPr eaLnBrk="1" hangingPunct="1">
              <a:defRPr/>
            </a:pPr>
            <a:r>
              <a:rPr lang="en-US" smtClean="0"/>
              <a:t>Rumusan Masalah</a:t>
            </a:r>
          </a:p>
          <a:p>
            <a:pPr lvl="1" eaLnBrk="1" hangingPunct="1">
              <a:defRPr/>
            </a:pPr>
            <a:r>
              <a:rPr lang="en-US" smtClean="0"/>
              <a:t>Bagian ini mencoba memformulasikan secara ringkas, jelas dan tajam tentang permasalahan utama yang ada di Latar Belakang Masalah, Batasan Masalah dan Batasan Penelitian dalam satu paragraf.</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eaLnBrk="1" hangingPunct="1">
              <a:defRPr/>
            </a:pPr>
            <a:endParaRPr lang="id-ID" smtClean="0"/>
          </a:p>
        </p:txBody>
      </p:sp>
      <p:sp>
        <p:nvSpPr>
          <p:cNvPr id="148483" name="Rectangle 3"/>
          <p:cNvSpPr>
            <a:spLocks noGrp="1" noChangeArrowheads="1"/>
          </p:cNvSpPr>
          <p:nvPr>
            <p:ph type="body" idx="1"/>
          </p:nvPr>
        </p:nvSpPr>
        <p:spPr/>
        <p:txBody>
          <a:bodyPr/>
          <a:lstStyle/>
          <a:p>
            <a:pPr eaLnBrk="1" hangingPunct="1">
              <a:defRPr/>
            </a:pPr>
            <a:r>
              <a:rPr lang="en-US" smtClean="0"/>
              <a:t>Hipotesis Penelitian</a:t>
            </a:r>
          </a:p>
          <a:p>
            <a:pPr lvl="1" eaLnBrk="1" hangingPunct="1">
              <a:defRPr/>
            </a:pPr>
            <a:r>
              <a:rPr lang="en-US" smtClean="0"/>
              <a:t>Merupakan suatu pernyataan sementara atau dugaan jawaban yang paling memungkinkan walaupun harus dibuktikan dengan penelitian.</a:t>
            </a:r>
          </a:p>
          <a:p>
            <a:pPr lvl="1" eaLnBrk="1" hangingPunct="1">
              <a:defRPr/>
            </a:pPr>
            <a:r>
              <a:rPr lang="en-US" smtClean="0"/>
              <a:t>Akan membantu peneliti agar proses penelitiannya lebih terarah.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eaLnBrk="1" hangingPunct="1">
              <a:defRPr/>
            </a:pPr>
            <a:endParaRPr lang="id-ID" smtClean="0"/>
          </a:p>
        </p:txBody>
      </p:sp>
      <p:sp>
        <p:nvSpPr>
          <p:cNvPr id="149507" name="Rectangle 3"/>
          <p:cNvSpPr>
            <a:spLocks noGrp="1" noChangeArrowheads="1"/>
          </p:cNvSpPr>
          <p:nvPr>
            <p:ph type="body" idx="1"/>
          </p:nvPr>
        </p:nvSpPr>
        <p:spPr/>
        <p:txBody>
          <a:bodyPr/>
          <a:lstStyle/>
          <a:p>
            <a:pPr eaLnBrk="1" hangingPunct="1">
              <a:defRPr/>
            </a:pPr>
            <a:r>
              <a:rPr lang="en-US" smtClean="0"/>
              <a:t>Metode Penelitian</a:t>
            </a:r>
          </a:p>
          <a:p>
            <a:pPr lvl="1" eaLnBrk="1" hangingPunct="1">
              <a:defRPr/>
            </a:pPr>
            <a:r>
              <a:rPr lang="en-US" smtClean="0"/>
              <a:t>Merupakan metode-metode seperti; variabel-variabel, instrumen pengumpulan data, desain penelitian, alat-alat analisis yang dipergunakan dalam penelitian</a:t>
            </a:r>
          </a:p>
          <a:p>
            <a:pPr lvl="1" eaLnBrk="1" hangingPunct="1">
              <a:defRPr/>
            </a:pPr>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eaLnBrk="1" hangingPunct="1">
              <a:defRPr/>
            </a:pPr>
            <a:endParaRPr lang="id-ID" smtClean="0"/>
          </a:p>
        </p:txBody>
      </p:sp>
      <p:sp>
        <p:nvSpPr>
          <p:cNvPr id="150531" name="Rectangle 3"/>
          <p:cNvSpPr>
            <a:spLocks noGrp="1" noChangeArrowheads="1"/>
          </p:cNvSpPr>
          <p:nvPr>
            <p:ph type="body" idx="1"/>
          </p:nvPr>
        </p:nvSpPr>
        <p:spPr/>
        <p:txBody>
          <a:bodyPr/>
          <a:lstStyle/>
          <a:p>
            <a:pPr eaLnBrk="1" hangingPunct="1">
              <a:defRPr/>
            </a:pPr>
            <a:r>
              <a:rPr lang="en-US" smtClean="0"/>
              <a:t>Tinjauan Pustaka</a:t>
            </a:r>
          </a:p>
          <a:p>
            <a:pPr lvl="1" eaLnBrk="1" hangingPunct="1">
              <a:defRPr/>
            </a:pPr>
            <a:r>
              <a:rPr lang="en-US" smtClean="0"/>
              <a:t>Studi yang dilakukan untuk menguasai teori yang relevan dengan topik/masalah penelitian dan rencana model analisis yang akan dipakai.</a:t>
            </a:r>
          </a:p>
          <a:p>
            <a:pPr lvl="1" eaLnBrk="1" hangingPunct="1">
              <a:defRPr/>
            </a:pPr>
            <a:r>
              <a:rPr lang="en-US" smtClean="0"/>
              <a:t>Untuk mengetahui hal-hal apa saja yang sudah pernah diteliti dan yang belum, sehingga tidak terjadi duplikasi penelitian.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eaLnBrk="1" hangingPunct="1">
              <a:defRPr/>
            </a:pPr>
            <a:endParaRPr lang="id-ID" smtClean="0"/>
          </a:p>
        </p:txBody>
      </p:sp>
      <p:sp>
        <p:nvSpPr>
          <p:cNvPr id="151555" name="Rectangle 3"/>
          <p:cNvSpPr>
            <a:spLocks noGrp="1" noChangeArrowheads="1"/>
          </p:cNvSpPr>
          <p:nvPr>
            <p:ph type="body" idx="1"/>
          </p:nvPr>
        </p:nvSpPr>
        <p:spPr>
          <a:xfrm>
            <a:off x="457200" y="1600200"/>
            <a:ext cx="8229600" cy="5029200"/>
          </a:xfrm>
        </p:spPr>
        <p:txBody>
          <a:bodyPr/>
          <a:lstStyle/>
          <a:p>
            <a:pPr eaLnBrk="1" hangingPunct="1">
              <a:defRPr/>
            </a:pPr>
            <a:r>
              <a:rPr lang="en-US" sz="2800" smtClean="0"/>
              <a:t>Kerangka Penelitian</a:t>
            </a:r>
          </a:p>
          <a:p>
            <a:pPr lvl="1" eaLnBrk="1" hangingPunct="1">
              <a:defRPr/>
            </a:pPr>
            <a:r>
              <a:rPr lang="en-US" sz="2400" smtClean="0"/>
              <a:t>Kerangka pemikiran dibuat dalam suatu skema sehingga isi penelitian secara keseluruhan diketahui dengan jelas, mulai dari mekanisme ketersediaan data, pengolahan dan penyajiannya.</a:t>
            </a:r>
          </a:p>
          <a:p>
            <a:pPr lvl="1" eaLnBrk="1" hangingPunct="1">
              <a:defRPr/>
            </a:pPr>
            <a:r>
              <a:rPr lang="en-US" sz="2400" smtClean="0"/>
              <a:t>Merupakan penjabaran dari tinjauan pustaka </a:t>
            </a:r>
          </a:p>
          <a:p>
            <a:pPr lvl="1" eaLnBrk="1" hangingPunct="1">
              <a:defRPr/>
            </a:pPr>
            <a:r>
              <a:rPr lang="en-US" sz="2400" smtClean="0"/>
              <a:t>Berdasarkan uraian kepustakaan tersebut, makna peneliti memilih dan menggunakan teori atau konsep yang paling sesuai dan berkaitan untuk digunakan dalam pemecahan masalah penelitian.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eaLnBrk="1" hangingPunct="1">
              <a:defRPr/>
            </a:pPr>
            <a:endParaRPr lang="id-ID" smtClean="0"/>
          </a:p>
        </p:txBody>
      </p:sp>
      <p:sp>
        <p:nvSpPr>
          <p:cNvPr id="190467" name="Rectangle 3"/>
          <p:cNvSpPr>
            <a:spLocks noGrp="1" noChangeArrowheads="1"/>
          </p:cNvSpPr>
          <p:nvPr>
            <p:ph type="body" idx="1"/>
          </p:nvPr>
        </p:nvSpPr>
        <p:spPr/>
        <p:txBody>
          <a:bodyPr/>
          <a:lstStyle/>
          <a:p>
            <a:pPr eaLnBrk="1" hangingPunct="1">
              <a:defRPr/>
            </a:pPr>
            <a:r>
              <a:rPr lang="en-US" sz="2800" smtClean="0"/>
              <a:t>Proposal Skripsi di Perguruan Tinggi ASIA</a:t>
            </a:r>
          </a:p>
          <a:p>
            <a:pPr lvl="1" eaLnBrk="1" hangingPunct="1">
              <a:defRPr/>
            </a:pPr>
            <a:r>
              <a:rPr lang="en-US" sz="2400" smtClean="0"/>
              <a:t>Judul</a:t>
            </a:r>
          </a:p>
          <a:p>
            <a:pPr lvl="1" eaLnBrk="1" hangingPunct="1">
              <a:defRPr/>
            </a:pPr>
            <a:r>
              <a:rPr lang="en-US" sz="2400" smtClean="0"/>
              <a:t>Latar belakang masalah</a:t>
            </a:r>
          </a:p>
          <a:p>
            <a:pPr lvl="1" eaLnBrk="1" hangingPunct="1">
              <a:defRPr/>
            </a:pPr>
            <a:r>
              <a:rPr lang="en-US" sz="2400" smtClean="0"/>
              <a:t>Rumusan masalah </a:t>
            </a:r>
          </a:p>
          <a:p>
            <a:pPr lvl="1" eaLnBrk="1" hangingPunct="1">
              <a:defRPr/>
            </a:pPr>
            <a:r>
              <a:rPr lang="en-US" sz="2400" smtClean="0"/>
              <a:t>Batasan masalah</a:t>
            </a:r>
          </a:p>
          <a:p>
            <a:pPr lvl="1" eaLnBrk="1" hangingPunct="1">
              <a:defRPr/>
            </a:pPr>
            <a:r>
              <a:rPr lang="en-US" sz="2400" smtClean="0"/>
              <a:t>Tujuan dan Manfaat</a:t>
            </a:r>
          </a:p>
          <a:p>
            <a:pPr lvl="1" eaLnBrk="1" hangingPunct="1">
              <a:defRPr/>
            </a:pPr>
            <a:r>
              <a:rPr lang="en-US" sz="2400" smtClean="0"/>
              <a:t>Hipotesis penelitian </a:t>
            </a:r>
          </a:p>
          <a:p>
            <a:pPr lvl="1" eaLnBrk="1" hangingPunct="1">
              <a:defRPr/>
            </a:pPr>
            <a:r>
              <a:rPr lang="en-US" sz="2400" smtClean="0"/>
              <a:t>Metode penelitian</a:t>
            </a:r>
          </a:p>
          <a:p>
            <a:pPr lvl="1" eaLnBrk="1" hangingPunct="1">
              <a:defRPr/>
            </a:pPr>
            <a:r>
              <a:rPr lang="en-US" sz="2400" smtClean="0"/>
              <a:t>Sistematika Penulisan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defRPr/>
            </a:pPr>
            <a:r>
              <a:rPr lang="en-US" smtClean="0"/>
              <a:t>Proposal Riset yang dibiayai</a:t>
            </a:r>
          </a:p>
        </p:txBody>
      </p:sp>
      <p:sp>
        <p:nvSpPr>
          <p:cNvPr id="140291" name="Rectangle 3"/>
          <p:cNvSpPr>
            <a:spLocks noGrp="1" noChangeArrowheads="1"/>
          </p:cNvSpPr>
          <p:nvPr>
            <p:ph type="body" idx="1"/>
          </p:nvPr>
        </p:nvSpPr>
        <p:spPr/>
        <p:txBody>
          <a:bodyPr/>
          <a:lstStyle/>
          <a:p>
            <a:pPr eaLnBrk="1" hangingPunct="1">
              <a:defRPr/>
            </a:pPr>
            <a:r>
              <a:rPr lang="en-US" sz="2800" smtClean="0"/>
              <a:t>Suatu riset yang dibiayai oleh pihak lain (</a:t>
            </a:r>
            <a:r>
              <a:rPr lang="en-US" sz="2800" i="1" smtClean="0"/>
              <a:t>eksternal</a:t>
            </a:r>
            <a:r>
              <a:rPr lang="en-US" sz="2800" smtClean="0"/>
              <a:t>) biasanya dilakukan untuk :</a:t>
            </a:r>
          </a:p>
          <a:p>
            <a:pPr lvl="1" eaLnBrk="1" hangingPunct="1">
              <a:defRPr/>
            </a:pPr>
            <a:r>
              <a:rPr lang="en-US" sz="2400" smtClean="0"/>
              <a:t>Mengembangkan ilmu pengetahuan dan teknologi</a:t>
            </a:r>
          </a:p>
          <a:p>
            <a:pPr lvl="1" eaLnBrk="1" hangingPunct="1">
              <a:defRPr/>
            </a:pPr>
            <a:r>
              <a:rPr lang="en-US" sz="2400" smtClean="0"/>
              <a:t>Keperluan pengembangan dalam suatu organisasi/perusahaan</a:t>
            </a:r>
          </a:p>
          <a:p>
            <a:pPr lvl="1" eaLnBrk="1" hangingPunct="1">
              <a:defRPr/>
            </a:pPr>
            <a:r>
              <a:rPr lang="en-US" sz="2400" smtClean="0"/>
              <a:t>Memecahkan suatu permasalahan tertentu</a:t>
            </a:r>
          </a:p>
          <a:p>
            <a:pPr lvl="1" eaLnBrk="1" hangingPunct="1">
              <a:defRPr/>
            </a:pPr>
            <a:r>
              <a:rPr lang="en-US" sz="2400" smtClean="0"/>
              <a:t>Menciptakan inovasi baru</a:t>
            </a:r>
          </a:p>
          <a:p>
            <a:pPr lvl="1" eaLnBrk="1" hangingPunct="1">
              <a:defRPr/>
            </a:pPr>
            <a:r>
              <a:rPr lang="en-US" sz="2400" smtClean="0"/>
              <a:t>Dan lain lain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defRPr/>
            </a:pPr>
            <a:endParaRPr lang="id-ID" smtClean="0"/>
          </a:p>
        </p:txBody>
      </p:sp>
      <p:sp>
        <p:nvSpPr>
          <p:cNvPr id="198659" name="Rectangle 3"/>
          <p:cNvSpPr>
            <a:spLocks noGrp="1" noChangeArrowheads="1"/>
          </p:cNvSpPr>
          <p:nvPr>
            <p:ph type="body" idx="1"/>
          </p:nvPr>
        </p:nvSpPr>
        <p:spPr>
          <a:xfrm>
            <a:off x="457200" y="1600200"/>
            <a:ext cx="8229600" cy="5105400"/>
          </a:xfrm>
        </p:spPr>
        <p:txBody>
          <a:bodyPr/>
          <a:lstStyle/>
          <a:p>
            <a:pPr eaLnBrk="1" hangingPunct="1">
              <a:lnSpc>
                <a:spcPct val="90000"/>
              </a:lnSpc>
              <a:defRPr/>
            </a:pPr>
            <a:r>
              <a:rPr lang="en-US" sz="2400" smtClean="0"/>
              <a:t>Proposal Penelitian yang dibiayai</a:t>
            </a:r>
          </a:p>
          <a:p>
            <a:pPr lvl="1" eaLnBrk="1" hangingPunct="1">
              <a:lnSpc>
                <a:spcPct val="90000"/>
              </a:lnSpc>
              <a:defRPr/>
            </a:pPr>
            <a:r>
              <a:rPr lang="en-US" sz="2000" smtClean="0"/>
              <a:t>Judul</a:t>
            </a:r>
          </a:p>
          <a:p>
            <a:pPr lvl="1" eaLnBrk="1" hangingPunct="1">
              <a:lnSpc>
                <a:spcPct val="90000"/>
              </a:lnSpc>
              <a:defRPr/>
            </a:pPr>
            <a:r>
              <a:rPr lang="en-US" sz="2000" smtClean="0"/>
              <a:t>Latar belakang masalah</a:t>
            </a:r>
          </a:p>
          <a:p>
            <a:pPr lvl="1" eaLnBrk="1" hangingPunct="1">
              <a:lnSpc>
                <a:spcPct val="90000"/>
              </a:lnSpc>
              <a:defRPr/>
            </a:pPr>
            <a:r>
              <a:rPr lang="en-US" sz="2000" smtClean="0"/>
              <a:t>Identifikasi masalah</a:t>
            </a:r>
          </a:p>
          <a:p>
            <a:pPr lvl="1" eaLnBrk="1" hangingPunct="1">
              <a:lnSpc>
                <a:spcPct val="90000"/>
              </a:lnSpc>
              <a:defRPr/>
            </a:pPr>
            <a:r>
              <a:rPr lang="en-US" sz="2000" smtClean="0"/>
              <a:t>Batasan masalah</a:t>
            </a:r>
          </a:p>
          <a:p>
            <a:pPr lvl="1" eaLnBrk="1" hangingPunct="1">
              <a:lnSpc>
                <a:spcPct val="90000"/>
              </a:lnSpc>
              <a:defRPr/>
            </a:pPr>
            <a:r>
              <a:rPr lang="en-US" sz="2000" smtClean="0"/>
              <a:t>Batasan penelitian</a:t>
            </a:r>
          </a:p>
          <a:p>
            <a:pPr lvl="1" eaLnBrk="1" hangingPunct="1">
              <a:lnSpc>
                <a:spcPct val="90000"/>
              </a:lnSpc>
              <a:defRPr/>
            </a:pPr>
            <a:r>
              <a:rPr lang="en-US" sz="2000" smtClean="0"/>
              <a:t>Rumusan masalah</a:t>
            </a:r>
          </a:p>
          <a:p>
            <a:pPr lvl="1" eaLnBrk="1" hangingPunct="1">
              <a:lnSpc>
                <a:spcPct val="90000"/>
              </a:lnSpc>
              <a:defRPr/>
            </a:pPr>
            <a:r>
              <a:rPr lang="en-US" sz="2000" smtClean="0"/>
              <a:t>Hipotesis penelitian</a:t>
            </a:r>
          </a:p>
          <a:p>
            <a:pPr lvl="1" eaLnBrk="1" hangingPunct="1">
              <a:lnSpc>
                <a:spcPct val="90000"/>
              </a:lnSpc>
              <a:defRPr/>
            </a:pPr>
            <a:r>
              <a:rPr lang="en-US" sz="2000" smtClean="0"/>
              <a:t>Metode penelitian</a:t>
            </a:r>
          </a:p>
          <a:p>
            <a:pPr lvl="1" eaLnBrk="1" hangingPunct="1">
              <a:lnSpc>
                <a:spcPct val="90000"/>
              </a:lnSpc>
              <a:defRPr/>
            </a:pPr>
            <a:r>
              <a:rPr lang="en-US" sz="2000" smtClean="0">
                <a:solidFill>
                  <a:schemeClr val="hlink"/>
                </a:solidFill>
              </a:rPr>
              <a:t>Jadwal Pelaksanaan</a:t>
            </a:r>
          </a:p>
          <a:p>
            <a:pPr lvl="1" eaLnBrk="1" hangingPunct="1">
              <a:lnSpc>
                <a:spcPct val="90000"/>
              </a:lnSpc>
              <a:defRPr/>
            </a:pPr>
            <a:r>
              <a:rPr lang="en-US" sz="2000" smtClean="0">
                <a:solidFill>
                  <a:schemeClr val="hlink"/>
                </a:solidFill>
              </a:rPr>
              <a:t>Personalia Penelitian</a:t>
            </a:r>
          </a:p>
          <a:p>
            <a:pPr lvl="1" eaLnBrk="1" hangingPunct="1">
              <a:lnSpc>
                <a:spcPct val="90000"/>
              </a:lnSpc>
              <a:defRPr/>
            </a:pPr>
            <a:r>
              <a:rPr lang="en-US" sz="2000" smtClean="0">
                <a:solidFill>
                  <a:schemeClr val="hlink"/>
                </a:solidFill>
              </a:rPr>
              <a:t>Perkiraan Biaya Penelitian</a:t>
            </a:r>
          </a:p>
          <a:p>
            <a:pPr lvl="1" eaLnBrk="1" hangingPunct="1">
              <a:lnSpc>
                <a:spcPct val="90000"/>
              </a:lnSpc>
              <a:defRPr/>
            </a:pPr>
            <a:r>
              <a:rPr lang="en-US" sz="2000" smtClean="0"/>
              <a:t>Tinjauan pustaka</a:t>
            </a:r>
          </a:p>
          <a:p>
            <a:pPr lvl="1" eaLnBrk="1" hangingPunct="1">
              <a:lnSpc>
                <a:spcPct val="90000"/>
              </a:lnSpc>
              <a:defRPr/>
            </a:pPr>
            <a:r>
              <a:rPr lang="en-US" sz="2000" smtClean="0"/>
              <a:t>Kerangka pemikiran</a:t>
            </a:r>
          </a:p>
          <a:p>
            <a:pPr lvl="1" eaLnBrk="1" hangingPunct="1">
              <a:lnSpc>
                <a:spcPct val="90000"/>
              </a:lnSpc>
              <a:defRPr/>
            </a:pPr>
            <a:endParaRPr lang="en-US" sz="20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eaLnBrk="1" hangingPunct="1">
              <a:defRPr/>
            </a:pPr>
            <a:endParaRPr lang="id-ID" smtClean="0"/>
          </a:p>
        </p:txBody>
      </p:sp>
      <p:sp>
        <p:nvSpPr>
          <p:cNvPr id="199683" name="Rectangle 3"/>
          <p:cNvSpPr>
            <a:spLocks noGrp="1" noChangeArrowheads="1"/>
          </p:cNvSpPr>
          <p:nvPr>
            <p:ph type="body" idx="1"/>
          </p:nvPr>
        </p:nvSpPr>
        <p:spPr>
          <a:xfrm>
            <a:off x="457200" y="1600200"/>
            <a:ext cx="8229600" cy="5105400"/>
          </a:xfrm>
        </p:spPr>
        <p:txBody>
          <a:bodyPr/>
          <a:lstStyle/>
          <a:p>
            <a:pPr eaLnBrk="1" hangingPunct="1">
              <a:lnSpc>
                <a:spcPct val="90000"/>
              </a:lnSpc>
              <a:defRPr/>
            </a:pPr>
            <a:r>
              <a:rPr lang="en-US" smtClean="0"/>
              <a:t>Contoh Susunan Proposal Penelitian yang dibiayai di DIKTI</a:t>
            </a:r>
          </a:p>
          <a:p>
            <a:pPr lvl="1" eaLnBrk="1" hangingPunct="1">
              <a:lnSpc>
                <a:spcPct val="90000"/>
              </a:lnSpc>
              <a:defRPr/>
            </a:pPr>
            <a:r>
              <a:rPr lang="en-US" smtClean="0"/>
              <a:t>Pendahuluan</a:t>
            </a:r>
          </a:p>
          <a:p>
            <a:pPr lvl="1" eaLnBrk="1" hangingPunct="1">
              <a:lnSpc>
                <a:spcPct val="90000"/>
              </a:lnSpc>
              <a:defRPr/>
            </a:pPr>
            <a:r>
              <a:rPr lang="en-US" smtClean="0"/>
              <a:t>Rumusan masalah </a:t>
            </a:r>
          </a:p>
          <a:p>
            <a:pPr lvl="1" eaLnBrk="1" hangingPunct="1">
              <a:lnSpc>
                <a:spcPct val="90000"/>
              </a:lnSpc>
              <a:defRPr/>
            </a:pPr>
            <a:r>
              <a:rPr lang="en-US" smtClean="0"/>
              <a:t>Tinjauan pustaka</a:t>
            </a:r>
          </a:p>
          <a:p>
            <a:pPr lvl="1" eaLnBrk="1" hangingPunct="1">
              <a:lnSpc>
                <a:spcPct val="90000"/>
              </a:lnSpc>
              <a:defRPr/>
            </a:pPr>
            <a:r>
              <a:rPr lang="en-US" smtClean="0"/>
              <a:t>Tujuan Penelitian</a:t>
            </a:r>
          </a:p>
          <a:p>
            <a:pPr lvl="1" eaLnBrk="1" hangingPunct="1">
              <a:lnSpc>
                <a:spcPct val="90000"/>
              </a:lnSpc>
              <a:defRPr/>
            </a:pPr>
            <a:r>
              <a:rPr lang="en-US" smtClean="0"/>
              <a:t>Metode penelitian</a:t>
            </a:r>
          </a:p>
          <a:p>
            <a:pPr lvl="1" eaLnBrk="1" hangingPunct="1">
              <a:lnSpc>
                <a:spcPct val="90000"/>
              </a:lnSpc>
              <a:defRPr/>
            </a:pPr>
            <a:r>
              <a:rPr lang="en-US" smtClean="0">
                <a:solidFill>
                  <a:schemeClr val="hlink"/>
                </a:solidFill>
              </a:rPr>
              <a:t>Jadwal Pelaksanaan</a:t>
            </a:r>
          </a:p>
          <a:p>
            <a:pPr lvl="1" eaLnBrk="1" hangingPunct="1">
              <a:lnSpc>
                <a:spcPct val="90000"/>
              </a:lnSpc>
              <a:defRPr/>
            </a:pPr>
            <a:r>
              <a:rPr lang="en-US" smtClean="0">
                <a:solidFill>
                  <a:schemeClr val="hlink"/>
                </a:solidFill>
              </a:rPr>
              <a:t>Personalia Penelitian</a:t>
            </a:r>
          </a:p>
          <a:p>
            <a:pPr lvl="1" eaLnBrk="1" hangingPunct="1">
              <a:lnSpc>
                <a:spcPct val="90000"/>
              </a:lnSpc>
              <a:defRPr/>
            </a:pPr>
            <a:r>
              <a:rPr lang="en-US" smtClean="0">
                <a:solidFill>
                  <a:schemeClr val="hlink"/>
                </a:solidFill>
              </a:rPr>
              <a:t>Perkiraan Biaya Penelitian</a:t>
            </a:r>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eaLnBrk="1" hangingPunct="1">
              <a:defRPr/>
            </a:pPr>
            <a:endParaRPr lang="id-ID" smtClean="0"/>
          </a:p>
        </p:txBody>
      </p:sp>
      <p:sp>
        <p:nvSpPr>
          <p:cNvPr id="175107" name="Rectangle 3"/>
          <p:cNvSpPr>
            <a:spLocks noGrp="1" noChangeArrowheads="1"/>
          </p:cNvSpPr>
          <p:nvPr>
            <p:ph type="body" idx="1"/>
          </p:nvPr>
        </p:nvSpPr>
        <p:spPr>
          <a:xfrm>
            <a:off x="457200" y="1600200"/>
            <a:ext cx="8229600" cy="4953000"/>
          </a:xfrm>
        </p:spPr>
        <p:txBody>
          <a:bodyPr/>
          <a:lstStyle/>
          <a:p>
            <a:pPr eaLnBrk="1" hangingPunct="1">
              <a:lnSpc>
                <a:spcPct val="90000"/>
              </a:lnSpc>
              <a:defRPr/>
            </a:pPr>
            <a:r>
              <a:rPr lang="en-US" sz="2400" b="1" smtClean="0">
                <a:effectLst/>
              </a:rPr>
              <a:t>Pendahuluan</a:t>
            </a:r>
          </a:p>
          <a:p>
            <a:pPr lvl="1" eaLnBrk="1" hangingPunct="1">
              <a:lnSpc>
                <a:spcPct val="90000"/>
              </a:lnSpc>
              <a:defRPr/>
            </a:pPr>
            <a:r>
              <a:rPr lang="en-US" sz="2000" smtClean="0">
                <a:effectLst/>
              </a:rPr>
              <a:t>Penelitian dilakukan untuk menjawab keingintahuan peneliti untuk mengungkapkan suatu gejala/konsep/dugaan atau menerapkannya untuk suatu tujuan. Kemukakan hal-hal yang mendorong atau argumentasi pentingnya dilakukan penelitian. Uraikan proses dalam mengidentifikasikan masalah penelitian.</a:t>
            </a:r>
          </a:p>
          <a:p>
            <a:pPr eaLnBrk="1" hangingPunct="1">
              <a:lnSpc>
                <a:spcPct val="90000"/>
              </a:lnSpc>
              <a:defRPr/>
            </a:pPr>
            <a:r>
              <a:rPr lang="en-US" sz="2400" b="1" smtClean="0">
                <a:effectLst/>
              </a:rPr>
              <a:t>Perumusan Masalah</a:t>
            </a:r>
          </a:p>
          <a:p>
            <a:pPr lvl="1" eaLnBrk="1" hangingPunct="1">
              <a:lnSpc>
                <a:spcPct val="90000"/>
              </a:lnSpc>
              <a:defRPr/>
            </a:pPr>
            <a:r>
              <a:rPr lang="en-US" sz="2000" smtClean="0">
                <a:effectLst/>
              </a:rPr>
              <a:t>Rumuskan dengan jelas permasalahan yang ingin diteliti. Uraikan pendekatan dan konsep untuk menjawab masalah yang diteliti, hipotesis yang akan diuji atau dugaan yang akan dibuktikan. Dalam perumusan masalah dapat dijelaskan definisi, asumsi, dan lingkup yang menjadi batasan penelitian. Uraian perumusan masalah tidak harus dalam bentuk kalimat tanya.</a:t>
            </a:r>
          </a:p>
          <a:p>
            <a:pPr eaLnBrk="1" hangingPunct="1">
              <a:lnSpc>
                <a:spcPct val="90000"/>
              </a:lnSpc>
              <a:defRPr/>
            </a:pPr>
            <a:endParaRPr lang="en-US" sz="2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defRPr/>
            </a:pPr>
            <a:r>
              <a:rPr lang="en-US" smtClean="0"/>
              <a:t>Langkah-langkah Riset</a:t>
            </a:r>
          </a:p>
        </p:txBody>
      </p:sp>
      <p:sp>
        <p:nvSpPr>
          <p:cNvPr id="137219" name="Rectangle 3"/>
          <p:cNvSpPr>
            <a:spLocks noGrp="1" noChangeArrowheads="1"/>
          </p:cNvSpPr>
          <p:nvPr>
            <p:ph type="body" idx="1"/>
          </p:nvPr>
        </p:nvSpPr>
        <p:spPr/>
        <p:txBody>
          <a:bodyPr/>
          <a:lstStyle/>
          <a:p>
            <a:pPr eaLnBrk="1" hangingPunct="1">
              <a:lnSpc>
                <a:spcPct val="90000"/>
              </a:lnSpc>
              <a:defRPr/>
            </a:pPr>
            <a:r>
              <a:rPr lang="en-US" sz="2400" smtClean="0"/>
              <a:t>Mendefinisikan dan merumuskan masalah</a:t>
            </a:r>
          </a:p>
          <a:p>
            <a:pPr eaLnBrk="1" hangingPunct="1">
              <a:lnSpc>
                <a:spcPct val="90000"/>
              </a:lnSpc>
              <a:defRPr/>
            </a:pPr>
            <a:r>
              <a:rPr lang="en-US" sz="2400" smtClean="0"/>
              <a:t>Menyusun landasan teori atau melakukan studi kepustakaan</a:t>
            </a:r>
          </a:p>
          <a:p>
            <a:pPr eaLnBrk="1" hangingPunct="1">
              <a:lnSpc>
                <a:spcPct val="90000"/>
              </a:lnSpc>
              <a:defRPr/>
            </a:pPr>
            <a:r>
              <a:rPr lang="en-US" sz="2400" smtClean="0"/>
              <a:t>Memformulasikan hipotesis</a:t>
            </a:r>
          </a:p>
          <a:p>
            <a:pPr eaLnBrk="1" hangingPunct="1">
              <a:lnSpc>
                <a:spcPct val="90000"/>
              </a:lnSpc>
              <a:defRPr/>
            </a:pPr>
            <a:r>
              <a:rPr lang="en-US" sz="2400" smtClean="0"/>
              <a:t>Menentukan model</a:t>
            </a:r>
          </a:p>
          <a:p>
            <a:pPr eaLnBrk="1" hangingPunct="1">
              <a:lnSpc>
                <a:spcPct val="90000"/>
              </a:lnSpc>
              <a:defRPr/>
            </a:pPr>
            <a:r>
              <a:rPr lang="en-US" sz="2400" smtClean="0"/>
              <a:t>Mengumpulkan data</a:t>
            </a:r>
          </a:p>
          <a:p>
            <a:pPr eaLnBrk="1" hangingPunct="1">
              <a:lnSpc>
                <a:spcPct val="90000"/>
              </a:lnSpc>
              <a:defRPr/>
            </a:pPr>
            <a:r>
              <a:rPr lang="en-US" sz="2400" smtClean="0"/>
              <a:t>Mengolah dan menyajikan data </a:t>
            </a:r>
          </a:p>
          <a:p>
            <a:pPr eaLnBrk="1" hangingPunct="1">
              <a:lnSpc>
                <a:spcPct val="90000"/>
              </a:lnSpc>
              <a:defRPr/>
            </a:pPr>
            <a:r>
              <a:rPr lang="en-US" sz="2400" smtClean="0"/>
              <a:t>Menganalisis dan menginterpretasi</a:t>
            </a:r>
          </a:p>
          <a:p>
            <a:pPr eaLnBrk="1" hangingPunct="1">
              <a:lnSpc>
                <a:spcPct val="90000"/>
              </a:lnSpc>
              <a:defRPr/>
            </a:pPr>
            <a:r>
              <a:rPr lang="en-US" sz="2400" smtClean="0"/>
              <a:t>Membuat kesimpulan dan rekomendasi (saran)</a:t>
            </a:r>
          </a:p>
          <a:p>
            <a:pPr eaLnBrk="1" hangingPunct="1">
              <a:lnSpc>
                <a:spcPct val="90000"/>
              </a:lnSpc>
              <a:defRPr/>
            </a:pPr>
            <a:r>
              <a:rPr lang="en-US" sz="2400" smtClean="0"/>
              <a:t>Membuat laporan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defRPr/>
            </a:pPr>
            <a:endParaRPr lang="id-ID" smtClean="0"/>
          </a:p>
        </p:txBody>
      </p:sp>
      <p:sp>
        <p:nvSpPr>
          <p:cNvPr id="176131" name="Rectangle 3"/>
          <p:cNvSpPr>
            <a:spLocks noGrp="1" noChangeArrowheads="1"/>
          </p:cNvSpPr>
          <p:nvPr>
            <p:ph type="body" idx="1"/>
          </p:nvPr>
        </p:nvSpPr>
        <p:spPr>
          <a:xfrm>
            <a:off x="457200" y="1600200"/>
            <a:ext cx="8229600" cy="5105400"/>
          </a:xfrm>
        </p:spPr>
        <p:txBody>
          <a:bodyPr/>
          <a:lstStyle/>
          <a:p>
            <a:pPr eaLnBrk="1" hangingPunct="1">
              <a:lnSpc>
                <a:spcPct val="90000"/>
              </a:lnSpc>
              <a:defRPr/>
            </a:pPr>
            <a:r>
              <a:rPr lang="en-US" sz="2400" b="1" smtClean="0">
                <a:effectLst/>
              </a:rPr>
              <a:t>Tinjauan Pustaka</a:t>
            </a:r>
          </a:p>
          <a:p>
            <a:pPr lvl="1" eaLnBrk="1" hangingPunct="1">
              <a:lnSpc>
                <a:spcPct val="90000"/>
              </a:lnSpc>
              <a:defRPr/>
            </a:pPr>
            <a:r>
              <a:rPr lang="en-US" sz="2000" smtClean="0">
                <a:effectLst/>
              </a:rPr>
              <a:t>Usahakan pustaka terbaru, relevan, dan asli dari jurnal ilmiah. Uraikan dengan jelas kajian pustaka yang menimbulkan gagasan dan mendasari penelitian yang akan dilakukan. Tinjauan Pustaka menguraikan teori, temuan, dan bahan penelitian lain yang diperoleh dari acuan, yang dijadikan landasan untuk melakukan penelitian yang diusulkan. Uraian dalam Tinjauan Pustaka menjadi landasan untuk menyusun kerangka atau konsep yang akan digunakan dalam penelitian. Tinjauan Pustaka mengacu pada Daftar Pustaka.</a:t>
            </a:r>
          </a:p>
          <a:p>
            <a:pPr eaLnBrk="1" hangingPunct="1">
              <a:lnSpc>
                <a:spcPct val="90000"/>
              </a:lnSpc>
              <a:defRPr/>
            </a:pPr>
            <a:r>
              <a:rPr lang="en-US" sz="2400" b="1" smtClean="0">
                <a:effectLst/>
              </a:rPr>
              <a:t>Tujuan Penelitian</a:t>
            </a:r>
          </a:p>
          <a:p>
            <a:pPr lvl="1" eaLnBrk="1" hangingPunct="1">
              <a:lnSpc>
                <a:spcPct val="90000"/>
              </a:lnSpc>
              <a:defRPr/>
            </a:pPr>
            <a:r>
              <a:rPr lang="en-US" sz="2000" smtClean="0">
                <a:effectLst/>
              </a:rPr>
              <a:t>Berikan pernyataan singkat mengenai tujuan penelitian. Penelitian dapat bertujuan menjajaki, menguraikan, menerangkan, membuktikan atau menerapkan suatu gejala, konsep atau dugaan, atau membuat suatu prototipe.</a:t>
            </a:r>
            <a:endParaRPr lang="en-US" sz="200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eaLnBrk="1" hangingPunct="1">
              <a:defRPr/>
            </a:pPr>
            <a:endParaRPr lang="id-ID" smtClean="0"/>
          </a:p>
        </p:txBody>
      </p:sp>
      <p:sp>
        <p:nvSpPr>
          <p:cNvPr id="177155" name="Rectangle 3"/>
          <p:cNvSpPr>
            <a:spLocks noGrp="1" noChangeArrowheads="1"/>
          </p:cNvSpPr>
          <p:nvPr>
            <p:ph type="body" idx="1"/>
          </p:nvPr>
        </p:nvSpPr>
        <p:spPr>
          <a:xfrm>
            <a:off x="457200" y="1600200"/>
            <a:ext cx="8229600" cy="4876800"/>
          </a:xfrm>
        </p:spPr>
        <p:txBody>
          <a:bodyPr/>
          <a:lstStyle/>
          <a:p>
            <a:pPr eaLnBrk="1" hangingPunct="1">
              <a:lnSpc>
                <a:spcPct val="90000"/>
              </a:lnSpc>
              <a:defRPr/>
            </a:pPr>
            <a:r>
              <a:rPr lang="en-US" sz="2400" b="1" smtClean="0">
                <a:effectLst/>
              </a:rPr>
              <a:t>Metode Penelitian</a:t>
            </a:r>
          </a:p>
          <a:p>
            <a:pPr lvl="1" eaLnBrk="1" hangingPunct="1">
              <a:lnSpc>
                <a:spcPct val="90000"/>
              </a:lnSpc>
              <a:defRPr/>
            </a:pPr>
            <a:r>
              <a:rPr lang="en-US" sz="2000" smtClean="0">
                <a:effectLst/>
              </a:rPr>
              <a:t>Uraikan metode yang digunakan dalam penelitian secara rinci. Uraian dapat meliputi peubah dalam penelitian, model yang digunakan, rancangan penelitian, teknik pengumpulan data dan analisis data, cara penafsiran dan penyimpulan hasil penelitian. Untuk penelitian yang menggunakan metode kualitatif, dapat dijelaskan pendekatan yang digunakan, proses pengumpulan dan analisis informasi, proses penafsiran, dan penyimpulan hasil penelitian.</a:t>
            </a:r>
          </a:p>
          <a:p>
            <a:pPr eaLnBrk="1" hangingPunct="1">
              <a:lnSpc>
                <a:spcPct val="90000"/>
              </a:lnSpc>
              <a:defRPr/>
            </a:pPr>
            <a:r>
              <a:rPr lang="en-US" sz="2400" b="1" smtClean="0">
                <a:effectLst/>
              </a:rPr>
              <a:t>Jadwal Pelaksanaan</a:t>
            </a:r>
          </a:p>
          <a:p>
            <a:pPr lvl="1" eaLnBrk="1" hangingPunct="1">
              <a:lnSpc>
                <a:spcPct val="90000"/>
              </a:lnSpc>
              <a:defRPr/>
            </a:pPr>
            <a:r>
              <a:rPr lang="en-US" sz="2000" smtClean="0">
                <a:effectLst/>
              </a:rPr>
              <a:t>Buatlah jadwal kegiatan penelitian yang meliputi kegiatan persiapan, pelaksanaan dan penyusunan laporan penelitian dalam bentuk bar-chart. Jadwal pelaksanaan mengacu pada Metode Penelitian.</a:t>
            </a:r>
          </a:p>
          <a:p>
            <a:pPr eaLnBrk="1" hangingPunct="1">
              <a:lnSpc>
                <a:spcPct val="90000"/>
              </a:lnSpc>
              <a:buFont typeface="Wingdings" pitchFamily="2" charset="2"/>
              <a:buNone/>
              <a:defRPr/>
            </a:pPr>
            <a:endParaRPr lang="en-US" sz="24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pPr eaLnBrk="1" hangingPunct="1">
              <a:defRPr/>
            </a:pPr>
            <a:endParaRPr lang="id-ID" smtClean="0"/>
          </a:p>
        </p:txBody>
      </p:sp>
      <p:sp>
        <p:nvSpPr>
          <p:cNvPr id="178179" name="Rectangle 3"/>
          <p:cNvSpPr>
            <a:spLocks noGrp="1" noChangeArrowheads="1"/>
          </p:cNvSpPr>
          <p:nvPr>
            <p:ph type="body" idx="1"/>
          </p:nvPr>
        </p:nvSpPr>
        <p:spPr>
          <a:xfrm>
            <a:off x="457200" y="1600200"/>
            <a:ext cx="8229600" cy="5029200"/>
          </a:xfrm>
        </p:spPr>
        <p:txBody>
          <a:bodyPr/>
          <a:lstStyle/>
          <a:p>
            <a:pPr eaLnBrk="1" hangingPunct="1">
              <a:defRPr/>
            </a:pPr>
            <a:r>
              <a:rPr lang="en-US" sz="2800" b="1" smtClean="0">
                <a:effectLst/>
              </a:rPr>
              <a:t>Personalia Penelitian</a:t>
            </a:r>
          </a:p>
          <a:p>
            <a:pPr lvl="1" eaLnBrk="1" hangingPunct="1">
              <a:defRPr/>
            </a:pPr>
            <a:r>
              <a:rPr lang="en-US" sz="2400" smtClean="0">
                <a:effectLst/>
              </a:rPr>
              <a:t>Personalia yang terlibat dalam penelitian adalah mereka yang sesuai dengan bidangnya dan benar-benar dapat menyediakan waktu (diperhitungkan dengan beban tugas lain) untuk kegiatanpenelitian ini, yang pada umumnya terdiri dari :</a:t>
            </a:r>
          </a:p>
          <a:p>
            <a:pPr lvl="2" eaLnBrk="1" hangingPunct="1">
              <a:defRPr/>
            </a:pPr>
            <a:r>
              <a:rPr lang="en-US" sz="2000" smtClean="0">
                <a:effectLst/>
              </a:rPr>
              <a:t>1. Ketua Peneliti</a:t>
            </a:r>
          </a:p>
          <a:p>
            <a:pPr lvl="2" eaLnBrk="1" hangingPunct="1">
              <a:defRPr/>
            </a:pPr>
            <a:r>
              <a:rPr lang="en-US" sz="2000" smtClean="0">
                <a:effectLst/>
              </a:rPr>
              <a:t>2. Anggota Peneliti</a:t>
            </a:r>
          </a:p>
          <a:p>
            <a:pPr lvl="2" eaLnBrk="1" hangingPunct="1">
              <a:defRPr/>
            </a:pPr>
            <a:r>
              <a:rPr lang="en-US" sz="2000" smtClean="0">
                <a:effectLst/>
              </a:rPr>
              <a:t>3. Tenaga Laboran/Teknisi</a:t>
            </a:r>
          </a:p>
          <a:p>
            <a:pPr lvl="2" eaLnBrk="1" hangingPunct="1">
              <a:defRPr/>
            </a:pPr>
            <a:r>
              <a:rPr lang="en-US" sz="2000" smtClean="0">
                <a:effectLst/>
              </a:rPr>
              <a:t>4. Pekerja Lapangan/Pencacah</a:t>
            </a:r>
          </a:p>
          <a:p>
            <a:pPr lvl="2" eaLnBrk="1" hangingPunct="1">
              <a:defRPr/>
            </a:pPr>
            <a:r>
              <a:rPr lang="en-US" sz="2000" smtClean="0">
                <a:effectLst/>
              </a:rPr>
              <a:t>5. Tenaga Administrasi (1 orang)</a:t>
            </a:r>
            <a:endParaRPr lang="en-US" sz="20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eaLnBrk="1" hangingPunct="1">
              <a:defRPr/>
            </a:pPr>
            <a:endParaRPr lang="id-ID" smtClean="0"/>
          </a:p>
        </p:txBody>
      </p:sp>
      <p:sp>
        <p:nvSpPr>
          <p:cNvPr id="179203" name="Rectangle 3"/>
          <p:cNvSpPr>
            <a:spLocks noGrp="1" noChangeArrowheads="1"/>
          </p:cNvSpPr>
          <p:nvPr>
            <p:ph type="body" idx="1"/>
          </p:nvPr>
        </p:nvSpPr>
        <p:spPr/>
        <p:txBody>
          <a:bodyPr/>
          <a:lstStyle/>
          <a:p>
            <a:pPr eaLnBrk="1" hangingPunct="1">
              <a:defRPr/>
            </a:pPr>
            <a:r>
              <a:rPr lang="en-US" sz="2800" b="1" smtClean="0">
                <a:effectLst/>
              </a:rPr>
              <a:t>Perkiraan Biaya Penelitian</a:t>
            </a:r>
          </a:p>
          <a:p>
            <a:pPr lvl="1" eaLnBrk="1" hangingPunct="1">
              <a:defRPr/>
            </a:pPr>
            <a:r>
              <a:rPr lang="en-US" sz="2400" smtClean="0">
                <a:effectLst/>
              </a:rPr>
              <a:t>Berikan rincian biaya penelitian yang mengacu pada kegiatan penelitian seperti diuraikan dalam Metode Penelitian, dengan rekapitulasi biaya penelitian:</a:t>
            </a:r>
          </a:p>
          <a:p>
            <a:pPr lvl="2" eaLnBrk="1" hangingPunct="1">
              <a:defRPr/>
            </a:pPr>
            <a:r>
              <a:rPr lang="en-US" sz="2000" smtClean="0">
                <a:effectLst/>
              </a:rPr>
              <a:t>Honorarium ditiadakan (0%)</a:t>
            </a:r>
          </a:p>
          <a:p>
            <a:pPr lvl="2" eaLnBrk="1" hangingPunct="1">
              <a:defRPr/>
            </a:pPr>
            <a:r>
              <a:rPr lang="en-US" sz="2000" smtClean="0">
                <a:effectLst/>
              </a:rPr>
              <a:t>Bahan dan Peralatan Penelitian</a:t>
            </a:r>
          </a:p>
          <a:p>
            <a:pPr lvl="2" eaLnBrk="1" hangingPunct="1">
              <a:defRPr/>
            </a:pPr>
            <a:r>
              <a:rPr lang="en-US" sz="2000" smtClean="0">
                <a:effectLst/>
              </a:rPr>
              <a:t>Perjalanan</a:t>
            </a:r>
          </a:p>
          <a:p>
            <a:pPr lvl="2" eaLnBrk="1" hangingPunct="1">
              <a:defRPr/>
            </a:pPr>
            <a:r>
              <a:rPr lang="en-US" sz="2000" smtClean="0">
                <a:effectLst/>
              </a:rPr>
              <a:t>Biaya Lain-lain, yang mencakup biaya untuk seminar, laporan,</a:t>
            </a:r>
          </a:p>
          <a:p>
            <a:pPr lvl="2" eaLnBrk="1" hangingPunct="1">
              <a:defRPr/>
            </a:pPr>
            <a:r>
              <a:rPr lang="en-US" sz="2000" smtClean="0">
                <a:effectLst/>
              </a:rPr>
              <a:t>penelusuran pustaka, dokumentasi, dan lainnya (sebutkan)</a:t>
            </a:r>
          </a:p>
          <a:p>
            <a:pPr eaLnBrk="1" hangingPunct="1">
              <a:defRPr/>
            </a:pPr>
            <a:endParaRPr lang="en-US" sz="280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457200" y="277813"/>
            <a:ext cx="2514600" cy="560387"/>
          </a:xfrm>
        </p:spPr>
        <p:txBody>
          <a:bodyPr/>
          <a:lstStyle/>
          <a:p>
            <a:pPr eaLnBrk="1" hangingPunct="1">
              <a:defRPr/>
            </a:pPr>
            <a:r>
              <a:rPr lang="en-US" sz="4000" smtClean="0"/>
              <a:t>Contoh </a:t>
            </a:r>
          </a:p>
        </p:txBody>
      </p:sp>
      <p:pic>
        <p:nvPicPr>
          <p:cNvPr id="47107" name="Picture 3"/>
          <p:cNvPicPr>
            <a:picLocks noChangeAspect="1" noChangeArrowheads="1"/>
          </p:cNvPicPr>
          <p:nvPr>
            <p:ph idx="1"/>
          </p:nvPr>
        </p:nvPicPr>
        <p:blipFill>
          <a:blip r:embed="rId2" cstate="print"/>
          <a:srcRect/>
          <a:stretch>
            <a:fillRect/>
          </a:stretch>
        </p:blipFill>
        <p:spPr>
          <a:xfrm>
            <a:off x="3376613" y="457200"/>
            <a:ext cx="5602287" cy="6248400"/>
          </a:xfr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3" name="Rectangle 5"/>
          <p:cNvSpPr>
            <a:spLocks noGrp="1" noChangeArrowheads="1"/>
          </p:cNvSpPr>
          <p:nvPr>
            <p:ph type="title"/>
          </p:nvPr>
        </p:nvSpPr>
        <p:spPr>
          <a:xfrm>
            <a:off x="457200" y="277813"/>
            <a:ext cx="2133600" cy="1139825"/>
          </a:xfrm>
        </p:spPr>
        <p:txBody>
          <a:bodyPr/>
          <a:lstStyle/>
          <a:p>
            <a:pPr eaLnBrk="1" hangingPunct="1">
              <a:defRPr/>
            </a:pPr>
            <a:endParaRPr lang="id-ID" dirty="0" smtClean="0"/>
          </a:p>
        </p:txBody>
      </p:sp>
      <p:pic>
        <p:nvPicPr>
          <p:cNvPr id="48131" name="Picture 4"/>
          <p:cNvPicPr>
            <a:picLocks noChangeAspect="1" noChangeArrowheads="1"/>
          </p:cNvPicPr>
          <p:nvPr>
            <p:ph idx="1"/>
          </p:nvPr>
        </p:nvPicPr>
        <p:blipFill>
          <a:blip r:embed="rId2" cstate="print"/>
          <a:srcRect/>
          <a:stretch>
            <a:fillRect/>
          </a:stretch>
        </p:blipFill>
        <p:spPr>
          <a:xfrm>
            <a:off x="3367088" y="228600"/>
            <a:ext cx="5613400" cy="6435725"/>
          </a:xfr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77813"/>
            <a:ext cx="8229600" cy="1017587"/>
          </a:xfrm>
        </p:spPr>
        <p:txBody>
          <a:bodyPr/>
          <a:lstStyle/>
          <a:p>
            <a:pPr eaLnBrk="1" hangingPunct="1">
              <a:defRPr/>
            </a:pPr>
            <a:r>
              <a:rPr lang="en-US" sz="3200" smtClean="0"/>
              <a:t>Untuk menilai kualitas penelitian yang baik ada beberapa kriteria: </a:t>
            </a:r>
          </a:p>
        </p:txBody>
      </p:sp>
      <p:sp>
        <p:nvSpPr>
          <p:cNvPr id="126979" name="Rectangle 3"/>
          <p:cNvSpPr>
            <a:spLocks noGrp="1" noChangeArrowheads="1"/>
          </p:cNvSpPr>
          <p:nvPr>
            <p:ph type="body" idx="1"/>
          </p:nvPr>
        </p:nvSpPr>
        <p:spPr>
          <a:xfrm>
            <a:off x="457200" y="1565275"/>
            <a:ext cx="8229600" cy="5292725"/>
          </a:xfrm>
        </p:spPr>
        <p:txBody>
          <a:bodyPr/>
          <a:lstStyle/>
          <a:p>
            <a:pPr marL="609600" indent="-609600" eaLnBrk="1" hangingPunct="1">
              <a:lnSpc>
                <a:spcPct val="90000"/>
              </a:lnSpc>
              <a:buFontTx/>
              <a:buAutoNum type="arabicPeriod"/>
              <a:defRPr/>
            </a:pPr>
            <a:r>
              <a:rPr lang="en-US" sz="2200" smtClean="0"/>
              <a:t>Memiliki tujuan yang jelas, berdasarkan pada permasalahan tepat.</a:t>
            </a:r>
          </a:p>
          <a:p>
            <a:pPr marL="609600" indent="-609600" eaLnBrk="1" hangingPunct="1">
              <a:lnSpc>
                <a:spcPct val="90000"/>
              </a:lnSpc>
              <a:buFontTx/>
              <a:buAutoNum type="arabicPeriod"/>
              <a:defRPr/>
            </a:pPr>
            <a:r>
              <a:rPr lang="id-ID" sz="2200" smtClean="0"/>
              <a:t>Menggunakan landasan teori yang tepat dan metode penelitian yang cermat dan teliti.</a:t>
            </a:r>
            <a:endParaRPr lang="en-US" sz="2200" smtClean="0"/>
          </a:p>
          <a:p>
            <a:pPr marL="609600" indent="-609600" eaLnBrk="1" hangingPunct="1">
              <a:lnSpc>
                <a:spcPct val="90000"/>
              </a:lnSpc>
              <a:buFontTx/>
              <a:buAutoNum type="arabicPeriod"/>
              <a:defRPr/>
            </a:pPr>
            <a:r>
              <a:rPr lang="id-ID" sz="2200" smtClean="0"/>
              <a:t>Mengembangkan hipotesis yang dapat diuji</a:t>
            </a:r>
            <a:r>
              <a:rPr lang="en-US" sz="2200" smtClean="0"/>
              <a:t>.</a:t>
            </a:r>
          </a:p>
          <a:p>
            <a:pPr marL="609600" indent="-609600" eaLnBrk="1" hangingPunct="1">
              <a:lnSpc>
                <a:spcPct val="90000"/>
              </a:lnSpc>
              <a:buFontTx/>
              <a:buAutoNum type="arabicPeriod"/>
              <a:defRPr/>
            </a:pPr>
            <a:r>
              <a:rPr lang="en-US" sz="2200" smtClean="0"/>
              <a:t>Dapat didukung (diulang) dengan menggunakan riset-riset yang lain, sehingga dapat diuji tingkat validitas dan reliabilitasnya .</a:t>
            </a:r>
          </a:p>
          <a:p>
            <a:pPr marL="609600" indent="-609600" eaLnBrk="1" hangingPunct="1">
              <a:lnSpc>
                <a:spcPct val="90000"/>
              </a:lnSpc>
              <a:buFontTx/>
              <a:buAutoNum type="arabicPeriod"/>
              <a:defRPr/>
            </a:pPr>
            <a:r>
              <a:rPr lang="en-US" sz="2200" smtClean="0"/>
              <a:t>Memiliki tingkat ketepatan dan kepercayaan yang tinggi </a:t>
            </a:r>
          </a:p>
          <a:p>
            <a:pPr marL="609600" indent="-609600" eaLnBrk="1" hangingPunct="1">
              <a:lnSpc>
                <a:spcPct val="90000"/>
              </a:lnSpc>
              <a:buFontTx/>
              <a:buAutoNum type="arabicPeriod"/>
              <a:defRPr/>
            </a:pPr>
            <a:r>
              <a:rPr lang="en-US" sz="2200" smtClean="0"/>
              <a:t>Bersifat obyektif, artinya kesimpulan yang ditarik harus benar-benar berdasarkan data yang diperoleh dilapangan </a:t>
            </a:r>
          </a:p>
          <a:p>
            <a:pPr marL="609600" indent="-609600" eaLnBrk="1" hangingPunct="1">
              <a:lnSpc>
                <a:spcPct val="90000"/>
              </a:lnSpc>
              <a:buFontTx/>
              <a:buAutoNum type="arabicPeriod"/>
              <a:defRPr/>
            </a:pPr>
            <a:r>
              <a:rPr lang="en-US" sz="2200" smtClean="0"/>
              <a:t>Dapat digeneralisasikan, artinya hasil penelitian dapat diterapkan pada lingkup yang lebih luas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defRPr/>
            </a:pPr>
            <a:r>
              <a:rPr lang="en-US" smtClean="0"/>
              <a:t>Menilai Proposal Riset</a:t>
            </a:r>
          </a:p>
        </p:txBody>
      </p:sp>
      <p:sp>
        <p:nvSpPr>
          <p:cNvPr id="138243" name="Rectangle 3"/>
          <p:cNvSpPr>
            <a:spLocks noGrp="1" noChangeArrowheads="1"/>
          </p:cNvSpPr>
          <p:nvPr>
            <p:ph type="body" idx="1"/>
          </p:nvPr>
        </p:nvSpPr>
        <p:spPr>
          <a:xfrm>
            <a:off x="457200" y="2133600"/>
            <a:ext cx="8229600" cy="3997325"/>
          </a:xfrm>
        </p:spPr>
        <p:txBody>
          <a:bodyPr/>
          <a:lstStyle/>
          <a:p>
            <a:pPr eaLnBrk="1" hangingPunct="1">
              <a:defRPr/>
            </a:pPr>
            <a:r>
              <a:rPr lang="en-US" smtClean="0"/>
              <a:t>Proposal riset skripsi </a:t>
            </a:r>
          </a:p>
          <a:p>
            <a:pPr lvl="1" eaLnBrk="1" hangingPunct="1">
              <a:defRPr/>
            </a:pPr>
            <a:r>
              <a:rPr lang="en-US" smtClean="0"/>
              <a:t>Dinilai oleh para dosen </a:t>
            </a:r>
          </a:p>
          <a:p>
            <a:pPr eaLnBrk="1" hangingPunct="1">
              <a:defRPr/>
            </a:pPr>
            <a:r>
              <a:rPr lang="en-US" smtClean="0"/>
              <a:t>Proposal riset yang dibiayai</a:t>
            </a:r>
          </a:p>
          <a:p>
            <a:pPr lvl="1" eaLnBrk="1" hangingPunct="1">
              <a:defRPr/>
            </a:pPr>
            <a:r>
              <a:rPr lang="en-US" smtClean="0"/>
              <a:t>Dinilai oleh suatu tim yang ditunjuk</a:t>
            </a:r>
          </a:p>
          <a:p>
            <a:pPr eaLnBrk="1" hangingPunct="1">
              <a:defRPr/>
            </a:pPr>
            <a:endParaRPr lang="en-US"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eaLnBrk="1" hangingPunct="1">
              <a:defRPr/>
            </a:pPr>
            <a:r>
              <a:rPr lang="en-US" smtClean="0"/>
              <a:t>Menilai Proposal Riset Skripsi</a:t>
            </a:r>
          </a:p>
        </p:txBody>
      </p:sp>
      <p:sp>
        <p:nvSpPr>
          <p:cNvPr id="184323" name="Rectangle 3"/>
          <p:cNvSpPr>
            <a:spLocks noGrp="1" noChangeArrowheads="1"/>
          </p:cNvSpPr>
          <p:nvPr>
            <p:ph type="body" idx="1"/>
          </p:nvPr>
        </p:nvSpPr>
        <p:spPr/>
        <p:txBody>
          <a:bodyPr/>
          <a:lstStyle/>
          <a:p>
            <a:pPr eaLnBrk="1" hangingPunct="1">
              <a:defRPr/>
            </a:pPr>
            <a:r>
              <a:rPr lang="en-US" smtClean="0"/>
              <a:t>Proposal riset skripsi merupakan usulan mahasiswa kepada dosen tentang rencana karya ilmiah yang akan dilaksanakan.</a:t>
            </a:r>
          </a:p>
          <a:p>
            <a:pPr eaLnBrk="1" hangingPunct="1">
              <a:defRPr/>
            </a:pPr>
            <a:r>
              <a:rPr lang="en-US" smtClean="0"/>
              <a:t>Penilaian proposal karya ilmiah (skripsi) dinilai dan disetujui oleh pembimbing (dosen)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defRPr/>
            </a:pPr>
            <a:endParaRPr lang="id-ID" smtClean="0"/>
          </a:p>
        </p:txBody>
      </p:sp>
      <p:sp>
        <p:nvSpPr>
          <p:cNvPr id="196611" name="Rectangle 3"/>
          <p:cNvSpPr>
            <a:spLocks noGrp="1" noChangeArrowheads="1"/>
          </p:cNvSpPr>
          <p:nvPr>
            <p:ph type="body" idx="1"/>
          </p:nvPr>
        </p:nvSpPr>
        <p:spPr/>
        <p:txBody>
          <a:bodyPr/>
          <a:lstStyle/>
          <a:p>
            <a:pPr eaLnBrk="1" hangingPunct="1">
              <a:defRPr/>
            </a:pPr>
            <a:r>
              <a:rPr lang="en-US" smtClean="0"/>
              <a:t>Proposal Karya Ilmiah (skripsi) akan disetujui apabila memenuhi persyaratan tertentu, seperti :</a:t>
            </a:r>
          </a:p>
          <a:p>
            <a:pPr lvl="1" eaLnBrk="1" hangingPunct="1">
              <a:defRPr/>
            </a:pPr>
            <a:r>
              <a:rPr lang="en-US" smtClean="0"/>
              <a:t>Kualitas isi proposal karya tulis ilmiah</a:t>
            </a:r>
          </a:p>
          <a:p>
            <a:pPr lvl="1" eaLnBrk="1" hangingPunct="1">
              <a:defRPr/>
            </a:pPr>
            <a:r>
              <a:rPr lang="en-US" smtClean="0"/>
              <a:t>Teknik penulisan proposal karya tulis ilmiah</a:t>
            </a:r>
          </a:p>
          <a:p>
            <a:pPr lvl="1" eaLnBrk="1" hangingPunct="1">
              <a:defRPr/>
            </a:pPr>
            <a:r>
              <a:rPr lang="en-US" smtClean="0"/>
              <a:t>Rujukan yang dipergunakan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eaLnBrk="1" hangingPunct="1">
              <a:defRPr/>
            </a:pPr>
            <a:r>
              <a:rPr lang="en-US" smtClean="0"/>
              <a:t>Langkah-langkah Riset</a:t>
            </a:r>
          </a:p>
        </p:txBody>
      </p:sp>
      <p:sp>
        <p:nvSpPr>
          <p:cNvPr id="152579" name="Rectangle 3"/>
          <p:cNvSpPr>
            <a:spLocks noGrp="1" noChangeArrowheads="1"/>
          </p:cNvSpPr>
          <p:nvPr>
            <p:ph type="body" idx="1"/>
          </p:nvPr>
        </p:nvSpPr>
        <p:spPr>
          <a:xfrm>
            <a:off x="457200" y="1600200"/>
            <a:ext cx="8229600" cy="4953000"/>
          </a:xfrm>
        </p:spPr>
        <p:txBody>
          <a:bodyPr/>
          <a:lstStyle/>
          <a:p>
            <a:pPr marL="533400" indent="-533400" eaLnBrk="1" hangingPunct="1">
              <a:lnSpc>
                <a:spcPct val="80000"/>
              </a:lnSpc>
              <a:buFont typeface="Wingdings" pitchFamily="2" charset="2"/>
              <a:buNone/>
              <a:defRPr/>
            </a:pPr>
            <a:r>
              <a:rPr lang="en-US" sz="2800" smtClean="0"/>
              <a:t>1.	Mendefinisikan dan merumuskan masalah</a:t>
            </a:r>
          </a:p>
          <a:p>
            <a:pPr marL="914400" lvl="1" indent="-457200" eaLnBrk="1" hangingPunct="1">
              <a:lnSpc>
                <a:spcPct val="80000"/>
              </a:lnSpc>
              <a:defRPr/>
            </a:pPr>
            <a:r>
              <a:rPr lang="en-US" sz="2400" smtClean="0"/>
              <a:t>Hal-hal yang dapat dipermasalahkan dalam penelitian adalah </a:t>
            </a:r>
            <a:r>
              <a:rPr lang="en-US" sz="2400" i="1" smtClean="0"/>
              <a:t>masalah</a:t>
            </a:r>
            <a:r>
              <a:rPr lang="en-US" sz="2400" smtClean="0"/>
              <a:t> atau </a:t>
            </a:r>
            <a:r>
              <a:rPr lang="en-US" sz="2400" i="1" smtClean="0"/>
              <a:t>peluang</a:t>
            </a:r>
            <a:r>
              <a:rPr lang="en-US" sz="2400" smtClean="0"/>
              <a:t>, dimana pendefinisiannya harus jelas baik keluasannya maupun kedalamannya. </a:t>
            </a:r>
          </a:p>
          <a:p>
            <a:pPr marL="914400" lvl="1" indent="-457200" eaLnBrk="1" hangingPunct="1">
              <a:lnSpc>
                <a:spcPct val="80000"/>
              </a:lnSpc>
              <a:defRPr/>
            </a:pPr>
            <a:r>
              <a:rPr lang="en-US" sz="2400" i="1" smtClean="0"/>
              <a:t>Masalah</a:t>
            </a:r>
            <a:r>
              <a:rPr lang="en-US" sz="2400" smtClean="0"/>
              <a:t> diartikan sebagai suatu situasi dimana suatu fakta yang terjadi sudah menyimpang dari batas-batas toleransi yang diharapkan.</a:t>
            </a:r>
          </a:p>
          <a:p>
            <a:pPr marL="914400" lvl="1" indent="-457200" eaLnBrk="1" hangingPunct="1">
              <a:lnSpc>
                <a:spcPct val="80000"/>
              </a:lnSpc>
              <a:defRPr/>
            </a:pPr>
            <a:r>
              <a:rPr lang="en-US" sz="2400" smtClean="0"/>
              <a:t>Sedangkan </a:t>
            </a:r>
            <a:r>
              <a:rPr lang="en-US" sz="2400" i="1" smtClean="0"/>
              <a:t>peluang</a:t>
            </a:r>
            <a:r>
              <a:rPr lang="en-US" sz="2400" smtClean="0"/>
              <a:t> merupakan suatu kondisi eksternal yang menguntungkan jika dapat diraih dengan usaha-usaha tertentu, tetapi juga dapat menjadi ancaman bila peluang itu dapat dimanfaatkan oleh pesaing.</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eaLnBrk="1" hangingPunct="1">
              <a:defRPr/>
            </a:pPr>
            <a:r>
              <a:rPr lang="en-US" sz="4000" smtClean="0"/>
              <a:t>Menilai Proposal Riset yang dibiayai</a:t>
            </a:r>
          </a:p>
        </p:txBody>
      </p:sp>
      <p:sp>
        <p:nvSpPr>
          <p:cNvPr id="168963" name="Rectangle 3"/>
          <p:cNvSpPr>
            <a:spLocks noGrp="1" noChangeArrowheads="1"/>
          </p:cNvSpPr>
          <p:nvPr>
            <p:ph type="body" idx="1"/>
          </p:nvPr>
        </p:nvSpPr>
        <p:spPr>
          <a:xfrm>
            <a:off x="457200" y="1600200"/>
            <a:ext cx="8229600" cy="4953000"/>
          </a:xfrm>
        </p:spPr>
        <p:txBody>
          <a:bodyPr/>
          <a:lstStyle/>
          <a:p>
            <a:pPr eaLnBrk="1" hangingPunct="1">
              <a:defRPr/>
            </a:pPr>
            <a:r>
              <a:rPr lang="en-US" sz="2800" smtClean="0"/>
              <a:t>Alasan Riset Tidak diterima:</a:t>
            </a:r>
          </a:p>
          <a:p>
            <a:pPr lvl="1" eaLnBrk="1" hangingPunct="1">
              <a:defRPr/>
            </a:pPr>
            <a:r>
              <a:rPr lang="en-US" sz="2400" smtClean="0"/>
              <a:t>Perumusan masalah yang lemah, kurang mengarah atau tujuan penelitian tidak jelas</a:t>
            </a:r>
          </a:p>
          <a:p>
            <a:pPr lvl="1" eaLnBrk="1" hangingPunct="1">
              <a:defRPr/>
            </a:pPr>
            <a:r>
              <a:rPr lang="en-US" sz="2400" smtClean="0"/>
              <a:t>Kurang mengarah kepada penelitian yang bermanfaat bagi perkembangan ilmu pengetahuan, pembangunan, pengembangan institusi. </a:t>
            </a:r>
          </a:p>
          <a:p>
            <a:pPr lvl="1" eaLnBrk="1" hangingPunct="1">
              <a:defRPr/>
            </a:pPr>
            <a:r>
              <a:rPr lang="en-US" sz="2400" smtClean="0"/>
              <a:t>Hanya berorientasi pada produk tertentu</a:t>
            </a:r>
          </a:p>
          <a:p>
            <a:pPr lvl="1" eaLnBrk="1" hangingPunct="1">
              <a:defRPr/>
            </a:pPr>
            <a:r>
              <a:rPr lang="en-US" sz="2400" smtClean="0"/>
              <a:t>Bahan kepustakaan kurang dirinci</a:t>
            </a:r>
          </a:p>
          <a:p>
            <a:pPr lvl="1" eaLnBrk="1" hangingPunct="1">
              <a:defRPr/>
            </a:pPr>
            <a:r>
              <a:rPr lang="en-US" sz="2400" smtClean="0"/>
              <a:t>Fisibilitas penelitian kurang, ditinjau dari personalia penelitian bidang ilmu, jadwal waktu penelitian dan perkiraan biaya penelitian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defRPr/>
            </a:pPr>
            <a:r>
              <a:rPr lang="en-US" sz="4000" smtClean="0"/>
              <a:t>Menilai Proposal Riset yang dibiayai</a:t>
            </a:r>
          </a:p>
        </p:txBody>
      </p:sp>
      <p:sp>
        <p:nvSpPr>
          <p:cNvPr id="174083" name="Rectangle 3"/>
          <p:cNvSpPr>
            <a:spLocks noGrp="1" noChangeArrowheads="1"/>
          </p:cNvSpPr>
          <p:nvPr>
            <p:ph type="body" idx="1"/>
          </p:nvPr>
        </p:nvSpPr>
        <p:spPr>
          <a:xfrm>
            <a:off x="457200" y="1981200"/>
            <a:ext cx="8229600" cy="4572000"/>
          </a:xfrm>
        </p:spPr>
        <p:txBody>
          <a:bodyPr/>
          <a:lstStyle/>
          <a:p>
            <a:pPr lvl="1" eaLnBrk="1" hangingPunct="1">
              <a:defRPr/>
            </a:pPr>
            <a:r>
              <a:rPr lang="en-US" smtClean="0"/>
              <a:t>Anggaran biaya yang diajukan kurang rinci atau dinilai terlalu tinggi untuk pelaksanaan kegiatan yang diajukan.</a:t>
            </a:r>
          </a:p>
          <a:p>
            <a:pPr lvl="1" eaLnBrk="1" hangingPunct="1">
              <a:defRPr/>
            </a:pPr>
            <a:r>
              <a:rPr lang="en-US" smtClean="0"/>
              <a:t>Usulan belum mengikuti sistematika usulan yang telah ditentukan atau terlambat mengajukan.</a:t>
            </a:r>
          </a:p>
          <a:p>
            <a:pPr lvl="1" eaLnBrk="1" hangingPunct="1">
              <a:defRPr/>
            </a:pPr>
            <a:r>
              <a:rPr lang="en-US" smtClean="0"/>
              <a:t>Pembiayaan lebih tepat diajukan kepada instansi lain yang lebih relevan.</a:t>
            </a:r>
          </a:p>
          <a:p>
            <a:pPr lvl="1" eaLnBrk="1" hangingPunct="1">
              <a:defRPr/>
            </a:pPr>
            <a:endParaRPr lang="en-US" smtClean="0"/>
          </a:p>
          <a:p>
            <a:pPr lvl="1" eaLnBrk="1" hangingPunct="1">
              <a:defRPr/>
            </a:pPr>
            <a:endParaRPr lang="en-US"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4"/>
          <p:cNvPicPr>
            <a:picLocks noChangeAspect="1" noChangeArrowheads="1"/>
          </p:cNvPicPr>
          <p:nvPr>
            <p:ph idx="1"/>
          </p:nvPr>
        </p:nvPicPr>
        <p:blipFill>
          <a:blip r:embed="rId2" cstate="print"/>
          <a:srcRect/>
          <a:stretch>
            <a:fillRect/>
          </a:stretch>
        </p:blipFill>
        <p:spPr>
          <a:xfrm>
            <a:off x="3441700" y="304800"/>
            <a:ext cx="5521325" cy="6359525"/>
          </a:xfrm>
          <a:noFill/>
        </p:spPr>
      </p:pic>
      <p:sp>
        <p:nvSpPr>
          <p:cNvPr id="180233" name="Rectangle 9"/>
          <p:cNvSpPr>
            <a:spLocks noGrp="1" noChangeArrowheads="1"/>
          </p:cNvSpPr>
          <p:nvPr>
            <p:ph type="title"/>
          </p:nvPr>
        </p:nvSpPr>
        <p:spPr>
          <a:xfrm>
            <a:off x="304800" y="304800"/>
            <a:ext cx="2438400" cy="1246188"/>
          </a:xfrm>
        </p:spPr>
        <p:txBody>
          <a:bodyPr/>
          <a:lstStyle/>
          <a:p>
            <a:pPr eaLnBrk="1" hangingPunct="1">
              <a:defRPr/>
            </a:pPr>
            <a:r>
              <a:rPr lang="en-US" sz="2400" smtClean="0"/>
              <a:t>Contoh formulir penilaian proposal riset yang dibiayai</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7" name="Rectangle 5"/>
          <p:cNvSpPr>
            <a:spLocks noGrp="1" noChangeArrowheads="1"/>
          </p:cNvSpPr>
          <p:nvPr>
            <p:ph type="title"/>
          </p:nvPr>
        </p:nvSpPr>
        <p:spPr>
          <a:xfrm>
            <a:off x="457200" y="277813"/>
            <a:ext cx="2971800" cy="1139825"/>
          </a:xfrm>
        </p:spPr>
        <p:txBody>
          <a:bodyPr/>
          <a:lstStyle/>
          <a:p>
            <a:pPr eaLnBrk="1" hangingPunct="1">
              <a:defRPr/>
            </a:pPr>
            <a:r>
              <a:rPr lang="en-US" sz="2400" smtClean="0"/>
              <a:t>Contoh kriteria penilaian proposal riset yang dibiayai</a:t>
            </a:r>
          </a:p>
        </p:txBody>
      </p:sp>
      <p:pic>
        <p:nvPicPr>
          <p:cNvPr id="56323" name="Picture 4"/>
          <p:cNvPicPr>
            <a:picLocks noChangeAspect="1" noChangeArrowheads="1"/>
          </p:cNvPicPr>
          <p:nvPr>
            <p:ph idx="1"/>
          </p:nvPr>
        </p:nvPicPr>
        <p:blipFill>
          <a:blip r:embed="rId2" cstate="print"/>
          <a:srcRect/>
          <a:stretch>
            <a:fillRect/>
          </a:stretch>
        </p:blipFill>
        <p:spPr>
          <a:xfrm>
            <a:off x="3635375" y="0"/>
            <a:ext cx="5280025" cy="6781800"/>
          </a:xfrm>
          <a:noFill/>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5" name="Rectangle 3"/>
          <p:cNvSpPr>
            <a:spLocks noGrp="1" noChangeArrowheads="1"/>
          </p:cNvSpPr>
          <p:nvPr>
            <p:ph type="title"/>
          </p:nvPr>
        </p:nvSpPr>
        <p:spPr>
          <a:xfrm>
            <a:off x="304800" y="304800"/>
            <a:ext cx="8534400" cy="762000"/>
          </a:xfrm>
        </p:spPr>
        <p:txBody>
          <a:bodyPr/>
          <a:lstStyle/>
          <a:p>
            <a:pPr eaLnBrk="1" hangingPunct="1">
              <a:defRPr/>
            </a:pPr>
            <a:r>
              <a:rPr lang="en-US" sz="2400" smtClean="0"/>
              <a:t>Contoh formulir penilaian proposal riset yang dibiayai</a:t>
            </a:r>
          </a:p>
        </p:txBody>
      </p:sp>
      <p:pic>
        <p:nvPicPr>
          <p:cNvPr id="57347" name="Picture 5"/>
          <p:cNvPicPr>
            <a:picLocks noChangeAspect="1" noChangeArrowheads="1"/>
          </p:cNvPicPr>
          <p:nvPr>
            <p:ph idx="1"/>
          </p:nvPr>
        </p:nvPicPr>
        <p:blipFill>
          <a:blip r:embed="rId2" cstate="print"/>
          <a:srcRect/>
          <a:stretch>
            <a:fillRect/>
          </a:stretch>
        </p:blipFill>
        <p:spPr>
          <a:xfrm>
            <a:off x="1371600" y="1057275"/>
            <a:ext cx="6858000" cy="5724525"/>
          </a:xfrm>
          <a:noFill/>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381000" y="685800"/>
            <a:ext cx="1905000" cy="2312988"/>
          </a:xfrm>
        </p:spPr>
        <p:txBody>
          <a:bodyPr/>
          <a:lstStyle/>
          <a:p>
            <a:pPr eaLnBrk="1" hangingPunct="1">
              <a:defRPr/>
            </a:pPr>
            <a:r>
              <a:rPr lang="en-US" sz="2400" smtClean="0"/>
              <a:t>Contoh kriteria penilaian proposal riset yang dibiayai</a:t>
            </a:r>
          </a:p>
        </p:txBody>
      </p:sp>
      <p:pic>
        <p:nvPicPr>
          <p:cNvPr id="58371" name="Picture 5"/>
          <p:cNvPicPr>
            <a:picLocks noChangeAspect="1" noChangeArrowheads="1"/>
          </p:cNvPicPr>
          <p:nvPr>
            <p:ph idx="1"/>
          </p:nvPr>
        </p:nvPicPr>
        <p:blipFill>
          <a:blip r:embed="rId2" cstate="print"/>
          <a:srcRect/>
          <a:stretch>
            <a:fillRect/>
          </a:stretch>
        </p:blipFill>
        <p:spPr>
          <a:xfrm>
            <a:off x="2438400" y="307975"/>
            <a:ext cx="6638925" cy="6262688"/>
          </a:xfrm>
          <a:noFill/>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eaLnBrk="1" hangingPunct="1">
              <a:defRPr/>
            </a:pPr>
            <a:endParaRPr lang="id-ID" smtClean="0"/>
          </a:p>
        </p:txBody>
      </p:sp>
      <p:sp>
        <p:nvSpPr>
          <p:cNvPr id="193539" name="Rectangle 3"/>
          <p:cNvSpPr>
            <a:spLocks noGrp="1" noChangeArrowheads="1"/>
          </p:cNvSpPr>
          <p:nvPr>
            <p:ph type="body" idx="1"/>
          </p:nvPr>
        </p:nvSpPr>
        <p:spPr/>
        <p:txBody>
          <a:bodyPr/>
          <a:lstStyle/>
          <a:p>
            <a:pPr eaLnBrk="1" hangingPunct="1">
              <a:buFont typeface="Wingdings" pitchFamily="2" charset="2"/>
              <a:buNone/>
              <a:defRPr/>
            </a:pPr>
            <a:endParaRPr lang="en-US" smtClean="0"/>
          </a:p>
          <a:p>
            <a:pPr algn="ctr" eaLnBrk="1" hangingPunct="1">
              <a:buFont typeface="Wingdings" pitchFamily="2" charset="2"/>
              <a:buNone/>
              <a:defRPr/>
            </a:pPr>
            <a:r>
              <a:rPr lang="en-US" smtClean="0"/>
              <a:t>Sekian Kuliah Hari Ini</a:t>
            </a:r>
          </a:p>
          <a:p>
            <a:pPr algn="ctr" eaLnBrk="1" hangingPunct="1">
              <a:buFont typeface="Wingdings" pitchFamily="2" charset="2"/>
              <a:buNone/>
              <a:defRPr/>
            </a:pPr>
            <a:endParaRPr lang="en-US" smtClean="0"/>
          </a:p>
          <a:p>
            <a:pPr algn="ctr" eaLnBrk="1" hangingPunct="1">
              <a:buFont typeface="Wingdings" pitchFamily="2" charset="2"/>
              <a:buNone/>
              <a:defRPr/>
            </a:pPr>
            <a:r>
              <a:rPr lang="en-US" smtClean="0"/>
              <a:t>Next Week :</a:t>
            </a:r>
          </a:p>
          <a:p>
            <a:pPr algn="ctr" eaLnBrk="1" hangingPunct="1">
              <a:buFont typeface="Wingdings" pitchFamily="2" charset="2"/>
              <a:buNone/>
              <a:defRPr/>
            </a:pPr>
            <a:r>
              <a:rPr lang="en-US" smtClean="0"/>
              <a:t>Metode dan Desain Riset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pPr eaLnBrk="1" hangingPunct="1">
              <a:defRPr/>
            </a:pPr>
            <a:endParaRPr lang="id-ID" smtClean="0"/>
          </a:p>
        </p:txBody>
      </p:sp>
      <p:sp>
        <p:nvSpPr>
          <p:cNvPr id="195587" name="Rectangle 3"/>
          <p:cNvSpPr>
            <a:spLocks noGrp="1" noChangeArrowheads="1"/>
          </p:cNvSpPr>
          <p:nvPr>
            <p:ph type="body" idx="1"/>
          </p:nvPr>
        </p:nvSpPr>
        <p:spPr/>
        <p:txBody>
          <a:bodyPr/>
          <a:lstStyle/>
          <a:p>
            <a:pPr eaLnBrk="1" hangingPunct="1">
              <a:defRPr/>
            </a:pPr>
            <a:r>
              <a:rPr lang="en-US" smtClean="0"/>
              <a:t>Tugas kelompok :</a:t>
            </a:r>
          </a:p>
          <a:p>
            <a:pPr lvl="1" eaLnBrk="1" hangingPunct="1">
              <a:defRPr/>
            </a:pPr>
            <a:r>
              <a:rPr lang="en-US" smtClean="0"/>
              <a:t>Buat kelompok (maks 5 orang per kelompok)</a:t>
            </a:r>
          </a:p>
          <a:p>
            <a:pPr lvl="1" eaLnBrk="1" hangingPunct="1">
              <a:defRPr/>
            </a:pPr>
            <a:r>
              <a:rPr lang="en-US" smtClean="0"/>
              <a:t>Cari satu topik di sekitar lingkungan anda yang dapat dijadikan penelitian ilmiah.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eaLnBrk="1" hangingPunct="1">
              <a:defRPr/>
            </a:pPr>
            <a:endParaRPr lang="id-ID" smtClean="0"/>
          </a:p>
        </p:txBody>
      </p:sp>
      <p:sp>
        <p:nvSpPr>
          <p:cNvPr id="153603" name="Rectangle 3"/>
          <p:cNvSpPr>
            <a:spLocks noGrp="1" noChangeArrowheads="1"/>
          </p:cNvSpPr>
          <p:nvPr>
            <p:ph type="body" idx="1"/>
          </p:nvPr>
        </p:nvSpPr>
        <p:spPr>
          <a:xfrm>
            <a:off x="457200" y="1600200"/>
            <a:ext cx="8229600" cy="4876800"/>
          </a:xfrm>
        </p:spPr>
        <p:txBody>
          <a:bodyPr/>
          <a:lstStyle/>
          <a:p>
            <a:pPr eaLnBrk="1" hangingPunct="1">
              <a:lnSpc>
                <a:spcPct val="80000"/>
              </a:lnSpc>
              <a:defRPr/>
            </a:pPr>
            <a:r>
              <a:rPr lang="en-US" sz="2800" smtClean="0"/>
              <a:t>Contoh statement masalah</a:t>
            </a:r>
          </a:p>
          <a:p>
            <a:pPr lvl="1" eaLnBrk="1" hangingPunct="1">
              <a:lnSpc>
                <a:spcPct val="80000"/>
              </a:lnSpc>
              <a:defRPr/>
            </a:pPr>
            <a:r>
              <a:rPr lang="en-US" sz="2400" smtClean="0"/>
              <a:t>Adanya gejala penurunan kepuasan kerja karyawan</a:t>
            </a:r>
          </a:p>
          <a:p>
            <a:pPr lvl="1" eaLnBrk="1" hangingPunct="1">
              <a:lnSpc>
                <a:spcPct val="80000"/>
              </a:lnSpc>
              <a:defRPr/>
            </a:pPr>
            <a:r>
              <a:rPr lang="en-US" sz="2400" smtClean="0"/>
              <a:t>Penjualan suatu produk tidak meningkat dan menurun dari waktu ke waktu padahal biaya promosi meningkat.</a:t>
            </a:r>
          </a:p>
          <a:p>
            <a:pPr eaLnBrk="1" hangingPunct="1">
              <a:lnSpc>
                <a:spcPct val="80000"/>
              </a:lnSpc>
              <a:defRPr/>
            </a:pPr>
            <a:r>
              <a:rPr lang="en-US" sz="2800" smtClean="0"/>
              <a:t>Contoh peluang</a:t>
            </a:r>
          </a:p>
          <a:p>
            <a:pPr lvl="1" eaLnBrk="1" hangingPunct="1">
              <a:lnSpc>
                <a:spcPct val="80000"/>
              </a:lnSpc>
              <a:defRPr/>
            </a:pPr>
            <a:r>
              <a:rPr lang="en-US" sz="2400" smtClean="0"/>
              <a:t>Adanya pasar lain yang potensial tetapi belum dimanfaatkan</a:t>
            </a:r>
          </a:p>
          <a:p>
            <a:pPr lvl="1" eaLnBrk="1" hangingPunct="1">
              <a:lnSpc>
                <a:spcPct val="80000"/>
              </a:lnSpc>
              <a:defRPr/>
            </a:pPr>
            <a:r>
              <a:rPr lang="en-US" sz="2400" smtClean="0"/>
              <a:t>Adanya tawaran SDM yang menguasai teknologi tertentu yang ternyata dibutuhkan perusahaan.</a:t>
            </a:r>
          </a:p>
          <a:p>
            <a:pPr lvl="1" eaLnBrk="1" hangingPunct="1">
              <a:lnSpc>
                <a:spcPct val="80000"/>
              </a:lnSpc>
              <a:defRPr/>
            </a:pPr>
            <a:r>
              <a:rPr lang="en-US" sz="2400" smtClean="0"/>
              <a:t>Penggunaan sistem yang terkomputersasi akan mempercepat proses transaksi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eaLnBrk="1" hangingPunct="1">
              <a:defRPr/>
            </a:pPr>
            <a:endParaRPr lang="id-ID" smtClean="0"/>
          </a:p>
        </p:txBody>
      </p:sp>
      <p:sp>
        <p:nvSpPr>
          <p:cNvPr id="154627" name="Rectangle 3"/>
          <p:cNvSpPr>
            <a:spLocks noGrp="1" noChangeArrowheads="1"/>
          </p:cNvSpPr>
          <p:nvPr>
            <p:ph type="body" idx="1"/>
          </p:nvPr>
        </p:nvSpPr>
        <p:spPr>
          <a:xfrm>
            <a:off x="457200" y="1600200"/>
            <a:ext cx="8229600" cy="5029200"/>
          </a:xfrm>
        </p:spPr>
        <p:txBody>
          <a:bodyPr/>
          <a:lstStyle/>
          <a:p>
            <a:pPr eaLnBrk="1" hangingPunct="1">
              <a:lnSpc>
                <a:spcPct val="90000"/>
              </a:lnSpc>
              <a:defRPr/>
            </a:pPr>
            <a:r>
              <a:rPr lang="en-US" sz="2400" dirty="0" smtClean="0"/>
              <a:t>Setelah masalah diketahui, selanjutnya dibuat suatu rumusan masalah yang tujuannya adalah agar peneliti maupun pengguna hasil penelitian mempunyai persepsi yang sama dengan penelitian yang dihasilkan. Ditinjau dari pertanyaan-pertanyaan yang berpola 5W+1H (</a:t>
            </a:r>
            <a:r>
              <a:rPr lang="en-US" sz="2400" i="1" dirty="0" smtClean="0"/>
              <a:t>what, why, where, who dan how)</a:t>
            </a:r>
            <a:endParaRPr lang="en-US" sz="2400" dirty="0" smtClean="0"/>
          </a:p>
          <a:p>
            <a:pPr eaLnBrk="1" hangingPunct="1">
              <a:lnSpc>
                <a:spcPct val="90000"/>
              </a:lnSpc>
              <a:buFont typeface="Wingdings" pitchFamily="2" charset="2"/>
              <a:buNone/>
              <a:defRPr/>
            </a:pPr>
            <a:r>
              <a:rPr lang="en-US" sz="2400" dirty="0" smtClean="0"/>
              <a:t>Contoh :</a:t>
            </a:r>
          </a:p>
          <a:p>
            <a:pPr eaLnBrk="1" hangingPunct="1">
              <a:lnSpc>
                <a:spcPct val="90000"/>
              </a:lnSpc>
              <a:defRPr/>
            </a:pPr>
            <a:r>
              <a:rPr lang="en-US" sz="2400" dirty="0" smtClean="0"/>
              <a:t>Rumusan permasalahan :</a:t>
            </a:r>
          </a:p>
          <a:p>
            <a:pPr lvl="1" eaLnBrk="1" hangingPunct="1">
              <a:lnSpc>
                <a:spcPct val="90000"/>
              </a:lnSpc>
              <a:defRPr/>
            </a:pPr>
            <a:r>
              <a:rPr lang="en-US" sz="2000" dirty="0" smtClean="0"/>
              <a:t>Menggunakan desain deskriptif yang sulit dihipotesiskan</a:t>
            </a:r>
          </a:p>
          <a:p>
            <a:pPr lvl="2" eaLnBrk="1" hangingPunct="1">
              <a:lnSpc>
                <a:spcPct val="90000"/>
              </a:lnSpc>
              <a:defRPr/>
            </a:pPr>
            <a:r>
              <a:rPr lang="en-US" sz="1800" dirty="0" smtClean="0"/>
              <a:t>Menganalisis aspek-aspek kepuasan kerja karyawan dan karyawati bagian penjualan produk sepatu di PT. X</a:t>
            </a:r>
          </a:p>
          <a:p>
            <a:pPr lvl="1" eaLnBrk="1" hangingPunct="1">
              <a:lnSpc>
                <a:spcPct val="90000"/>
              </a:lnSpc>
              <a:defRPr/>
            </a:pPr>
            <a:r>
              <a:rPr lang="en-US" sz="2000" dirty="0" smtClean="0"/>
              <a:t>Menggunakan desain kausal yang mudah dihipotesiskan</a:t>
            </a:r>
          </a:p>
          <a:p>
            <a:pPr lvl="2" eaLnBrk="1" hangingPunct="1">
              <a:lnSpc>
                <a:spcPct val="90000"/>
              </a:lnSpc>
              <a:defRPr/>
            </a:pPr>
            <a:r>
              <a:rPr lang="en-US" sz="1800" dirty="0" smtClean="0"/>
              <a:t>Menganalisis pengaruh biaya promosi terhadap </a:t>
            </a:r>
            <a:r>
              <a:rPr lang="id-ID" sz="1800" dirty="0" smtClean="0"/>
              <a:t>jumlah pendaftar</a:t>
            </a:r>
            <a:r>
              <a:rPr lang="en-US" sz="1800" dirty="0" smtClean="0"/>
              <a:t> di PT</a:t>
            </a:r>
            <a:r>
              <a:rPr lang="id-ID" sz="1800" dirty="0" smtClean="0"/>
              <a:t>S</a:t>
            </a:r>
            <a:r>
              <a:rPr lang="en-US" sz="1800" dirty="0" smtClean="0"/>
              <a:t>. X</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smtClean="0"/>
              <a:t>Langkah-langkah Riset</a:t>
            </a:r>
          </a:p>
        </p:txBody>
      </p:sp>
      <p:sp>
        <p:nvSpPr>
          <p:cNvPr id="155651" name="Rectangle 3"/>
          <p:cNvSpPr>
            <a:spLocks noGrp="1" noChangeArrowheads="1"/>
          </p:cNvSpPr>
          <p:nvPr>
            <p:ph type="body" idx="1"/>
          </p:nvPr>
        </p:nvSpPr>
        <p:spPr>
          <a:xfrm>
            <a:off x="457200" y="1600200"/>
            <a:ext cx="8229600" cy="5029200"/>
          </a:xfrm>
        </p:spPr>
        <p:txBody>
          <a:bodyPr/>
          <a:lstStyle/>
          <a:p>
            <a:pPr marL="609600" indent="-609600" eaLnBrk="1" hangingPunct="1">
              <a:lnSpc>
                <a:spcPct val="90000"/>
              </a:lnSpc>
              <a:buFont typeface="Wingdings" pitchFamily="2" charset="2"/>
              <a:buNone/>
              <a:defRPr/>
            </a:pPr>
            <a:r>
              <a:rPr lang="en-US" smtClean="0"/>
              <a:t>2.	Menyusun landasan teori atau melakukan studi kepustakaan</a:t>
            </a:r>
          </a:p>
          <a:p>
            <a:pPr marL="990600" lvl="1" indent="-533400" eaLnBrk="1" hangingPunct="1">
              <a:lnSpc>
                <a:spcPct val="90000"/>
              </a:lnSpc>
              <a:defRPr/>
            </a:pPr>
            <a:r>
              <a:rPr lang="en-US" smtClean="0"/>
              <a:t>Untuk melakukan penelitian seperti pembuatan suatu model atau ingin membandingkan apa yang seharusnya terjadi dengan kejadian sebenarnya maka digunakanlah teori.</a:t>
            </a:r>
          </a:p>
          <a:p>
            <a:pPr marL="990600" lvl="1" indent="-533400" eaLnBrk="1" hangingPunct="1">
              <a:lnSpc>
                <a:spcPct val="90000"/>
              </a:lnSpc>
              <a:defRPr/>
            </a:pPr>
            <a:r>
              <a:rPr lang="en-US" smtClean="0"/>
              <a:t>Penggunaan teori dapat mengacu pada buku-buku teks ataupun penelitian orang lain. Hal ini merupakan keharusan.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eaLnBrk="1" hangingPunct="1">
              <a:defRPr/>
            </a:pPr>
            <a:r>
              <a:rPr lang="en-US" smtClean="0"/>
              <a:t>Langkah-langkah Riset</a:t>
            </a:r>
          </a:p>
        </p:txBody>
      </p:sp>
      <p:sp>
        <p:nvSpPr>
          <p:cNvPr id="156675"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dirty="0" smtClean="0"/>
              <a:t>3.	Memformulasikan hipotesis</a:t>
            </a:r>
          </a:p>
          <a:p>
            <a:pPr marL="990600" lvl="1" indent="-533400" eaLnBrk="1" hangingPunct="1">
              <a:lnSpc>
                <a:spcPct val="90000"/>
              </a:lnSpc>
              <a:buFont typeface="Wingdings" pitchFamily="2" charset="2"/>
              <a:buChar char="n"/>
              <a:defRPr/>
            </a:pPr>
            <a:r>
              <a:rPr lang="en-US" dirty="0" smtClean="0"/>
              <a:t>Hipotesis merupakan </a:t>
            </a:r>
            <a:r>
              <a:rPr lang="id-ID" dirty="0" smtClean="0"/>
              <a:t>pernyataan</a:t>
            </a:r>
            <a:r>
              <a:rPr lang="en-US" dirty="0" smtClean="0"/>
              <a:t> sementara tentang suatu fenomena tertentu yang akan diselidiki.</a:t>
            </a:r>
          </a:p>
          <a:p>
            <a:pPr marL="990600" lvl="1" indent="-533400" eaLnBrk="1" hangingPunct="1">
              <a:lnSpc>
                <a:spcPct val="90000"/>
              </a:lnSpc>
              <a:buFont typeface="Wingdings" pitchFamily="2" charset="2"/>
              <a:buChar char="n"/>
              <a:defRPr/>
            </a:pPr>
            <a:r>
              <a:rPr lang="en-US" dirty="0" smtClean="0"/>
              <a:t>Kegunaannya untuk membantu peneliti untuk mencapai hasil penelitiannya.</a:t>
            </a:r>
          </a:p>
          <a:p>
            <a:pPr marL="990600" lvl="1" indent="-533400" eaLnBrk="1" hangingPunct="1">
              <a:lnSpc>
                <a:spcPct val="90000"/>
              </a:lnSpc>
              <a:buFont typeface="Wingdings" pitchFamily="2" charset="2"/>
              <a:buChar char="n"/>
              <a:defRPr/>
            </a:pPr>
            <a:r>
              <a:rPr lang="en-US" dirty="0" smtClean="0"/>
              <a:t>Tidak semua riset menggunakan hipotesis, khususnya riset yang menggunakan desain deskriptif dan desain eksploratori.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Globe</Template>
  <TotalTime>1469</TotalTime>
  <Words>1831</Words>
  <Application>Microsoft Office PowerPoint</Application>
  <PresentationFormat>On-screen Show (4:3)</PresentationFormat>
  <Paragraphs>263</Paragraphs>
  <Slides>57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Verdana</vt:lpstr>
      <vt:lpstr>Arial</vt:lpstr>
      <vt:lpstr>Wingdings</vt:lpstr>
      <vt:lpstr>Calibri</vt:lpstr>
      <vt:lpstr>Globe</vt:lpstr>
      <vt:lpstr>Metode Penelitian Ilmiah</vt:lpstr>
      <vt:lpstr>Metode Penelitian Ilmiah Proposal Riset</vt:lpstr>
      <vt:lpstr>Objective</vt:lpstr>
      <vt:lpstr>Langkah-langkah Riset</vt:lpstr>
      <vt:lpstr>Langkah-langkah Riset</vt:lpstr>
      <vt:lpstr>Slide 6</vt:lpstr>
      <vt:lpstr>Slide 7</vt:lpstr>
      <vt:lpstr>Langkah-langkah Riset</vt:lpstr>
      <vt:lpstr>Langkah-langkah Riset</vt:lpstr>
      <vt:lpstr>Slide 10</vt:lpstr>
      <vt:lpstr>Langkah-langkah Riset</vt:lpstr>
      <vt:lpstr>Slide 12</vt:lpstr>
      <vt:lpstr>Slide 13</vt:lpstr>
      <vt:lpstr>Langkah-langkah Riset</vt:lpstr>
      <vt:lpstr>Langkah-langkah Riset</vt:lpstr>
      <vt:lpstr>Langkah-langkah Riset</vt:lpstr>
      <vt:lpstr>Langkah-langkah Riset</vt:lpstr>
      <vt:lpstr>Slide 18</vt:lpstr>
      <vt:lpstr>Langkah-langkah Riset</vt:lpstr>
      <vt:lpstr>Proposal Riset</vt:lpstr>
      <vt:lpstr>Slide 21</vt:lpstr>
      <vt:lpstr>Proposal Riset Skripsi</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Proposal Riset yang dibiayai</vt:lpstr>
      <vt:lpstr>Slide 37</vt:lpstr>
      <vt:lpstr>Slide 38</vt:lpstr>
      <vt:lpstr>Slide 39</vt:lpstr>
      <vt:lpstr>Slide 40</vt:lpstr>
      <vt:lpstr>Slide 41</vt:lpstr>
      <vt:lpstr>Slide 42</vt:lpstr>
      <vt:lpstr>Slide 43</vt:lpstr>
      <vt:lpstr>Contoh </vt:lpstr>
      <vt:lpstr>Slide 45</vt:lpstr>
      <vt:lpstr>Untuk menilai kualitas penelitian yang baik ada beberapa kriteria: </vt:lpstr>
      <vt:lpstr>Menilai Proposal Riset</vt:lpstr>
      <vt:lpstr>Menilai Proposal Riset Skripsi</vt:lpstr>
      <vt:lpstr>Slide 49</vt:lpstr>
      <vt:lpstr>Menilai Proposal Riset yang dibiayai</vt:lpstr>
      <vt:lpstr>Menilai Proposal Riset yang dibiayai</vt:lpstr>
      <vt:lpstr>Contoh formulir penilaian proposal riset yang dibiayai</vt:lpstr>
      <vt:lpstr>Contoh kriteria penilaian proposal riset yang dibiayai</vt:lpstr>
      <vt:lpstr>Contoh formulir penilaian proposal riset yang dibiayai</vt:lpstr>
      <vt:lpstr>Contoh kriteria penilaian proposal riset yang dibiayai</vt:lpstr>
      <vt:lpstr>Slide 56</vt:lpstr>
      <vt:lpstr>Slide 57</vt:lpstr>
    </vt:vector>
  </TitlesOfParts>
  <Company>Coconut Cabin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Ilmiah</dc:title>
  <dc:creator>Iman Muhammad</dc:creator>
  <cp:lastModifiedBy>Iman Muhammad</cp:lastModifiedBy>
  <cp:revision>207</cp:revision>
  <dcterms:created xsi:type="dcterms:W3CDTF">2007-08-08T05:19:49Z</dcterms:created>
  <dcterms:modified xsi:type="dcterms:W3CDTF">2016-11-14T18:07:24Z</dcterms:modified>
</cp:coreProperties>
</file>