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7" r:id="rId3"/>
    <p:sldId id="312" r:id="rId4"/>
    <p:sldId id="268" r:id="rId5"/>
    <p:sldId id="316" r:id="rId6"/>
    <p:sldId id="317" r:id="rId7"/>
    <p:sldId id="313" r:id="rId8"/>
    <p:sldId id="321" r:id="rId9"/>
    <p:sldId id="272" r:id="rId10"/>
    <p:sldId id="318" r:id="rId11"/>
    <p:sldId id="320" r:id="rId12"/>
    <p:sldId id="319" r:id="rId13"/>
    <p:sldId id="269" r:id="rId14"/>
    <p:sldId id="270" r:id="rId15"/>
    <p:sldId id="271" r:id="rId16"/>
    <p:sldId id="273" r:id="rId17"/>
    <p:sldId id="276" r:id="rId18"/>
    <p:sldId id="277" r:id="rId19"/>
    <p:sldId id="274" r:id="rId20"/>
    <p:sldId id="278" r:id="rId21"/>
    <p:sldId id="315" r:id="rId22"/>
    <p:sldId id="280" r:id="rId23"/>
    <p:sldId id="284" r:id="rId24"/>
    <p:sldId id="285" r:id="rId25"/>
    <p:sldId id="286" r:id="rId26"/>
    <p:sldId id="287" r:id="rId27"/>
    <p:sldId id="283" r:id="rId28"/>
    <p:sldId id="281" r:id="rId29"/>
    <p:sldId id="288" r:id="rId30"/>
    <p:sldId id="289" r:id="rId31"/>
    <p:sldId id="282" r:id="rId32"/>
    <p:sldId id="290" r:id="rId33"/>
    <p:sldId id="291" r:id="rId34"/>
    <p:sldId id="292" r:id="rId35"/>
    <p:sldId id="293" r:id="rId36"/>
    <p:sldId id="295" r:id="rId37"/>
    <p:sldId id="296" r:id="rId38"/>
    <p:sldId id="297" r:id="rId39"/>
    <p:sldId id="299" r:id="rId40"/>
    <p:sldId id="300" r:id="rId41"/>
    <p:sldId id="301" r:id="rId42"/>
    <p:sldId id="302" r:id="rId43"/>
    <p:sldId id="303" r:id="rId44"/>
    <p:sldId id="304" r:id="rId45"/>
    <p:sldId id="305" r:id="rId46"/>
    <p:sldId id="298" r:id="rId47"/>
    <p:sldId id="314" r:id="rId4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Verdana"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Verdana"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Verdana"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0000FF"/>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870" y="-34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id-ID"/>
            </a:p>
          </p:txBody>
        </p:sp>
        <p:sp>
          <p:nvSpPr>
            <p:cNvPr id="12"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endParaRPr lang="id-ID"/>
            </a:p>
          </p:txBody>
        </p:sp>
        <p:sp>
          <p:nvSpPr>
            <p:cNvPr id="13"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endParaRPr lang="id-ID"/>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id-ID"/>
            </a:p>
          </p:txBody>
        </p:sp>
        <p:sp>
          <p:nvSpPr>
            <p:cNvPr id="15"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endParaRPr lang="id-ID"/>
            </a:p>
          </p:txBody>
        </p:sp>
        <p:sp>
          <p:nvSpPr>
            <p:cNvPr id="16"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endParaRPr lang="id-ID"/>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endParaRPr lang="id-ID"/>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endParaRPr lang="id-ID"/>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endParaRPr lang="id-ID"/>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p:spPr>
            <p:txBody>
              <a:bodyPr/>
              <a:lstStyle/>
              <a:p>
                <a:endParaRPr lang="id-ID"/>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p:spPr>
            <p:txBody>
              <a:bodyPr/>
              <a:lstStyle/>
              <a:p>
                <a:endParaRPr lang="id-ID"/>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p:spPr>
            <p:txBody>
              <a:bodyPr/>
              <a:lstStyle/>
              <a:p>
                <a:endParaRPr lang="id-ID"/>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p:spPr>
            <p:txBody>
              <a:bodyPr/>
              <a:lstStyle/>
              <a:p>
                <a:endParaRPr lang="id-ID"/>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p:spPr>
            <p:txBody>
              <a:bodyPr/>
              <a:lstStyle/>
              <a:p>
                <a:endParaRPr lang="id-ID"/>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endParaRPr lang="id-ID"/>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endParaRPr lang="id-ID"/>
            </a:p>
          </p:txBody>
        </p:sp>
      </p:grpSp>
      <p:sp>
        <p:nvSpPr>
          <p:cNvPr id="9424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9424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1" name="Rectangle 41"/>
          <p:cNvSpPr>
            <a:spLocks noGrp="1" noChangeArrowheads="1"/>
          </p:cNvSpPr>
          <p:nvPr>
            <p:ph type="dt" sz="quarter" idx="10"/>
          </p:nvPr>
        </p:nvSpPr>
        <p:spPr/>
        <p:txBody>
          <a:bodyPr/>
          <a:lstStyle>
            <a:lvl1pPr>
              <a:defRPr/>
            </a:lvl1pPr>
          </a:lstStyle>
          <a:p>
            <a:pPr>
              <a:defRPr/>
            </a:pPr>
            <a:endParaRPr lang="en-US"/>
          </a:p>
        </p:txBody>
      </p:sp>
      <p:sp>
        <p:nvSpPr>
          <p:cNvPr id="42" name="Rectangle 42"/>
          <p:cNvSpPr>
            <a:spLocks noGrp="1" noChangeArrowheads="1"/>
          </p:cNvSpPr>
          <p:nvPr>
            <p:ph type="ftr" sz="quarter" idx="11"/>
          </p:nvPr>
        </p:nvSpPr>
        <p:spPr/>
        <p:txBody>
          <a:bodyPr/>
          <a:lstStyle>
            <a:lvl1pPr>
              <a:defRPr/>
            </a:lvl1pPr>
          </a:lstStyle>
          <a:p>
            <a:pPr>
              <a:defRPr/>
            </a:pPr>
            <a:endParaRPr lang="en-US"/>
          </a:p>
        </p:txBody>
      </p:sp>
      <p:sp>
        <p:nvSpPr>
          <p:cNvPr id="43" name="Rectangle 43"/>
          <p:cNvSpPr>
            <a:spLocks noGrp="1" noChangeArrowheads="1"/>
          </p:cNvSpPr>
          <p:nvPr>
            <p:ph type="sldNum" sz="quarter" idx="12"/>
          </p:nvPr>
        </p:nvSpPr>
        <p:spPr/>
        <p:txBody>
          <a:bodyPr/>
          <a:lstStyle>
            <a:lvl1pPr>
              <a:defRPr/>
            </a:lvl1pPr>
          </a:lstStyle>
          <a:p>
            <a:pPr>
              <a:defRPr/>
            </a:pPr>
            <a:fld id="{A39AA3CF-6828-4661-80D8-37B00518113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2D2A3AA9-C50D-432D-B9EE-F0C610F0EA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29444968-CC7C-40F6-B55A-90D213737BB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32EA5DD9-69B9-4866-9DD9-171711E51AB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D7C26732-3346-462A-B6D6-6E8A280BBBB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B8BC0996-4063-4A3C-AB5A-13CD478438B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40"/>
          <p:cNvSpPr>
            <a:spLocks noGrp="1" noChangeArrowheads="1"/>
          </p:cNvSpPr>
          <p:nvPr>
            <p:ph type="dt" sz="half" idx="10"/>
          </p:nvPr>
        </p:nvSpPr>
        <p:spPr>
          <a:ln/>
        </p:spPr>
        <p:txBody>
          <a:bodyPr/>
          <a:lstStyle>
            <a:lvl1pPr>
              <a:defRPr/>
            </a:lvl1pPr>
          </a:lstStyle>
          <a:p>
            <a:pPr>
              <a:defRPr/>
            </a:pPr>
            <a:endParaRPr lang="en-US"/>
          </a:p>
        </p:txBody>
      </p:sp>
      <p:sp>
        <p:nvSpPr>
          <p:cNvPr id="8" name="Rectangle 41"/>
          <p:cNvSpPr>
            <a:spLocks noGrp="1" noChangeArrowheads="1"/>
          </p:cNvSpPr>
          <p:nvPr>
            <p:ph type="ftr" sz="quarter" idx="11"/>
          </p:nvPr>
        </p:nvSpPr>
        <p:spPr>
          <a:ln/>
        </p:spPr>
        <p:txBody>
          <a:bodyPr/>
          <a:lstStyle>
            <a:lvl1pPr>
              <a:defRPr/>
            </a:lvl1pPr>
          </a:lstStyle>
          <a:p>
            <a:pPr>
              <a:defRPr/>
            </a:pPr>
            <a:endParaRPr lang="en-US"/>
          </a:p>
        </p:txBody>
      </p:sp>
      <p:sp>
        <p:nvSpPr>
          <p:cNvPr id="9" name="Rectangle 42"/>
          <p:cNvSpPr>
            <a:spLocks noGrp="1" noChangeArrowheads="1"/>
          </p:cNvSpPr>
          <p:nvPr>
            <p:ph type="sldNum" sz="quarter" idx="12"/>
          </p:nvPr>
        </p:nvSpPr>
        <p:spPr>
          <a:ln/>
        </p:spPr>
        <p:txBody>
          <a:bodyPr/>
          <a:lstStyle>
            <a:lvl1pPr>
              <a:defRPr/>
            </a:lvl1pPr>
          </a:lstStyle>
          <a:p>
            <a:pPr>
              <a:defRPr/>
            </a:pPr>
            <a:fld id="{F7303C19-3CC5-4025-B0A0-B4C3BF6BA9A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pPr>
              <a:defRPr/>
            </a:pPr>
            <a:fld id="{6BD38832-96F6-426B-814A-1258317D08D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p>
        </p:txBody>
      </p:sp>
      <p:sp>
        <p:nvSpPr>
          <p:cNvPr id="3" name="Rectangle 41"/>
          <p:cNvSpPr>
            <a:spLocks noGrp="1" noChangeArrowheads="1"/>
          </p:cNvSpPr>
          <p:nvPr>
            <p:ph type="ftr" sz="quarter" idx="11"/>
          </p:nvPr>
        </p:nvSpPr>
        <p:spPr>
          <a:ln/>
        </p:spPr>
        <p:txBody>
          <a:bodyPr/>
          <a:lstStyle>
            <a:lvl1pPr>
              <a:defRPr/>
            </a:lvl1pPr>
          </a:lstStyle>
          <a:p>
            <a:pPr>
              <a:defRPr/>
            </a:pPr>
            <a:endParaRPr lang="en-US"/>
          </a:p>
        </p:txBody>
      </p:sp>
      <p:sp>
        <p:nvSpPr>
          <p:cNvPr id="4" name="Rectangle 42"/>
          <p:cNvSpPr>
            <a:spLocks noGrp="1" noChangeArrowheads="1"/>
          </p:cNvSpPr>
          <p:nvPr>
            <p:ph type="sldNum" sz="quarter" idx="12"/>
          </p:nvPr>
        </p:nvSpPr>
        <p:spPr>
          <a:ln/>
        </p:spPr>
        <p:txBody>
          <a:bodyPr/>
          <a:lstStyle>
            <a:lvl1pPr>
              <a:defRPr/>
            </a:lvl1pPr>
          </a:lstStyle>
          <a:p>
            <a:pPr>
              <a:defRPr/>
            </a:pPr>
            <a:fld id="{D2C27862-CA50-449B-84F3-E3CA19396B4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76254DA2-63C3-4128-B536-D06419CE258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7FDADCBA-CED9-4C78-9F18-DF751A5936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850"/>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588" y="0"/>
            <a:ext cx="9148762" cy="6851650"/>
            <a:chOff x="1" y="0"/>
            <a:chExt cx="5763" cy="4316"/>
          </a:xfrm>
        </p:grpSpPr>
        <p:sp>
          <p:nvSpPr>
            <p:cNvPr id="9318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9318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9318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grpSp>
          <p:nvGrpSpPr>
            <p:cNvPr id="1035" name="Group 6"/>
            <p:cNvGrpSpPr>
              <a:grpSpLocks/>
            </p:cNvGrpSpPr>
            <p:nvPr/>
          </p:nvGrpSpPr>
          <p:grpSpPr bwMode="auto">
            <a:xfrm>
              <a:off x="288" y="0"/>
              <a:ext cx="5098" cy="4316"/>
              <a:chOff x="288" y="0"/>
              <a:chExt cx="5098" cy="4316"/>
            </a:xfrm>
          </p:grpSpPr>
          <p:sp>
            <p:nvSpPr>
              <p:cNvPr id="9319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19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20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20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20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sp>
            <p:nvSpPr>
              <p:cNvPr id="9320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id-ID"/>
              </a:p>
            </p:txBody>
          </p:sp>
        </p:grpSp>
        <p:sp>
          <p:nvSpPr>
            <p:cNvPr id="9320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9320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id-ID"/>
            </a:p>
          </p:txBody>
        </p:sp>
        <p:sp>
          <p:nvSpPr>
            <p:cNvPr id="9320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id-ID"/>
            </a:p>
          </p:txBody>
        </p:sp>
        <p:sp>
          <p:nvSpPr>
            <p:cNvPr id="1039"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endParaRPr lang="id-ID"/>
            </a:p>
          </p:txBody>
        </p:sp>
        <p:sp>
          <p:nvSpPr>
            <p:cNvPr id="1040"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endParaRPr lang="id-ID"/>
            </a:p>
          </p:txBody>
        </p:sp>
        <p:sp>
          <p:nvSpPr>
            <p:cNvPr id="9320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id-ID"/>
            </a:p>
          </p:txBody>
        </p:sp>
        <p:sp>
          <p:nvSpPr>
            <p:cNvPr id="1042"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endParaRPr lang="id-ID"/>
            </a:p>
          </p:txBody>
        </p:sp>
        <p:sp>
          <p:nvSpPr>
            <p:cNvPr id="1043"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endParaRPr lang="id-ID"/>
            </a:p>
          </p:txBody>
        </p:sp>
        <p:sp>
          <p:nvSpPr>
            <p:cNvPr id="1044"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endParaRPr lang="id-ID"/>
            </a:p>
          </p:txBody>
        </p:sp>
        <p:sp>
          <p:nvSpPr>
            <p:cNvPr id="1045"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endParaRPr lang="id-ID"/>
            </a:p>
          </p:txBody>
        </p:sp>
        <p:sp>
          <p:nvSpPr>
            <p:cNvPr id="1046"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endParaRPr lang="id-ID"/>
            </a:p>
          </p:txBody>
        </p:sp>
        <p:grpSp>
          <p:nvGrpSpPr>
            <p:cNvPr id="1047" name="Group 31"/>
            <p:cNvGrpSpPr>
              <a:grpSpLocks/>
            </p:cNvGrpSpPr>
            <p:nvPr/>
          </p:nvGrpSpPr>
          <p:grpSpPr bwMode="auto">
            <a:xfrm>
              <a:off x="1" y="392"/>
              <a:ext cx="5758" cy="1571"/>
              <a:chOff x="1" y="392"/>
              <a:chExt cx="5758" cy="1571"/>
            </a:xfrm>
          </p:grpSpPr>
          <p:sp>
            <p:nvSpPr>
              <p:cNvPr id="1050" name="Line 32"/>
              <p:cNvSpPr>
                <a:spLocks noChangeShapeType="1"/>
              </p:cNvSpPr>
              <p:nvPr userDrawn="1"/>
            </p:nvSpPr>
            <p:spPr bwMode="hidden">
              <a:xfrm>
                <a:off x="1" y="784"/>
                <a:ext cx="5758" cy="0"/>
              </a:xfrm>
              <a:prstGeom prst="line">
                <a:avLst/>
              </a:prstGeom>
              <a:noFill/>
              <a:ln w="15875">
                <a:solidFill>
                  <a:schemeClr val="bg1"/>
                </a:solidFill>
                <a:round/>
                <a:headEnd/>
                <a:tailEnd/>
              </a:ln>
            </p:spPr>
            <p:txBody>
              <a:bodyPr/>
              <a:lstStyle/>
              <a:p>
                <a:endParaRPr lang="id-ID"/>
              </a:p>
            </p:txBody>
          </p:sp>
          <p:sp>
            <p:nvSpPr>
              <p:cNvPr id="1051" name="Line 33"/>
              <p:cNvSpPr>
                <a:spLocks noChangeShapeType="1"/>
              </p:cNvSpPr>
              <p:nvPr userDrawn="1"/>
            </p:nvSpPr>
            <p:spPr bwMode="hidden">
              <a:xfrm>
                <a:off x="1" y="1963"/>
                <a:ext cx="5758" cy="0"/>
              </a:xfrm>
              <a:prstGeom prst="line">
                <a:avLst/>
              </a:prstGeom>
              <a:noFill/>
              <a:ln w="15875">
                <a:solidFill>
                  <a:schemeClr val="bg1"/>
                </a:solidFill>
                <a:round/>
                <a:headEnd/>
                <a:tailEnd/>
              </a:ln>
            </p:spPr>
            <p:txBody>
              <a:bodyPr/>
              <a:lstStyle/>
              <a:p>
                <a:endParaRPr lang="id-ID"/>
              </a:p>
            </p:txBody>
          </p:sp>
          <p:sp>
            <p:nvSpPr>
              <p:cNvPr id="1052" name="Line 34"/>
              <p:cNvSpPr>
                <a:spLocks noChangeShapeType="1"/>
              </p:cNvSpPr>
              <p:nvPr userDrawn="1"/>
            </p:nvSpPr>
            <p:spPr bwMode="hidden">
              <a:xfrm>
                <a:off x="1" y="1570"/>
                <a:ext cx="5758" cy="0"/>
              </a:xfrm>
              <a:prstGeom prst="line">
                <a:avLst/>
              </a:prstGeom>
              <a:noFill/>
              <a:ln w="15875">
                <a:solidFill>
                  <a:schemeClr val="bg1"/>
                </a:solidFill>
                <a:round/>
                <a:headEnd/>
                <a:tailEnd/>
              </a:ln>
            </p:spPr>
            <p:txBody>
              <a:bodyPr/>
              <a:lstStyle/>
              <a:p>
                <a:endParaRPr lang="id-ID"/>
              </a:p>
            </p:txBody>
          </p:sp>
          <p:sp>
            <p:nvSpPr>
              <p:cNvPr id="1053" name="Line 35"/>
              <p:cNvSpPr>
                <a:spLocks noChangeShapeType="1"/>
              </p:cNvSpPr>
              <p:nvPr userDrawn="1"/>
            </p:nvSpPr>
            <p:spPr bwMode="hidden">
              <a:xfrm>
                <a:off x="1" y="1177"/>
                <a:ext cx="5758" cy="0"/>
              </a:xfrm>
              <a:prstGeom prst="line">
                <a:avLst/>
              </a:prstGeom>
              <a:noFill/>
              <a:ln w="15875">
                <a:solidFill>
                  <a:schemeClr val="bg1"/>
                </a:solidFill>
                <a:round/>
                <a:headEnd/>
                <a:tailEnd/>
              </a:ln>
            </p:spPr>
            <p:txBody>
              <a:bodyPr/>
              <a:lstStyle/>
              <a:p>
                <a:endParaRPr lang="id-ID"/>
              </a:p>
            </p:txBody>
          </p:sp>
          <p:sp>
            <p:nvSpPr>
              <p:cNvPr id="1054" name="Line 36"/>
              <p:cNvSpPr>
                <a:spLocks noChangeShapeType="1"/>
              </p:cNvSpPr>
              <p:nvPr userDrawn="1"/>
            </p:nvSpPr>
            <p:spPr bwMode="hidden">
              <a:xfrm>
                <a:off x="1" y="392"/>
                <a:ext cx="5758" cy="0"/>
              </a:xfrm>
              <a:prstGeom prst="line">
                <a:avLst/>
              </a:prstGeom>
              <a:noFill/>
              <a:ln w="15875">
                <a:solidFill>
                  <a:schemeClr val="bg1"/>
                </a:solidFill>
                <a:round/>
                <a:headEnd/>
                <a:tailEnd/>
              </a:ln>
            </p:spPr>
            <p:txBody>
              <a:bodyPr/>
              <a:lstStyle/>
              <a:p>
                <a:endParaRPr lang="id-ID"/>
              </a:p>
            </p:txBody>
          </p:sp>
        </p:grpSp>
        <p:sp>
          <p:nvSpPr>
            <p:cNvPr id="1048"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endParaRPr lang="id-ID"/>
            </a:p>
          </p:txBody>
        </p:sp>
        <p:sp>
          <p:nvSpPr>
            <p:cNvPr id="1049"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endParaRPr lang="id-ID"/>
            </a:p>
          </p:txBody>
        </p:sp>
      </p:grpSp>
      <p:sp>
        <p:nvSpPr>
          <p:cNvPr id="9322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9322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pPr>
              <a:defRPr/>
            </a:pPr>
            <a:endParaRPr lang="en-US"/>
          </a:p>
        </p:txBody>
      </p:sp>
      <p:sp>
        <p:nvSpPr>
          <p:cNvPr id="9322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pPr>
              <a:defRPr/>
            </a:pPr>
            <a:endParaRPr lang="en-US"/>
          </a:p>
        </p:txBody>
      </p:sp>
      <p:sp>
        <p:nvSpPr>
          <p:cNvPr id="9322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pPr>
              <a:defRPr/>
            </a:pPr>
            <a:fld id="{B9478AC1-E8C6-461A-9712-2FB767699420}" type="slidenum">
              <a:rPr lang="en-US"/>
              <a:pPr>
                <a:defRPr/>
              </a:pPr>
              <a:t>‹#›</a:t>
            </a:fld>
            <a:endParaRPr lang="en-US"/>
          </a:p>
        </p:txBody>
      </p:sp>
      <p:sp>
        <p:nvSpPr>
          <p:cNvPr id="9322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61"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mtClean="0"/>
              <a:t>Metode Penelitian Ilmiah</a:t>
            </a:r>
          </a:p>
        </p:txBody>
      </p:sp>
      <p:sp>
        <p:nvSpPr>
          <p:cNvPr id="2051" name="Rectangle 3"/>
          <p:cNvSpPr>
            <a:spLocks noGrp="1" noChangeArrowheads="1"/>
          </p:cNvSpPr>
          <p:nvPr>
            <p:ph type="subTitle" idx="1"/>
          </p:nvPr>
        </p:nvSpPr>
        <p:spPr>
          <a:xfrm>
            <a:off x="457200" y="3886200"/>
            <a:ext cx="8305800" cy="1752600"/>
          </a:xfrm>
        </p:spPr>
        <p:txBody>
          <a:bodyPr/>
          <a:lstStyle/>
          <a:p>
            <a:pPr eaLnBrk="1" hangingPunct="1">
              <a:lnSpc>
                <a:spcPct val="80000"/>
              </a:lnSpc>
              <a:defRPr/>
            </a:pPr>
            <a:r>
              <a:rPr lang="en-US" sz="2800" dirty="0" smtClean="0"/>
              <a:t>Session 1</a:t>
            </a:r>
          </a:p>
          <a:p>
            <a:pPr eaLnBrk="1" hangingPunct="1">
              <a:lnSpc>
                <a:spcPct val="80000"/>
              </a:lnSpc>
              <a:defRPr/>
            </a:pPr>
            <a:endParaRPr lang="en-US" sz="2800" dirty="0" smtClean="0"/>
          </a:p>
          <a:p>
            <a:pPr eaLnBrk="1" hangingPunct="1">
              <a:lnSpc>
                <a:spcPct val="80000"/>
              </a:lnSpc>
              <a:defRPr/>
            </a:pPr>
            <a:r>
              <a:rPr lang="en-US" sz="2800" dirty="0" smtClean="0"/>
              <a:t>Iman Muhammad, S.E., S.Kom, M.M., M.Kes</a:t>
            </a:r>
          </a:p>
          <a:p>
            <a:pPr eaLnBrk="1" hangingPunct="1">
              <a:lnSpc>
                <a:spcPct val="80000"/>
              </a:lnSpc>
              <a:defRPr/>
            </a:pPr>
            <a:endParaRPr lang="en-US" sz="2800" dirty="0" smtClean="0"/>
          </a:p>
          <a:p>
            <a:pPr eaLnBrk="1" hangingPunct="1">
              <a:lnSpc>
                <a:spcPct val="80000"/>
              </a:lnSpc>
              <a:defRPr/>
            </a:pPr>
            <a:endParaRPr lang="en-US" sz="2400" i="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t>Masalah dalam Penelitian</a:t>
            </a:r>
            <a:endParaRPr lang="id-ID" dirty="0"/>
          </a:p>
        </p:txBody>
      </p:sp>
      <p:sp>
        <p:nvSpPr>
          <p:cNvPr id="3" name="Content Placeholder 2"/>
          <p:cNvSpPr>
            <a:spLocks noGrp="1"/>
          </p:cNvSpPr>
          <p:nvPr>
            <p:ph idx="1"/>
          </p:nvPr>
        </p:nvSpPr>
        <p:spPr/>
        <p:txBody>
          <a:bodyPr/>
          <a:lstStyle/>
          <a:p>
            <a:pPr>
              <a:defRPr/>
            </a:pPr>
            <a:r>
              <a:rPr lang="id-ID" sz="2800" dirty="0" smtClean="0"/>
              <a:t>Real Problem</a:t>
            </a:r>
          </a:p>
          <a:p>
            <a:pPr lvl="1">
              <a:defRPr/>
            </a:pPr>
            <a:r>
              <a:rPr lang="id-ID" sz="2400" dirty="0" smtClean="0"/>
              <a:t>Adalah masalah sebenarnya yang sudah terjadi ataupun yang masih berlangsung yang dapat dibuktikan dengan data, mis: Hasil belajar -&gt; KHS, Gizi buruk -&gt; KMS.</a:t>
            </a:r>
          </a:p>
          <a:p>
            <a:pPr>
              <a:defRPr/>
            </a:pPr>
            <a:r>
              <a:rPr lang="id-ID" sz="2800" dirty="0" smtClean="0"/>
              <a:t>Penelitian D4 Kebidanan dapat memilih Real Problem dari 2 topik, Klinis dan Pedagogik (Pendidikan).</a:t>
            </a:r>
          </a:p>
          <a:p>
            <a:pPr>
              <a:defRPr/>
            </a:pPr>
            <a:r>
              <a:rPr lang="id-ID" sz="2800" dirty="0" smtClean="0"/>
              <a:t>Research Problem pada penulisan skripsi akan menjadi variabel Y (variabel terikat/ </a:t>
            </a:r>
            <a:r>
              <a:rPr lang="id-ID" sz="2800" i="1" dirty="0" smtClean="0"/>
              <a:t>dependent variable</a:t>
            </a:r>
            <a:r>
              <a:rPr lang="id-ID" sz="2800" dirty="0" smtClean="0"/>
              <a:t>), yg hasilnya tergantung dengan variable X</a:t>
            </a:r>
          </a:p>
          <a:p>
            <a:pPr>
              <a:defRPr/>
            </a:pPr>
            <a:r>
              <a:rPr lang="id-ID" sz="2800" dirty="0" smtClean="0"/>
              <a:t> </a:t>
            </a:r>
            <a:endParaRPr lang="id-ID"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t>Contoh Real Problem</a:t>
            </a:r>
            <a:endParaRPr lang="id-ID" dirty="0"/>
          </a:p>
        </p:txBody>
      </p:sp>
      <p:sp>
        <p:nvSpPr>
          <p:cNvPr id="3" name="Content Placeholder 2"/>
          <p:cNvSpPr>
            <a:spLocks noGrp="1"/>
          </p:cNvSpPr>
          <p:nvPr>
            <p:ph idx="1"/>
          </p:nvPr>
        </p:nvSpPr>
        <p:spPr/>
        <p:txBody>
          <a:bodyPr/>
          <a:lstStyle/>
          <a:p>
            <a:pPr>
              <a:defRPr/>
            </a:pPr>
            <a:r>
              <a:rPr lang="id-ID" dirty="0" smtClean="0"/>
              <a:t>Askeb-1:</a:t>
            </a:r>
          </a:p>
          <a:p>
            <a:pPr lvl="1">
              <a:defRPr/>
            </a:pPr>
            <a:r>
              <a:rPr lang="id-ID" dirty="0" smtClean="0"/>
              <a:t>Hyperemesis gravidarum, Morning Sickness, Anemia</a:t>
            </a:r>
          </a:p>
          <a:p>
            <a:pPr>
              <a:defRPr/>
            </a:pPr>
            <a:r>
              <a:rPr lang="id-ID" dirty="0" smtClean="0"/>
              <a:t>Askeb-2:</a:t>
            </a:r>
          </a:p>
          <a:p>
            <a:pPr lvl="1">
              <a:defRPr/>
            </a:pPr>
            <a:r>
              <a:rPr lang="id-ID" dirty="0" smtClean="0"/>
              <a:t>Ruptur Perineum, Laserasi, Distosia Bahu, Pre Eklamsi, KPD, dll.</a:t>
            </a:r>
          </a:p>
          <a:p>
            <a:pPr>
              <a:defRPr/>
            </a:pPr>
            <a:r>
              <a:rPr lang="id-ID" dirty="0" smtClean="0"/>
              <a:t>Pedagogik</a:t>
            </a:r>
          </a:p>
          <a:p>
            <a:pPr lvl="1">
              <a:defRPr/>
            </a:pPr>
            <a:r>
              <a:rPr lang="id-ID" dirty="0" smtClean="0"/>
              <a:t>Hasil belajar, Kompetensi tidak tercapai, dll.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dirty="0" smtClean="0"/>
              <a:t>Masalah dalam Penelitian</a:t>
            </a:r>
            <a:endParaRPr lang="id-ID" dirty="0"/>
          </a:p>
        </p:txBody>
      </p:sp>
      <p:sp>
        <p:nvSpPr>
          <p:cNvPr id="3" name="Content Placeholder 2"/>
          <p:cNvSpPr>
            <a:spLocks noGrp="1"/>
          </p:cNvSpPr>
          <p:nvPr>
            <p:ph idx="1"/>
          </p:nvPr>
        </p:nvSpPr>
        <p:spPr>
          <a:xfrm>
            <a:off x="457200" y="1600200"/>
            <a:ext cx="8382000" cy="4530725"/>
          </a:xfrm>
        </p:spPr>
        <p:txBody>
          <a:bodyPr/>
          <a:lstStyle/>
          <a:p>
            <a:pPr>
              <a:defRPr/>
            </a:pPr>
            <a:r>
              <a:rPr lang="id-ID" dirty="0" smtClean="0"/>
              <a:t>Research Problem</a:t>
            </a:r>
          </a:p>
          <a:p>
            <a:pPr lvl="1">
              <a:defRPr/>
            </a:pPr>
            <a:r>
              <a:rPr lang="id-ID" dirty="0" smtClean="0"/>
              <a:t>Adalah masalah yang akan diteliti karena diduga menjadi faktor determinan terjadinya Real Problem, mis: Metode Pembelajaran -&gt; Hasil Belajar, Pola Makan Ibu Hamil -&gt; BBLR.</a:t>
            </a:r>
          </a:p>
          <a:p>
            <a:pPr>
              <a:defRPr/>
            </a:pPr>
            <a:r>
              <a:rPr lang="id-ID" dirty="0" smtClean="0"/>
              <a:t>Research Problem pada penulisan skripsi akan menjadi variabel X (variabel bebas/ </a:t>
            </a:r>
            <a:r>
              <a:rPr lang="id-ID" i="1" dirty="0" smtClean="0"/>
              <a:t>independet variable</a:t>
            </a:r>
            <a:r>
              <a:rPr lang="id-ID" dirty="0" smtClean="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eaLnBrk="1" hangingPunct="1">
              <a:defRPr/>
            </a:pPr>
            <a:r>
              <a:rPr lang="en-US" smtClean="0"/>
              <a:t>Tujuan Penelitian (</a:t>
            </a:r>
            <a:r>
              <a:rPr lang="en-US" i="1" smtClean="0"/>
              <a:t>Research</a:t>
            </a:r>
            <a:r>
              <a:rPr lang="en-US" smtClean="0"/>
              <a:t>)</a:t>
            </a:r>
          </a:p>
        </p:txBody>
      </p:sp>
      <p:sp>
        <p:nvSpPr>
          <p:cNvPr id="120835" name="Rectangle 3"/>
          <p:cNvSpPr>
            <a:spLocks noGrp="1" noChangeArrowheads="1"/>
          </p:cNvSpPr>
          <p:nvPr>
            <p:ph type="body" idx="1"/>
          </p:nvPr>
        </p:nvSpPr>
        <p:spPr>
          <a:xfrm>
            <a:off x="457200" y="1447800"/>
            <a:ext cx="8229600" cy="5029200"/>
          </a:xfrm>
        </p:spPr>
        <p:txBody>
          <a:bodyPr/>
          <a:lstStyle/>
          <a:p>
            <a:pPr eaLnBrk="1" hangingPunct="1">
              <a:lnSpc>
                <a:spcPct val="90000"/>
              </a:lnSpc>
              <a:defRPr/>
            </a:pPr>
            <a:r>
              <a:rPr lang="en-US" sz="2800" smtClean="0"/>
              <a:t>Untuk menemukan, mengembangkan, atau menguji kebenaran suatu pengetahuan.</a:t>
            </a:r>
          </a:p>
          <a:p>
            <a:pPr lvl="1" eaLnBrk="1" hangingPunct="1">
              <a:lnSpc>
                <a:spcPct val="90000"/>
              </a:lnSpc>
              <a:defRPr/>
            </a:pPr>
            <a:r>
              <a:rPr lang="en-US" sz="2400" i="1" smtClean="0">
                <a:solidFill>
                  <a:schemeClr val="hlink"/>
                </a:solidFill>
              </a:rPr>
              <a:t>Menemukan</a:t>
            </a:r>
            <a:r>
              <a:rPr lang="en-US" sz="2400" smtClean="0"/>
              <a:t> : berusaha mendapatkan sesuatu untuk mengisi kekosongan atau kekurangan. menemukan sesuatu yang baru dalam bidang tertentu</a:t>
            </a:r>
            <a:r>
              <a:rPr lang="en-US" smtClean="0"/>
              <a:t> </a:t>
            </a:r>
            <a:endParaRPr lang="en-US" sz="2400" smtClean="0"/>
          </a:p>
          <a:p>
            <a:pPr lvl="1" eaLnBrk="1" hangingPunct="1">
              <a:lnSpc>
                <a:spcPct val="90000"/>
              </a:lnSpc>
              <a:defRPr/>
            </a:pPr>
            <a:r>
              <a:rPr lang="en-US" sz="2400" i="1" smtClean="0">
                <a:solidFill>
                  <a:schemeClr val="hlink"/>
                </a:solidFill>
              </a:rPr>
              <a:t>Mengembangkan</a:t>
            </a:r>
            <a:r>
              <a:rPr lang="en-US" sz="2400" smtClean="0"/>
              <a:t> : memperluas dan menggali lebih dalam apa yang sudah ada.</a:t>
            </a:r>
          </a:p>
          <a:p>
            <a:pPr lvl="1" eaLnBrk="1" hangingPunct="1">
              <a:lnSpc>
                <a:spcPct val="90000"/>
              </a:lnSpc>
              <a:defRPr/>
            </a:pPr>
            <a:r>
              <a:rPr lang="en-US" sz="2400" i="1" smtClean="0">
                <a:solidFill>
                  <a:schemeClr val="hlink"/>
                </a:solidFill>
              </a:rPr>
              <a:t>Menguji Kebenaran</a:t>
            </a:r>
            <a:r>
              <a:rPr lang="en-US" sz="2400" smtClean="0"/>
              <a:t> : dilakukan bila apa yang sudah ada masih diragukan kebenarannya. menguji kebenaran sesuatu dalam bidang yang telah ada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eaLnBrk="1" hangingPunct="1">
              <a:defRPr/>
            </a:pPr>
            <a:r>
              <a:rPr lang="en-US" smtClean="0"/>
              <a:t>Fungsi Penelitian</a:t>
            </a:r>
          </a:p>
        </p:txBody>
      </p:sp>
      <p:sp>
        <p:nvSpPr>
          <p:cNvPr id="121859" name="Rectangle 3"/>
          <p:cNvSpPr>
            <a:spLocks noGrp="1" noChangeArrowheads="1"/>
          </p:cNvSpPr>
          <p:nvPr>
            <p:ph type="body" idx="1"/>
          </p:nvPr>
        </p:nvSpPr>
        <p:spPr>
          <a:xfrm>
            <a:off x="228600" y="1828800"/>
            <a:ext cx="8382000" cy="4530725"/>
          </a:xfrm>
        </p:spPr>
        <p:txBody>
          <a:bodyPr/>
          <a:lstStyle/>
          <a:p>
            <a:pPr eaLnBrk="1" hangingPunct="1">
              <a:defRPr/>
            </a:pPr>
            <a:r>
              <a:rPr lang="en-US" sz="3000" smtClean="0"/>
              <a:t>Untuk mencarikan penjelasan dan jawaban terhadap suatu permasalahan serta memberikan alternatif bagi kemungkinan-kemungkinan yang dapat dipergunakan untuk pemecahan masalah.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457200" y="277813"/>
            <a:ext cx="8229600" cy="636587"/>
          </a:xfrm>
        </p:spPr>
        <p:txBody>
          <a:bodyPr/>
          <a:lstStyle/>
          <a:p>
            <a:pPr eaLnBrk="1" hangingPunct="1">
              <a:defRPr/>
            </a:pPr>
            <a:r>
              <a:rPr lang="en-US" sz="4000" smtClean="0"/>
              <a:t>Jenis Penelitian</a:t>
            </a:r>
          </a:p>
        </p:txBody>
      </p:sp>
      <p:sp>
        <p:nvSpPr>
          <p:cNvPr id="122883" name="Rectangle 3"/>
          <p:cNvSpPr>
            <a:spLocks noGrp="1" noChangeArrowheads="1"/>
          </p:cNvSpPr>
          <p:nvPr>
            <p:ph type="body" idx="1"/>
          </p:nvPr>
        </p:nvSpPr>
        <p:spPr>
          <a:xfrm>
            <a:off x="457200" y="1066800"/>
            <a:ext cx="8382000" cy="5791200"/>
          </a:xfrm>
        </p:spPr>
        <p:txBody>
          <a:bodyPr/>
          <a:lstStyle/>
          <a:p>
            <a:pPr eaLnBrk="1" hangingPunct="1">
              <a:lnSpc>
                <a:spcPct val="80000"/>
              </a:lnSpc>
              <a:defRPr/>
            </a:pPr>
            <a:r>
              <a:rPr lang="en-US" sz="2400" smtClean="0"/>
              <a:t>Penelitian dapat digolongkan berdasarkan hasil / alasan yang diperoleh :</a:t>
            </a:r>
            <a:endParaRPr lang="en-US" sz="2400" b="1" smtClean="0"/>
          </a:p>
          <a:p>
            <a:pPr lvl="1" eaLnBrk="1" hangingPunct="1">
              <a:lnSpc>
                <a:spcPct val="80000"/>
              </a:lnSpc>
              <a:defRPr/>
            </a:pPr>
            <a:r>
              <a:rPr lang="en-US" sz="2000" b="1" smtClean="0"/>
              <a:t>Basic Research (Penelitian Dasar):</a:t>
            </a:r>
          </a:p>
          <a:p>
            <a:pPr lvl="2" eaLnBrk="1" hangingPunct="1">
              <a:lnSpc>
                <a:spcPct val="80000"/>
              </a:lnSpc>
              <a:defRPr/>
            </a:pPr>
            <a:r>
              <a:rPr lang="en-US" sz="1800" smtClean="0"/>
              <a:t>mempunyai alasan intelektual, dilakukan dalam rangka pengembangan ilmu pengetahuan. </a:t>
            </a:r>
          </a:p>
          <a:p>
            <a:pPr lvl="2" eaLnBrk="1" hangingPunct="1">
              <a:lnSpc>
                <a:spcPct val="80000"/>
              </a:lnSpc>
              <a:defRPr/>
            </a:pPr>
            <a:r>
              <a:rPr lang="en-US" sz="1800" smtClean="0"/>
              <a:t>Bersifat abstrak dan umum. </a:t>
            </a:r>
          </a:p>
          <a:p>
            <a:pPr lvl="2" eaLnBrk="1" hangingPunct="1">
              <a:lnSpc>
                <a:spcPct val="80000"/>
              </a:lnSpc>
              <a:defRPr/>
            </a:pPr>
            <a:r>
              <a:rPr lang="en-US" sz="1800" smtClean="0"/>
              <a:t>U</a:t>
            </a:r>
            <a:r>
              <a:rPr lang="id-ID" sz="1800" smtClean="0"/>
              <a:t>ntuk memah</a:t>
            </a:r>
            <a:r>
              <a:rPr lang="en-US" sz="1800" smtClean="0"/>
              <a:t>a</a:t>
            </a:r>
            <a:r>
              <a:rPr lang="id-ID" sz="1800" smtClean="0"/>
              <a:t>mi permasalahan secara lebih mendalam atau untuk mengembangkan teori yang sudah ada.</a:t>
            </a:r>
            <a:endParaRPr lang="en-US" sz="1800" smtClean="0"/>
          </a:p>
          <a:p>
            <a:pPr lvl="2" eaLnBrk="1" hangingPunct="1">
              <a:lnSpc>
                <a:spcPct val="80000"/>
              </a:lnSpc>
              <a:defRPr/>
            </a:pPr>
            <a:r>
              <a:rPr lang="en-US" sz="1800" smtClean="0"/>
              <a:t>Contoh :</a:t>
            </a:r>
          </a:p>
          <a:p>
            <a:pPr lvl="3" eaLnBrk="1" hangingPunct="1">
              <a:lnSpc>
                <a:spcPct val="80000"/>
              </a:lnSpc>
              <a:defRPr/>
            </a:pPr>
            <a:r>
              <a:rPr lang="en-US" sz="1600" smtClean="0"/>
              <a:t>Penelitian untuk menghasilkan suatu algoritma baru.</a:t>
            </a:r>
          </a:p>
          <a:p>
            <a:pPr lvl="1" eaLnBrk="1" hangingPunct="1">
              <a:lnSpc>
                <a:spcPct val="80000"/>
              </a:lnSpc>
              <a:defRPr/>
            </a:pPr>
            <a:r>
              <a:rPr lang="en-US" sz="2000" b="1" smtClean="0"/>
              <a:t>Applied Reseach (Penelitian Terapan</a:t>
            </a:r>
            <a:r>
              <a:rPr lang="en-US" sz="2000" smtClean="0"/>
              <a:t>) :</a:t>
            </a:r>
          </a:p>
          <a:p>
            <a:pPr lvl="2" eaLnBrk="1" hangingPunct="1">
              <a:lnSpc>
                <a:spcPct val="80000"/>
              </a:lnSpc>
              <a:defRPr/>
            </a:pPr>
            <a:r>
              <a:rPr lang="en-US" sz="1800" smtClean="0"/>
              <a:t>mempunyai alasan praktis, keinginan untuk mengetahui; bertujuan agar dapat melakukan sesuatu yang lebih baik, efektif, efisien. </a:t>
            </a:r>
          </a:p>
          <a:p>
            <a:pPr lvl="2" eaLnBrk="1" hangingPunct="1">
              <a:lnSpc>
                <a:spcPct val="80000"/>
              </a:lnSpc>
              <a:defRPr/>
            </a:pPr>
            <a:r>
              <a:rPr lang="en-US" sz="1800" smtClean="0"/>
              <a:t>Bersifat konkret dan spesifik.</a:t>
            </a:r>
          </a:p>
          <a:p>
            <a:pPr lvl="2" eaLnBrk="1" hangingPunct="1">
              <a:lnSpc>
                <a:spcPct val="80000"/>
              </a:lnSpc>
              <a:defRPr/>
            </a:pPr>
            <a:r>
              <a:rPr lang="en-US" sz="1800" smtClean="0"/>
              <a:t>Penelitian yang dilakukan </a:t>
            </a:r>
            <a:r>
              <a:rPr lang="id-ID" sz="1800" smtClean="0"/>
              <a:t>untuk mendapatkan informasi yang digunakan untuk memecahkan masalah.</a:t>
            </a:r>
            <a:endParaRPr lang="en-US" sz="1800" smtClean="0"/>
          </a:p>
          <a:p>
            <a:pPr lvl="2" eaLnBrk="1" hangingPunct="1">
              <a:lnSpc>
                <a:spcPct val="80000"/>
              </a:lnSpc>
              <a:defRPr/>
            </a:pPr>
            <a:r>
              <a:rPr lang="en-US" sz="1800" smtClean="0"/>
              <a:t>Menerapkan teori tertentu untuk memecahkan suatu permasalahan di kehidupan nyata.</a:t>
            </a:r>
          </a:p>
          <a:p>
            <a:pPr lvl="2" eaLnBrk="1" hangingPunct="1">
              <a:lnSpc>
                <a:spcPct val="80000"/>
              </a:lnSpc>
              <a:defRPr/>
            </a:pPr>
            <a:r>
              <a:rPr lang="en-US" sz="1800" smtClean="0"/>
              <a:t>Contoh :</a:t>
            </a:r>
          </a:p>
          <a:p>
            <a:pPr lvl="3" eaLnBrk="1" hangingPunct="1">
              <a:lnSpc>
                <a:spcPct val="80000"/>
              </a:lnSpc>
              <a:defRPr/>
            </a:pPr>
            <a:r>
              <a:rPr lang="en-US" sz="1600" smtClean="0"/>
              <a:t>Penelitian untuk menguji suatu aplikasi internet.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defRPr/>
            </a:pPr>
            <a:r>
              <a:rPr lang="en-US" smtClean="0"/>
              <a:t>Jenis Penelitian (2)</a:t>
            </a:r>
          </a:p>
        </p:txBody>
      </p:sp>
      <p:sp>
        <p:nvSpPr>
          <p:cNvPr id="124931" name="Rectangle 3"/>
          <p:cNvSpPr>
            <a:spLocks noGrp="1" noChangeArrowheads="1"/>
          </p:cNvSpPr>
          <p:nvPr>
            <p:ph type="body" idx="1"/>
          </p:nvPr>
        </p:nvSpPr>
        <p:spPr>
          <a:xfrm>
            <a:off x="457200" y="1447800"/>
            <a:ext cx="8229600" cy="5181600"/>
          </a:xfrm>
        </p:spPr>
        <p:txBody>
          <a:bodyPr/>
          <a:lstStyle/>
          <a:p>
            <a:pPr eaLnBrk="1" hangingPunct="1">
              <a:lnSpc>
                <a:spcPct val="90000"/>
              </a:lnSpc>
              <a:defRPr/>
            </a:pPr>
            <a:r>
              <a:rPr lang="en-US" sz="2800" dirty="0" smtClean="0"/>
              <a:t>Dilihat dari sudut pandang pendekatan analisisnya :</a:t>
            </a:r>
          </a:p>
          <a:p>
            <a:pPr lvl="1" eaLnBrk="1" hangingPunct="1">
              <a:lnSpc>
                <a:spcPct val="90000"/>
              </a:lnSpc>
              <a:defRPr/>
            </a:pPr>
            <a:r>
              <a:rPr lang="en-US" sz="2400" dirty="0" smtClean="0"/>
              <a:t>Penelitian Kuantitatif</a:t>
            </a:r>
          </a:p>
          <a:p>
            <a:pPr lvl="2" eaLnBrk="1" hangingPunct="1">
              <a:lnSpc>
                <a:spcPct val="90000"/>
              </a:lnSpc>
              <a:defRPr/>
            </a:pPr>
            <a:r>
              <a:rPr lang="en-US" sz="2000" dirty="0" smtClean="0"/>
              <a:t>Menekankan </a:t>
            </a:r>
            <a:r>
              <a:rPr lang="en-US" sz="2000" dirty="0" smtClean="0">
                <a:solidFill>
                  <a:srgbClr val="FFFF00"/>
                </a:solidFill>
              </a:rPr>
              <a:t>analisisnya pada data-data numerikal (angka) yang diolah dengan metode statistika.</a:t>
            </a:r>
          </a:p>
          <a:p>
            <a:pPr lvl="2" eaLnBrk="1" hangingPunct="1">
              <a:lnSpc>
                <a:spcPct val="90000"/>
              </a:lnSpc>
              <a:defRPr/>
            </a:pPr>
            <a:r>
              <a:rPr lang="en-US" sz="2000" dirty="0" smtClean="0">
                <a:solidFill>
                  <a:srgbClr val="FFFF00"/>
                </a:solidFill>
              </a:rPr>
              <a:t>Melakukan pengujian</a:t>
            </a:r>
            <a:r>
              <a:rPr lang="en-US" sz="2000" dirty="0" smtClean="0"/>
              <a:t> (</a:t>
            </a:r>
            <a:r>
              <a:rPr lang="en-US" sz="2000" i="1" dirty="0" smtClean="0"/>
              <a:t>retest</a:t>
            </a:r>
            <a:r>
              <a:rPr lang="en-US" sz="2000" dirty="0" smtClean="0"/>
              <a:t>) terhadap teori yang sudah ada, sehingga </a:t>
            </a:r>
            <a:r>
              <a:rPr lang="en-US" sz="2000" dirty="0" smtClean="0">
                <a:solidFill>
                  <a:srgbClr val="FFFF00"/>
                </a:solidFill>
              </a:rPr>
              <a:t>hasilnya bisa berupa penguatan, bantahan, atau modifikasi terhadap teori tersebut</a:t>
            </a:r>
            <a:r>
              <a:rPr lang="en-US" sz="2000" dirty="0" smtClean="0"/>
              <a:t>. </a:t>
            </a:r>
          </a:p>
          <a:p>
            <a:pPr lvl="1" eaLnBrk="1" hangingPunct="1">
              <a:lnSpc>
                <a:spcPct val="90000"/>
              </a:lnSpc>
              <a:defRPr/>
            </a:pPr>
            <a:r>
              <a:rPr lang="en-US" sz="2400" dirty="0" smtClean="0"/>
              <a:t>Penelitian Kualitatif</a:t>
            </a:r>
          </a:p>
          <a:p>
            <a:pPr lvl="2" eaLnBrk="1" hangingPunct="1">
              <a:lnSpc>
                <a:spcPct val="90000"/>
              </a:lnSpc>
              <a:defRPr/>
            </a:pPr>
            <a:r>
              <a:rPr lang="en-US" sz="2000" dirty="0" smtClean="0"/>
              <a:t>Menekankan </a:t>
            </a:r>
            <a:r>
              <a:rPr lang="en-US" sz="2000" dirty="0" smtClean="0">
                <a:solidFill>
                  <a:srgbClr val="FFFF00"/>
                </a:solidFill>
              </a:rPr>
              <a:t>analisnya pada proses penyimpulan </a:t>
            </a:r>
            <a:r>
              <a:rPr lang="en-US" sz="2000" dirty="0" smtClean="0"/>
              <a:t>deduktif dan induktif serta pada analisis </a:t>
            </a:r>
            <a:r>
              <a:rPr lang="en-US" sz="2000" dirty="0" smtClean="0">
                <a:solidFill>
                  <a:srgbClr val="FFFF00"/>
                </a:solidFill>
              </a:rPr>
              <a:t>terhadap dinamika hubungan antar fenomena yang diamati, dengan menggunakan logika ilmiah.</a:t>
            </a:r>
          </a:p>
          <a:p>
            <a:pPr lvl="2" eaLnBrk="1" hangingPunct="1">
              <a:lnSpc>
                <a:spcPct val="90000"/>
              </a:lnSpc>
              <a:defRPr/>
            </a:pPr>
            <a:r>
              <a:rPr lang="en-US" sz="2000" dirty="0" smtClean="0">
                <a:solidFill>
                  <a:srgbClr val="FFFF00"/>
                </a:solidFill>
              </a:rPr>
              <a:t>Menghasilkan suatu konsep, teori atau metode penelitian.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eaLnBrk="1" hangingPunct="1">
              <a:defRPr/>
            </a:pPr>
            <a:r>
              <a:rPr lang="en-US" smtClean="0"/>
              <a:t>Jenis Penelitian (3)</a:t>
            </a:r>
          </a:p>
        </p:txBody>
      </p:sp>
      <p:sp>
        <p:nvSpPr>
          <p:cNvPr id="128003" name="Rectangle 3"/>
          <p:cNvSpPr>
            <a:spLocks noGrp="1" noChangeArrowheads="1"/>
          </p:cNvSpPr>
          <p:nvPr>
            <p:ph type="body" idx="1"/>
          </p:nvPr>
        </p:nvSpPr>
        <p:spPr>
          <a:xfrm>
            <a:off x="457200" y="1870075"/>
            <a:ext cx="8229600" cy="4530725"/>
          </a:xfrm>
        </p:spPr>
        <p:txBody>
          <a:bodyPr/>
          <a:lstStyle/>
          <a:p>
            <a:pPr eaLnBrk="1" hangingPunct="1">
              <a:defRPr/>
            </a:pPr>
            <a:r>
              <a:rPr lang="en-US" smtClean="0"/>
              <a:t>Berdasarkan Bidang yang diteliti:</a:t>
            </a:r>
          </a:p>
          <a:p>
            <a:pPr lvl="1" eaLnBrk="1" hangingPunct="1">
              <a:defRPr/>
            </a:pPr>
            <a:r>
              <a:rPr lang="en-US" smtClean="0"/>
              <a:t>Penelitian Sosial : </a:t>
            </a:r>
          </a:p>
          <a:p>
            <a:pPr lvl="2" eaLnBrk="1" hangingPunct="1">
              <a:defRPr/>
            </a:pPr>
            <a:r>
              <a:rPr lang="en-US" smtClean="0"/>
              <a:t>Secara khusus meneliti bidang sosial seperti bidang ekonomi, pendidikan, hukum, dsb;</a:t>
            </a:r>
          </a:p>
          <a:p>
            <a:pPr lvl="1" eaLnBrk="1" hangingPunct="1">
              <a:defRPr/>
            </a:pPr>
            <a:r>
              <a:rPr lang="en-US" smtClean="0"/>
              <a:t>Penelitian Eksakta : </a:t>
            </a:r>
          </a:p>
          <a:p>
            <a:pPr lvl="2" eaLnBrk="1" hangingPunct="1">
              <a:defRPr/>
            </a:pPr>
            <a:r>
              <a:rPr lang="en-US" smtClean="0"/>
              <a:t>Secara khusus meneliti bidang eksakta seperti bidang Kimia, Fisika, Teknik, Teknologi Informasi, dsb;</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eaLnBrk="1" hangingPunct="1">
              <a:defRPr/>
            </a:pPr>
            <a:r>
              <a:rPr lang="en-US" smtClean="0"/>
              <a:t>Jenis Penelitian (4)</a:t>
            </a:r>
          </a:p>
        </p:txBody>
      </p:sp>
      <p:sp>
        <p:nvSpPr>
          <p:cNvPr id="129027" name="Rectangle 3"/>
          <p:cNvSpPr>
            <a:spLocks noGrp="1" noChangeArrowheads="1"/>
          </p:cNvSpPr>
          <p:nvPr>
            <p:ph type="body" idx="1"/>
          </p:nvPr>
        </p:nvSpPr>
        <p:spPr>
          <a:xfrm>
            <a:off x="457200" y="1981200"/>
            <a:ext cx="8382000" cy="4343400"/>
          </a:xfrm>
        </p:spPr>
        <p:txBody>
          <a:bodyPr/>
          <a:lstStyle/>
          <a:p>
            <a:pPr eaLnBrk="1" hangingPunct="1">
              <a:defRPr/>
            </a:pPr>
            <a:r>
              <a:rPr lang="en-US" sz="2800" smtClean="0"/>
              <a:t>Berdasarkan Tempat Penelitian :</a:t>
            </a:r>
          </a:p>
          <a:p>
            <a:pPr lvl="1" eaLnBrk="1" hangingPunct="1">
              <a:defRPr/>
            </a:pPr>
            <a:r>
              <a:rPr lang="en-US" sz="2400" smtClean="0"/>
              <a:t>Field Research (Penelitian Lapangan / Kancah):</a:t>
            </a:r>
          </a:p>
          <a:p>
            <a:pPr lvl="2" eaLnBrk="1" hangingPunct="1">
              <a:defRPr/>
            </a:pPr>
            <a:r>
              <a:rPr lang="en-US" sz="2000" smtClean="0"/>
              <a:t>Penelitian yang dilakukan langsung di lapangan;</a:t>
            </a:r>
          </a:p>
          <a:p>
            <a:pPr lvl="1" eaLnBrk="1" hangingPunct="1">
              <a:defRPr/>
            </a:pPr>
            <a:r>
              <a:rPr lang="en-US" sz="2400" smtClean="0"/>
              <a:t>Library Research (Penelitian Kepustakaan) : </a:t>
            </a:r>
          </a:p>
          <a:p>
            <a:pPr lvl="2" eaLnBrk="1" hangingPunct="1">
              <a:defRPr/>
            </a:pPr>
            <a:r>
              <a:rPr lang="en-US" sz="2000" smtClean="0"/>
              <a:t>Penelitian yang dilaksanakan dengan menggunakan literatur (kepustakaan) dari penelitian sebelumnya;</a:t>
            </a:r>
          </a:p>
          <a:p>
            <a:pPr lvl="1" eaLnBrk="1" hangingPunct="1">
              <a:defRPr/>
            </a:pPr>
            <a:r>
              <a:rPr lang="en-US" sz="2400" smtClean="0"/>
              <a:t>Laboratory Research (Penelitian Laboratorium) :</a:t>
            </a:r>
          </a:p>
          <a:p>
            <a:pPr lvl="2" eaLnBrk="1" hangingPunct="1">
              <a:defRPr/>
            </a:pPr>
            <a:r>
              <a:rPr lang="en-US" sz="2000" smtClean="0"/>
              <a:t>Penelitian yang dilaksanakan pada tempat tertentu / lab , biasanya bersifat eksperimen atau percobaan;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eaLnBrk="1" hangingPunct="1">
              <a:defRPr/>
            </a:pPr>
            <a:r>
              <a:rPr lang="en-US" smtClean="0"/>
              <a:t>Jenis Penelitian (5)</a:t>
            </a:r>
          </a:p>
        </p:txBody>
      </p:sp>
      <p:sp>
        <p:nvSpPr>
          <p:cNvPr id="125955" name="Rectangle 3"/>
          <p:cNvSpPr>
            <a:spLocks noGrp="1" noChangeArrowheads="1"/>
          </p:cNvSpPr>
          <p:nvPr>
            <p:ph type="body" idx="1"/>
          </p:nvPr>
        </p:nvSpPr>
        <p:spPr>
          <a:xfrm>
            <a:off x="457200" y="1600200"/>
            <a:ext cx="8229600" cy="5029200"/>
          </a:xfrm>
        </p:spPr>
        <p:txBody>
          <a:bodyPr/>
          <a:lstStyle/>
          <a:p>
            <a:pPr eaLnBrk="1" hangingPunct="1">
              <a:lnSpc>
                <a:spcPct val="90000"/>
              </a:lnSpc>
              <a:defRPr/>
            </a:pPr>
            <a:r>
              <a:rPr lang="en-US" sz="2800" dirty="0" smtClean="0"/>
              <a:t>Berdasarkan kedalaman analisisnya (taraf) :</a:t>
            </a:r>
          </a:p>
          <a:p>
            <a:pPr lvl="1" eaLnBrk="1" hangingPunct="1">
              <a:lnSpc>
                <a:spcPct val="90000"/>
              </a:lnSpc>
              <a:defRPr/>
            </a:pPr>
            <a:r>
              <a:rPr lang="en-US" sz="2400" dirty="0" smtClean="0"/>
              <a:t>Penelitian Deskriptif</a:t>
            </a:r>
          </a:p>
          <a:p>
            <a:pPr lvl="2" eaLnBrk="1" hangingPunct="1">
              <a:lnSpc>
                <a:spcPct val="90000"/>
              </a:lnSpc>
              <a:defRPr/>
            </a:pPr>
            <a:r>
              <a:rPr lang="en-US" sz="2000" dirty="0" smtClean="0"/>
              <a:t>Melakukan </a:t>
            </a:r>
            <a:r>
              <a:rPr lang="en-US" sz="2000" dirty="0" smtClean="0">
                <a:solidFill>
                  <a:srgbClr val="FFFF00"/>
                </a:solidFill>
              </a:rPr>
              <a:t>analisis hanya sampai taraf deskripsi, </a:t>
            </a:r>
            <a:r>
              <a:rPr lang="en-US" sz="2000" dirty="0" smtClean="0"/>
              <a:t>menganalisis dan menyajikan fakta secara sistematik</a:t>
            </a:r>
          </a:p>
          <a:p>
            <a:pPr lvl="2" eaLnBrk="1" hangingPunct="1">
              <a:lnSpc>
                <a:spcPct val="90000"/>
              </a:lnSpc>
              <a:defRPr/>
            </a:pPr>
            <a:r>
              <a:rPr lang="en-US" sz="2000" dirty="0" smtClean="0"/>
              <a:t>Uraian </a:t>
            </a:r>
            <a:r>
              <a:rPr lang="en-US" sz="2000" dirty="0" smtClean="0">
                <a:solidFill>
                  <a:srgbClr val="FFFF00"/>
                </a:solidFill>
              </a:rPr>
              <a:t>kesimpulan didasari oleh angka yang diolah tidak terlalu dalam</a:t>
            </a:r>
            <a:r>
              <a:rPr lang="en-US" sz="2000" dirty="0" smtClean="0"/>
              <a:t>, seperti analisis persentase dan kecenderungan (</a:t>
            </a:r>
            <a:r>
              <a:rPr lang="en-US" sz="2000" i="1" dirty="0" smtClean="0"/>
              <a:t>trend</a:t>
            </a:r>
            <a:r>
              <a:rPr lang="en-US" sz="2000" dirty="0" smtClean="0"/>
              <a:t>).</a:t>
            </a:r>
          </a:p>
          <a:p>
            <a:pPr lvl="1" eaLnBrk="1" hangingPunct="1">
              <a:lnSpc>
                <a:spcPct val="90000"/>
              </a:lnSpc>
              <a:defRPr/>
            </a:pPr>
            <a:r>
              <a:rPr lang="en-US" sz="2400" dirty="0" smtClean="0"/>
              <a:t>Penelitian Inferensial</a:t>
            </a:r>
          </a:p>
          <a:p>
            <a:pPr lvl="2" eaLnBrk="1" hangingPunct="1">
              <a:lnSpc>
                <a:spcPct val="90000"/>
              </a:lnSpc>
              <a:defRPr/>
            </a:pPr>
            <a:r>
              <a:rPr lang="en-US" sz="2000" dirty="0" smtClean="0">
                <a:solidFill>
                  <a:srgbClr val="FFFF00"/>
                </a:solidFill>
              </a:rPr>
              <a:t>Analisis hubungan antar variabel dengan pengujian hipotesis</a:t>
            </a:r>
            <a:r>
              <a:rPr lang="en-US" sz="2000" dirty="0" smtClean="0"/>
              <a:t>.</a:t>
            </a:r>
          </a:p>
          <a:p>
            <a:pPr lvl="2" eaLnBrk="1" hangingPunct="1">
              <a:lnSpc>
                <a:spcPct val="90000"/>
              </a:lnSpc>
              <a:defRPr/>
            </a:pPr>
            <a:r>
              <a:rPr lang="en-US" sz="2000" dirty="0" smtClean="0">
                <a:solidFill>
                  <a:srgbClr val="FFFF00"/>
                </a:solidFill>
              </a:rPr>
              <a:t>Kesimpulan penelitian lebih dari data kuantitatif.</a:t>
            </a:r>
          </a:p>
          <a:p>
            <a:pPr lvl="2" eaLnBrk="1" hangingPunct="1">
              <a:lnSpc>
                <a:spcPct val="90000"/>
              </a:lnSpc>
              <a:defRPr/>
            </a:pPr>
            <a:r>
              <a:rPr lang="en-US" sz="2000" dirty="0" smtClean="0"/>
              <a:t>Dalam mengambil kesimpulan dapat memperhitungkan faktor peluang kesalahan.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defRPr/>
            </a:pPr>
            <a:r>
              <a:rPr lang="en-US" smtClean="0"/>
              <a:t>Objective</a:t>
            </a:r>
          </a:p>
        </p:txBody>
      </p:sp>
      <p:sp>
        <p:nvSpPr>
          <p:cNvPr id="118787" name="Rectangle 3"/>
          <p:cNvSpPr>
            <a:spLocks noGrp="1" noChangeArrowheads="1"/>
          </p:cNvSpPr>
          <p:nvPr>
            <p:ph type="body" idx="1"/>
          </p:nvPr>
        </p:nvSpPr>
        <p:spPr>
          <a:xfrm>
            <a:off x="152400" y="1524000"/>
            <a:ext cx="8991600" cy="4530725"/>
          </a:xfrm>
        </p:spPr>
        <p:txBody>
          <a:bodyPr/>
          <a:lstStyle/>
          <a:p>
            <a:pPr eaLnBrk="1" hangingPunct="1">
              <a:lnSpc>
                <a:spcPct val="80000"/>
              </a:lnSpc>
              <a:defRPr/>
            </a:pPr>
            <a:r>
              <a:rPr lang="en-US" sz="2400" dirty="0" smtClean="0"/>
              <a:t>Materi kuliah Hari ini :</a:t>
            </a:r>
          </a:p>
          <a:p>
            <a:pPr lvl="1" eaLnBrk="1" hangingPunct="1">
              <a:lnSpc>
                <a:spcPct val="80000"/>
              </a:lnSpc>
              <a:defRPr/>
            </a:pPr>
            <a:r>
              <a:rPr lang="en-US" sz="2000" dirty="0" smtClean="0"/>
              <a:t>Pengertian Riset</a:t>
            </a:r>
          </a:p>
          <a:p>
            <a:pPr lvl="1" eaLnBrk="1" hangingPunct="1">
              <a:lnSpc>
                <a:spcPct val="80000"/>
              </a:lnSpc>
              <a:defRPr/>
            </a:pPr>
            <a:r>
              <a:rPr lang="en-US" sz="2000" dirty="0" smtClean="0"/>
              <a:t>Pengetahuan Ilmiah</a:t>
            </a:r>
          </a:p>
          <a:p>
            <a:pPr lvl="1" eaLnBrk="1" hangingPunct="1">
              <a:lnSpc>
                <a:spcPct val="80000"/>
              </a:lnSpc>
              <a:defRPr/>
            </a:pPr>
            <a:r>
              <a:rPr lang="en-US" sz="2000" dirty="0" smtClean="0"/>
              <a:t>Kriteria Riset Ilmiah</a:t>
            </a:r>
          </a:p>
          <a:p>
            <a:pPr lvl="1" eaLnBrk="1" hangingPunct="1">
              <a:lnSpc>
                <a:spcPct val="80000"/>
              </a:lnSpc>
              <a:defRPr/>
            </a:pPr>
            <a:r>
              <a:rPr lang="en-US" sz="2000" dirty="0" smtClean="0"/>
              <a:t>Langkah-langkah Riset</a:t>
            </a:r>
          </a:p>
          <a:p>
            <a:pPr eaLnBrk="1" hangingPunct="1">
              <a:lnSpc>
                <a:spcPct val="80000"/>
              </a:lnSpc>
              <a:defRPr/>
            </a:pPr>
            <a:endParaRPr lang="en-US" sz="2400" dirty="0" smtClean="0"/>
          </a:p>
          <a:p>
            <a:pPr eaLnBrk="1" hangingPunct="1">
              <a:lnSpc>
                <a:spcPct val="80000"/>
              </a:lnSpc>
              <a:defRPr/>
            </a:pPr>
            <a:r>
              <a:rPr lang="en-US" sz="2800" dirty="0" smtClean="0"/>
              <a:t>Buku yang dipergunakan :</a:t>
            </a:r>
          </a:p>
          <a:p>
            <a:pPr lvl="1" eaLnBrk="1" hangingPunct="1">
              <a:lnSpc>
                <a:spcPct val="80000"/>
              </a:lnSpc>
              <a:defRPr/>
            </a:pPr>
            <a:r>
              <a:rPr lang="id-ID" dirty="0" smtClean="0"/>
              <a:t>Iman Muhammad</a:t>
            </a:r>
            <a:r>
              <a:rPr lang="en-US" dirty="0" smtClean="0"/>
              <a:t>, </a:t>
            </a:r>
            <a:r>
              <a:rPr lang="en-US" i="1" dirty="0" smtClean="0"/>
              <a:t>Panduan Penyusunan Karya Tulis Ilmiah</a:t>
            </a:r>
            <a:r>
              <a:rPr lang="id-ID" i="1" dirty="0" smtClean="0"/>
              <a:t> </a:t>
            </a:r>
            <a:r>
              <a:rPr lang="en-US" i="1" dirty="0" smtClean="0"/>
              <a:t>Bidang Kesehatan Menggunakan</a:t>
            </a:r>
            <a:r>
              <a:rPr lang="id-ID" i="1" dirty="0" smtClean="0"/>
              <a:t> </a:t>
            </a:r>
            <a:r>
              <a:rPr lang="en-US" i="1" dirty="0" smtClean="0"/>
              <a:t>Metode Penelitian Ilmiah, </a:t>
            </a:r>
            <a:r>
              <a:rPr lang="en-US" dirty="0" smtClean="0"/>
              <a:t>Penerbit </a:t>
            </a:r>
            <a:r>
              <a:rPr lang="id-ID" dirty="0" smtClean="0"/>
              <a:t>Citapustaka, Bandung</a:t>
            </a:r>
            <a:endParaRPr lang="en-US" dirty="0" smtClean="0"/>
          </a:p>
          <a:p>
            <a:pPr lvl="1" eaLnBrk="1" hangingPunct="1">
              <a:lnSpc>
                <a:spcPct val="80000"/>
              </a:lnSpc>
              <a:defRPr/>
            </a:pPr>
            <a:r>
              <a:rPr lang="id-ID" dirty="0" smtClean="0"/>
              <a:t>Iman Muhammad</a:t>
            </a:r>
            <a:r>
              <a:rPr lang="en-US" dirty="0" smtClean="0"/>
              <a:t>, </a:t>
            </a:r>
            <a:r>
              <a:rPr lang="id-ID" i="1" dirty="0" smtClean="0"/>
              <a:t>Pemanfaatan SPSS dalam Penelitian Sosial dan Kesehatan, </a:t>
            </a:r>
            <a:r>
              <a:rPr lang="en-US" dirty="0" smtClean="0"/>
              <a:t>Penerbit </a:t>
            </a:r>
            <a:r>
              <a:rPr lang="id-ID" dirty="0" smtClean="0"/>
              <a:t>Citapustaka, Bandung</a:t>
            </a:r>
            <a:endParaRPr lang="en-US" i="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eaLnBrk="1" hangingPunct="1">
              <a:defRPr/>
            </a:pPr>
            <a:r>
              <a:rPr lang="en-US" smtClean="0"/>
              <a:t>Pengetahuan Ilmiah</a:t>
            </a:r>
          </a:p>
        </p:txBody>
      </p:sp>
      <p:sp>
        <p:nvSpPr>
          <p:cNvPr id="130051" name="Rectangle 3"/>
          <p:cNvSpPr>
            <a:spLocks noGrp="1" noChangeArrowheads="1"/>
          </p:cNvSpPr>
          <p:nvPr>
            <p:ph type="body" idx="1"/>
          </p:nvPr>
        </p:nvSpPr>
        <p:spPr/>
        <p:txBody>
          <a:bodyPr/>
          <a:lstStyle/>
          <a:p>
            <a:pPr eaLnBrk="1" hangingPunct="1">
              <a:lnSpc>
                <a:spcPct val="90000"/>
              </a:lnSpc>
              <a:defRPr/>
            </a:pPr>
            <a:r>
              <a:rPr lang="en-US" sz="3000" smtClean="0"/>
              <a:t>Pengetahuan yang benar dapat diperoleh dengan beberapa cara, salah satunya dengan menggunakan ilmu.</a:t>
            </a:r>
          </a:p>
          <a:p>
            <a:pPr eaLnBrk="1" hangingPunct="1">
              <a:lnSpc>
                <a:spcPct val="90000"/>
              </a:lnSpc>
              <a:defRPr/>
            </a:pPr>
            <a:r>
              <a:rPr lang="en-US" sz="3000" smtClean="0"/>
              <a:t>Sesuatu yang bersifat ilmu adalah ilmiah</a:t>
            </a:r>
          </a:p>
          <a:p>
            <a:pPr eaLnBrk="1" hangingPunct="1">
              <a:lnSpc>
                <a:spcPct val="90000"/>
              </a:lnSpc>
              <a:defRPr/>
            </a:pPr>
            <a:r>
              <a:rPr lang="en-US" sz="3000" smtClean="0"/>
              <a:t>Ilmu yang diperoleh dari hasil penelitian atau studi disebut ilmu pengetahuan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pPr eaLnBrk="1" hangingPunct="1">
              <a:defRPr/>
            </a:pPr>
            <a:endParaRPr lang="id-ID" smtClean="0"/>
          </a:p>
        </p:txBody>
      </p:sp>
      <p:sp>
        <p:nvSpPr>
          <p:cNvPr id="174083" name="Rectangle 3"/>
          <p:cNvSpPr>
            <a:spLocks noGrp="1" noChangeArrowheads="1"/>
          </p:cNvSpPr>
          <p:nvPr>
            <p:ph type="body" idx="1"/>
          </p:nvPr>
        </p:nvSpPr>
        <p:spPr/>
        <p:txBody>
          <a:bodyPr/>
          <a:lstStyle/>
          <a:p>
            <a:pPr eaLnBrk="1" hangingPunct="1">
              <a:defRPr/>
            </a:pPr>
            <a:r>
              <a:rPr lang="en-US" sz="2800" smtClean="0"/>
              <a:t>Ilmiah itu harus memiliki kebenaran.</a:t>
            </a:r>
          </a:p>
          <a:p>
            <a:pPr eaLnBrk="1" hangingPunct="1">
              <a:defRPr/>
            </a:pPr>
            <a:r>
              <a:rPr lang="en-US" sz="2800" smtClean="0"/>
              <a:t>Kebenaran ilmiah harus dapat dilihat dari sisi bahwa ia sesuai dengan fakta dan aturan, obyektif, masuk akal dan memiliki asumsi-asumsi.</a:t>
            </a:r>
          </a:p>
          <a:p>
            <a:pPr eaLnBrk="1" hangingPunct="1">
              <a:defRPr/>
            </a:pPr>
            <a:r>
              <a:rPr lang="en-US" sz="2800" smtClean="0"/>
              <a:t>Kebenaran ilmiah harus memiliki metode</a:t>
            </a:r>
          </a:p>
          <a:p>
            <a:pPr eaLnBrk="1" hangingPunct="1">
              <a:defRPr/>
            </a:pPr>
            <a:r>
              <a:rPr lang="en-US" sz="2800" smtClean="0"/>
              <a:t>Metode ilmiah bersifat empiris, keputusan-keputusan diambil berdasarkan data empiris (pengalaman yang benar)</a:t>
            </a:r>
          </a:p>
          <a:p>
            <a:pPr eaLnBrk="1" hangingPunct="1">
              <a:defRPr/>
            </a:pPr>
            <a:endParaRPr lang="en-US" sz="28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pPr eaLnBrk="1" hangingPunct="1">
              <a:defRPr/>
            </a:pPr>
            <a:r>
              <a:rPr lang="en-US" smtClean="0"/>
              <a:t>Syarat Pengetahuan ilmiah</a:t>
            </a:r>
          </a:p>
        </p:txBody>
      </p:sp>
      <p:sp>
        <p:nvSpPr>
          <p:cNvPr id="133123" name="Rectangle 3"/>
          <p:cNvSpPr>
            <a:spLocks noGrp="1" noChangeArrowheads="1"/>
          </p:cNvSpPr>
          <p:nvPr>
            <p:ph type="body" idx="1"/>
          </p:nvPr>
        </p:nvSpPr>
        <p:spPr/>
        <p:txBody>
          <a:bodyPr/>
          <a:lstStyle/>
          <a:p>
            <a:pPr eaLnBrk="1" hangingPunct="1">
              <a:lnSpc>
                <a:spcPct val="90000"/>
              </a:lnSpc>
              <a:defRPr/>
            </a:pPr>
            <a:r>
              <a:rPr lang="en-US" sz="2800" smtClean="0"/>
              <a:t>Pengetahuan disebut ilmiah apabila memenuhi syarat-syarat :</a:t>
            </a:r>
          </a:p>
          <a:p>
            <a:pPr lvl="1" eaLnBrk="1" hangingPunct="1">
              <a:lnSpc>
                <a:spcPct val="90000"/>
              </a:lnSpc>
              <a:defRPr/>
            </a:pPr>
            <a:r>
              <a:rPr lang="en-US" sz="2400" smtClean="0"/>
              <a:t>Bersifat obyektif, </a:t>
            </a:r>
          </a:p>
          <a:p>
            <a:pPr lvl="1" eaLnBrk="1" hangingPunct="1">
              <a:lnSpc>
                <a:spcPct val="90000"/>
              </a:lnSpc>
              <a:defRPr/>
            </a:pPr>
            <a:r>
              <a:rPr lang="en-US" sz="2400" smtClean="0"/>
              <a:t>Bersifat luas, </a:t>
            </a:r>
          </a:p>
          <a:p>
            <a:pPr lvl="1" eaLnBrk="1" hangingPunct="1">
              <a:lnSpc>
                <a:spcPct val="90000"/>
              </a:lnSpc>
              <a:defRPr/>
            </a:pPr>
            <a:r>
              <a:rPr lang="en-US" sz="2400" smtClean="0"/>
              <a:t>Bersifat dalam,</a:t>
            </a:r>
          </a:p>
          <a:p>
            <a:pPr lvl="1" eaLnBrk="1" hangingPunct="1">
              <a:lnSpc>
                <a:spcPct val="90000"/>
              </a:lnSpc>
              <a:defRPr/>
            </a:pPr>
            <a:r>
              <a:rPr lang="en-US" sz="2400" smtClean="0"/>
              <a:t>Bersifat relatif,</a:t>
            </a:r>
          </a:p>
          <a:p>
            <a:pPr lvl="1" eaLnBrk="1" hangingPunct="1">
              <a:lnSpc>
                <a:spcPct val="90000"/>
              </a:lnSpc>
              <a:defRPr/>
            </a:pPr>
            <a:r>
              <a:rPr lang="en-US" sz="2400" smtClean="0"/>
              <a:t>Dapat diabstraksikan,</a:t>
            </a:r>
          </a:p>
          <a:p>
            <a:pPr lvl="1" eaLnBrk="1" hangingPunct="1">
              <a:lnSpc>
                <a:spcPct val="90000"/>
              </a:lnSpc>
              <a:defRPr/>
            </a:pPr>
            <a:r>
              <a:rPr lang="en-US" sz="2400" smtClean="0"/>
              <a:t>Dapat dikongkritisasi,</a:t>
            </a:r>
          </a:p>
          <a:p>
            <a:pPr lvl="1" eaLnBrk="1" hangingPunct="1">
              <a:lnSpc>
                <a:spcPct val="90000"/>
              </a:lnSpc>
              <a:defRPr/>
            </a:pPr>
            <a:r>
              <a:rPr lang="en-US" sz="2400" smtClean="0"/>
              <a:t>Berupa sistem,</a:t>
            </a:r>
          </a:p>
          <a:p>
            <a:pPr lvl="1" eaLnBrk="1" hangingPunct="1">
              <a:lnSpc>
                <a:spcPct val="90000"/>
              </a:lnSpc>
              <a:defRPr/>
            </a:pPr>
            <a:r>
              <a:rPr lang="en-US" sz="2400" smtClean="0"/>
              <a:t>Berkembang,</a:t>
            </a:r>
          </a:p>
          <a:p>
            <a:pPr lvl="1" eaLnBrk="1" hangingPunct="1">
              <a:lnSpc>
                <a:spcPct val="90000"/>
              </a:lnSpc>
              <a:defRPr/>
            </a:pPr>
            <a:r>
              <a:rPr lang="en-US" sz="2400" smtClean="0"/>
              <a:t>Memiliki disiplin dan metode instrumentalis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eaLnBrk="1" hangingPunct="1">
              <a:defRPr/>
            </a:pPr>
            <a:r>
              <a:rPr lang="en-US" smtClean="0"/>
              <a:t>Syarat Pengetahuan ilmiah</a:t>
            </a:r>
          </a:p>
        </p:txBody>
      </p:sp>
      <p:sp>
        <p:nvSpPr>
          <p:cNvPr id="139267" name="Rectangle 3"/>
          <p:cNvSpPr>
            <a:spLocks noGrp="1" noChangeArrowheads="1"/>
          </p:cNvSpPr>
          <p:nvPr>
            <p:ph type="body" idx="1"/>
          </p:nvPr>
        </p:nvSpPr>
        <p:spPr>
          <a:xfrm>
            <a:off x="457200" y="1600200"/>
            <a:ext cx="8229600" cy="4953000"/>
          </a:xfrm>
        </p:spPr>
        <p:txBody>
          <a:bodyPr/>
          <a:lstStyle/>
          <a:p>
            <a:pPr eaLnBrk="1" hangingPunct="1">
              <a:lnSpc>
                <a:spcPct val="90000"/>
              </a:lnSpc>
              <a:defRPr/>
            </a:pPr>
            <a:r>
              <a:rPr lang="en-US" sz="2800" smtClean="0"/>
              <a:t>Pengetahuan disebut ilmiah apabila memenuhi syarat-syarat :</a:t>
            </a:r>
          </a:p>
          <a:p>
            <a:pPr lvl="1" eaLnBrk="1" hangingPunct="1">
              <a:lnSpc>
                <a:spcPct val="90000"/>
              </a:lnSpc>
              <a:defRPr/>
            </a:pPr>
            <a:r>
              <a:rPr lang="en-US" sz="2400" smtClean="0"/>
              <a:t>Bersifat obyektif, </a:t>
            </a:r>
          </a:p>
          <a:p>
            <a:pPr lvl="2" eaLnBrk="1" hangingPunct="1">
              <a:lnSpc>
                <a:spcPct val="90000"/>
              </a:lnSpc>
              <a:defRPr/>
            </a:pPr>
            <a:r>
              <a:rPr lang="en-US" sz="2000" smtClean="0"/>
              <a:t>Sesuai dengan kenyataan</a:t>
            </a:r>
          </a:p>
          <a:p>
            <a:pPr lvl="1" eaLnBrk="1" hangingPunct="1">
              <a:lnSpc>
                <a:spcPct val="90000"/>
              </a:lnSpc>
              <a:defRPr/>
            </a:pPr>
            <a:r>
              <a:rPr lang="en-US" sz="2400" smtClean="0"/>
              <a:t>Bersifat luas, </a:t>
            </a:r>
          </a:p>
          <a:p>
            <a:pPr lvl="2" eaLnBrk="1" hangingPunct="1">
              <a:lnSpc>
                <a:spcPct val="90000"/>
              </a:lnSpc>
              <a:defRPr/>
            </a:pPr>
            <a:r>
              <a:rPr lang="en-US" sz="2000" smtClean="0"/>
              <a:t>Jika ia bersifat sempit maka jika diperlluas dapat terjadi bahwa kesimpulan-kesimpulan menjadi keliru, tetapi tidak sebaliknya.</a:t>
            </a:r>
          </a:p>
          <a:p>
            <a:pPr lvl="1" eaLnBrk="1" hangingPunct="1">
              <a:lnSpc>
                <a:spcPct val="90000"/>
              </a:lnSpc>
              <a:defRPr/>
            </a:pPr>
            <a:r>
              <a:rPr lang="en-US" sz="2400" smtClean="0"/>
              <a:t>Bersifat dalam,</a:t>
            </a:r>
          </a:p>
          <a:p>
            <a:pPr lvl="2" eaLnBrk="1" hangingPunct="1">
              <a:lnSpc>
                <a:spcPct val="90000"/>
              </a:lnSpc>
              <a:defRPr/>
            </a:pPr>
            <a:r>
              <a:rPr lang="en-US" sz="2000" smtClean="0"/>
              <a:t>Misalnya suatu masalah timbul, cara berpikir untuk mengatasi masalah tersebut tidak hanya pada cara pragmatis, tetapi mampu sampai kepada penyebab masalah dan mencari alternatif-alternatif pemecahannya.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pPr eaLnBrk="1" hangingPunct="1">
              <a:defRPr/>
            </a:pPr>
            <a:r>
              <a:rPr lang="en-US" smtClean="0"/>
              <a:t>Syarat Pengetahuan ilmiah</a:t>
            </a:r>
          </a:p>
        </p:txBody>
      </p:sp>
      <p:sp>
        <p:nvSpPr>
          <p:cNvPr id="140291" name="Rectangle 3"/>
          <p:cNvSpPr>
            <a:spLocks noGrp="1" noChangeArrowheads="1"/>
          </p:cNvSpPr>
          <p:nvPr>
            <p:ph type="body" idx="1"/>
          </p:nvPr>
        </p:nvSpPr>
        <p:spPr>
          <a:xfrm>
            <a:off x="457200" y="1600200"/>
            <a:ext cx="8229600" cy="4876800"/>
          </a:xfrm>
        </p:spPr>
        <p:txBody>
          <a:bodyPr/>
          <a:lstStyle/>
          <a:p>
            <a:pPr lvl="1" eaLnBrk="1" hangingPunct="1">
              <a:lnSpc>
                <a:spcPct val="80000"/>
              </a:lnSpc>
              <a:defRPr/>
            </a:pPr>
            <a:r>
              <a:rPr lang="en-US" sz="2400" smtClean="0"/>
              <a:t>Bersifat relatif,</a:t>
            </a:r>
          </a:p>
          <a:p>
            <a:pPr lvl="2" eaLnBrk="1" hangingPunct="1">
              <a:lnSpc>
                <a:spcPct val="80000"/>
              </a:lnSpc>
              <a:defRPr/>
            </a:pPr>
            <a:r>
              <a:rPr lang="en-US" sz="2000" smtClean="0"/>
              <a:t>Maksudnya ia bersandar pada asumsi-asumsi tertentu, dimana bila asumsinya berubah maka nilai-nilainya pun ikut berubah.</a:t>
            </a:r>
          </a:p>
          <a:p>
            <a:pPr lvl="2" eaLnBrk="1" hangingPunct="1">
              <a:lnSpc>
                <a:spcPct val="80000"/>
              </a:lnSpc>
              <a:defRPr/>
            </a:pPr>
            <a:r>
              <a:rPr lang="en-US" sz="2000" smtClean="0"/>
              <a:t>Contoh, jika anda berjalan didalam kereta api yang sedang melaju kearah belakang. Dilihat dari dalam kereta api memang anda bergerak mundur, tetapi kalau dilihat dari luar kereta maka akan terlihat anda sedang bergerak maju. Hal ini terjadi karena perubahan asumsi cara pandang. </a:t>
            </a:r>
          </a:p>
          <a:p>
            <a:pPr lvl="1" eaLnBrk="1" hangingPunct="1">
              <a:lnSpc>
                <a:spcPct val="80000"/>
              </a:lnSpc>
              <a:defRPr/>
            </a:pPr>
            <a:r>
              <a:rPr lang="en-US" sz="2400" smtClean="0"/>
              <a:t>Dapat diabstraksikan,</a:t>
            </a:r>
          </a:p>
          <a:p>
            <a:pPr lvl="2" eaLnBrk="1" hangingPunct="1">
              <a:lnSpc>
                <a:spcPct val="80000"/>
              </a:lnSpc>
              <a:defRPr/>
            </a:pPr>
            <a:r>
              <a:rPr lang="en-US" sz="2000" smtClean="0"/>
              <a:t>Maksudnya adalah seperti diketahui bahwa suatu ilmu tertentu sebagai suatu sistem tidak akan terlepas dari ilmu lainnya, sehingga ilmu-ilmu ini akan menjadi satu kesatuan ilmu pengetahuan. Oleh karenanya satu ilmu dengan ilmu lainnya harus dapat diatur atau dipisahkan sebagai satu ilmu yang berbeda.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pPr eaLnBrk="1" hangingPunct="1">
              <a:defRPr/>
            </a:pPr>
            <a:r>
              <a:rPr lang="en-US" smtClean="0"/>
              <a:t>Syarat Pengetahuan ilmiah</a:t>
            </a:r>
          </a:p>
        </p:txBody>
      </p:sp>
      <p:sp>
        <p:nvSpPr>
          <p:cNvPr id="143363" name="Rectangle 3"/>
          <p:cNvSpPr>
            <a:spLocks noGrp="1" noChangeArrowheads="1"/>
          </p:cNvSpPr>
          <p:nvPr>
            <p:ph type="body" idx="1"/>
          </p:nvPr>
        </p:nvSpPr>
        <p:spPr/>
        <p:txBody>
          <a:bodyPr/>
          <a:lstStyle/>
          <a:p>
            <a:pPr lvl="1" eaLnBrk="1" hangingPunct="1">
              <a:lnSpc>
                <a:spcPct val="80000"/>
              </a:lnSpc>
              <a:defRPr/>
            </a:pPr>
            <a:r>
              <a:rPr lang="en-US" sz="2400" smtClean="0"/>
              <a:t>Dapat dikongkritisasi,</a:t>
            </a:r>
          </a:p>
          <a:p>
            <a:pPr lvl="2" eaLnBrk="1" hangingPunct="1">
              <a:lnSpc>
                <a:spcPct val="80000"/>
              </a:lnSpc>
              <a:defRPr/>
            </a:pPr>
            <a:r>
              <a:rPr lang="en-US" sz="2000" smtClean="0"/>
              <a:t>Artinya kalau ada pertanyaan mengenai ilmu tertentu walaupun dengan pola pertanyaan 5W-1H (</a:t>
            </a:r>
            <a:r>
              <a:rPr lang="en-US" sz="2000" i="1" smtClean="0"/>
              <a:t>what, why, where, who dan how</a:t>
            </a:r>
            <a:r>
              <a:rPr lang="en-US" sz="2000" smtClean="0"/>
              <a:t>), maka akan dapat dijawab secara kongret.</a:t>
            </a:r>
          </a:p>
          <a:p>
            <a:pPr lvl="1" eaLnBrk="1" hangingPunct="1">
              <a:lnSpc>
                <a:spcPct val="80000"/>
              </a:lnSpc>
              <a:defRPr/>
            </a:pPr>
            <a:r>
              <a:rPr lang="en-US" sz="2400" smtClean="0"/>
              <a:t>Berupa sistem,</a:t>
            </a:r>
          </a:p>
          <a:p>
            <a:pPr lvl="2" eaLnBrk="1" hangingPunct="1">
              <a:lnSpc>
                <a:spcPct val="80000"/>
              </a:lnSpc>
              <a:defRPr/>
            </a:pPr>
            <a:r>
              <a:rPr lang="en-US" sz="2000" smtClean="0"/>
              <a:t>Artinya suatu ilmu akan memiliki kaitan dengan ilmu lain. Ia juga melakukan transformasi, memiliki input dan output sesuai dengan definisi sistem.</a:t>
            </a:r>
          </a:p>
          <a:p>
            <a:pPr lvl="1" eaLnBrk="1" hangingPunct="1">
              <a:lnSpc>
                <a:spcPct val="80000"/>
              </a:lnSpc>
              <a:defRPr/>
            </a:pPr>
            <a:r>
              <a:rPr lang="en-US" sz="2400" smtClean="0"/>
              <a:t>Berkembang,</a:t>
            </a:r>
          </a:p>
          <a:p>
            <a:pPr lvl="2" eaLnBrk="1" hangingPunct="1">
              <a:lnSpc>
                <a:spcPct val="80000"/>
              </a:lnSpc>
              <a:defRPr/>
            </a:pPr>
            <a:r>
              <a:rPr lang="en-US" sz="2000" smtClean="0"/>
              <a:t>Maksudnya adalah bahwa dunia yang semakin maju dan berkembang ini menjadikan masalah-masalah menjadi lebih kompleks, oleh karena itu ilmu tertentu yang dibuat pada masa lalu dan berasumsi pada situasi masa lalu perlu disesuaikan dengan situasi saat ini dan situasi akan datang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pPr eaLnBrk="1" hangingPunct="1">
              <a:defRPr/>
            </a:pPr>
            <a:r>
              <a:rPr lang="en-US" smtClean="0"/>
              <a:t>Syarat Pengetahuan ilmiah</a:t>
            </a:r>
          </a:p>
        </p:txBody>
      </p:sp>
      <p:sp>
        <p:nvSpPr>
          <p:cNvPr id="144387" name="Rectangle 3"/>
          <p:cNvSpPr>
            <a:spLocks noGrp="1" noChangeArrowheads="1"/>
          </p:cNvSpPr>
          <p:nvPr>
            <p:ph type="body" idx="1"/>
          </p:nvPr>
        </p:nvSpPr>
        <p:spPr/>
        <p:txBody>
          <a:bodyPr/>
          <a:lstStyle/>
          <a:p>
            <a:pPr lvl="1" eaLnBrk="1" hangingPunct="1">
              <a:defRPr/>
            </a:pPr>
            <a:r>
              <a:rPr lang="en-US" smtClean="0"/>
              <a:t>Memiliki disiplin dan metode instrumentalis</a:t>
            </a:r>
          </a:p>
          <a:p>
            <a:pPr lvl="2" eaLnBrk="1" hangingPunct="1">
              <a:defRPr/>
            </a:pPr>
            <a:r>
              <a:rPr lang="en-US" smtClean="0"/>
              <a:t>Dalam hal disiplin, misalkan ilmu x akan dipakai oleh ilmu y untuk mengaplikasikan suatu riset. Maka hendaknya pelu diperhatikan terminologi ilmu x pada ilmu y. Misalnya istilah yang sama di ilmu X dan ilmu Y ternyata mempunyai arti yang berbeda tetapi oleh periset dianggap sama, maka hal ini akan berakibat fatal.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pPr eaLnBrk="1" hangingPunct="1">
              <a:defRPr/>
            </a:pPr>
            <a:endParaRPr lang="id-ID" smtClean="0"/>
          </a:p>
        </p:txBody>
      </p:sp>
      <p:sp>
        <p:nvSpPr>
          <p:cNvPr id="138243" name="Rectangle 3"/>
          <p:cNvSpPr>
            <a:spLocks noGrp="1" noChangeArrowheads="1"/>
          </p:cNvSpPr>
          <p:nvPr>
            <p:ph type="body" idx="1"/>
          </p:nvPr>
        </p:nvSpPr>
        <p:spPr/>
        <p:txBody>
          <a:bodyPr/>
          <a:lstStyle/>
          <a:p>
            <a:pPr eaLnBrk="1" hangingPunct="1">
              <a:defRPr/>
            </a:pPr>
            <a:r>
              <a:rPr lang="en-US" sz="2800" smtClean="0"/>
              <a:t>Ilmiah itu harus memiliki kebenaran.</a:t>
            </a:r>
          </a:p>
          <a:p>
            <a:pPr eaLnBrk="1" hangingPunct="1">
              <a:defRPr/>
            </a:pPr>
            <a:r>
              <a:rPr lang="en-US" sz="2800" smtClean="0"/>
              <a:t>Kebenaran ilmiah harus dapat dilihat dari sisi bahwa ia sesuai dengan fakta dan aturan, obyektif, masuk akal dan memiliki asumsi-asumsi.</a:t>
            </a:r>
          </a:p>
          <a:p>
            <a:pPr eaLnBrk="1" hangingPunct="1">
              <a:defRPr/>
            </a:pPr>
            <a:r>
              <a:rPr lang="en-US" sz="2800" smtClean="0"/>
              <a:t>Kebenaran ilmiah harus memiliki metode</a:t>
            </a:r>
          </a:p>
          <a:p>
            <a:pPr eaLnBrk="1" hangingPunct="1">
              <a:defRPr/>
            </a:pPr>
            <a:r>
              <a:rPr lang="en-US" sz="2800" smtClean="0"/>
              <a:t>Metode ilmiah bersifat empiris, keputusan-keputusan diambil berdasarkan data empiris (pengalaman yang benar)</a:t>
            </a:r>
          </a:p>
          <a:p>
            <a:pPr eaLnBrk="1" hangingPunct="1">
              <a:defRPr/>
            </a:pPr>
            <a:endParaRPr lang="en-US" sz="28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pPr eaLnBrk="1" hangingPunct="1">
              <a:defRPr/>
            </a:pPr>
            <a:r>
              <a:rPr lang="en-US" smtClean="0"/>
              <a:t>Kriteria Riset ilmiah</a:t>
            </a:r>
          </a:p>
        </p:txBody>
      </p:sp>
      <p:sp>
        <p:nvSpPr>
          <p:cNvPr id="134147" name="Rectangle 3"/>
          <p:cNvSpPr>
            <a:spLocks noGrp="1" noChangeArrowheads="1"/>
          </p:cNvSpPr>
          <p:nvPr>
            <p:ph type="body" idx="1"/>
          </p:nvPr>
        </p:nvSpPr>
        <p:spPr/>
        <p:txBody>
          <a:bodyPr/>
          <a:lstStyle/>
          <a:p>
            <a:pPr marL="609600" indent="-609600" eaLnBrk="1" hangingPunct="1">
              <a:buFont typeface="Wingdings" pitchFamily="2" charset="2"/>
              <a:buAutoNum type="arabicPeriod"/>
              <a:defRPr/>
            </a:pPr>
            <a:r>
              <a:rPr lang="en-US" smtClean="0"/>
              <a:t>Berdasarkan pada fakta</a:t>
            </a:r>
          </a:p>
          <a:p>
            <a:pPr marL="609600" indent="-609600" eaLnBrk="1" hangingPunct="1">
              <a:buFont typeface="Wingdings" pitchFamily="2" charset="2"/>
              <a:buAutoNum type="arabicPeriod"/>
              <a:defRPr/>
            </a:pPr>
            <a:r>
              <a:rPr lang="en-US" smtClean="0"/>
              <a:t>Bebas dari prasangka</a:t>
            </a:r>
          </a:p>
          <a:p>
            <a:pPr marL="609600" indent="-609600" eaLnBrk="1" hangingPunct="1">
              <a:buFont typeface="Wingdings" pitchFamily="2" charset="2"/>
              <a:buAutoNum type="arabicPeriod"/>
              <a:defRPr/>
            </a:pPr>
            <a:r>
              <a:rPr lang="en-US" smtClean="0"/>
              <a:t>Menggunakan analisis</a:t>
            </a:r>
          </a:p>
          <a:p>
            <a:pPr marL="609600" indent="-609600" eaLnBrk="1" hangingPunct="1">
              <a:buFont typeface="Wingdings" pitchFamily="2" charset="2"/>
              <a:buAutoNum type="arabicPeriod"/>
              <a:defRPr/>
            </a:pPr>
            <a:r>
              <a:rPr lang="en-US" smtClean="0"/>
              <a:t>Menggunakan hipotesis</a:t>
            </a:r>
          </a:p>
          <a:p>
            <a:pPr marL="609600" indent="-609600" eaLnBrk="1" hangingPunct="1">
              <a:buFont typeface="Wingdings" pitchFamily="2" charset="2"/>
              <a:buAutoNum type="arabicPeriod"/>
              <a:defRPr/>
            </a:pPr>
            <a:r>
              <a:rPr lang="en-US" smtClean="0"/>
              <a:t>Menggunakan ukuran yang obyektif</a:t>
            </a:r>
          </a:p>
          <a:p>
            <a:pPr marL="609600" indent="-609600" eaLnBrk="1" hangingPunct="1">
              <a:buFont typeface="Wingdings" pitchFamily="2" charset="2"/>
              <a:buAutoNum type="arabicPeriod"/>
              <a:defRPr/>
            </a:pPr>
            <a:r>
              <a:rPr lang="en-US" smtClean="0"/>
              <a:t>Menggunakan teknik kuantifikasi</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pPr eaLnBrk="1" hangingPunct="1">
              <a:defRPr/>
            </a:pPr>
            <a:r>
              <a:rPr lang="en-US" smtClean="0"/>
              <a:t>Kriteria Riset ilmiah</a:t>
            </a:r>
          </a:p>
        </p:txBody>
      </p:sp>
      <p:sp>
        <p:nvSpPr>
          <p:cNvPr id="145411" name="Rectangle 3"/>
          <p:cNvSpPr>
            <a:spLocks noGrp="1" noChangeArrowheads="1"/>
          </p:cNvSpPr>
          <p:nvPr>
            <p:ph type="body" idx="1"/>
          </p:nvPr>
        </p:nvSpPr>
        <p:spPr/>
        <p:txBody>
          <a:bodyPr/>
          <a:lstStyle/>
          <a:p>
            <a:pPr eaLnBrk="1" hangingPunct="1">
              <a:lnSpc>
                <a:spcPct val="80000"/>
              </a:lnSpc>
              <a:defRPr/>
            </a:pPr>
            <a:r>
              <a:rPr lang="en-US" sz="2800" smtClean="0"/>
              <a:t>Berdasarkan pada fakta</a:t>
            </a:r>
          </a:p>
          <a:p>
            <a:pPr lvl="1" eaLnBrk="1" hangingPunct="1">
              <a:lnSpc>
                <a:spcPct val="80000"/>
              </a:lnSpc>
              <a:defRPr/>
            </a:pPr>
            <a:r>
              <a:rPr lang="en-US" sz="2400" smtClean="0"/>
              <a:t>Maksudnya berdasarkan faktayang nyata bukan kira-kira, legenda dan semacamnya.</a:t>
            </a:r>
          </a:p>
          <a:p>
            <a:pPr eaLnBrk="1" hangingPunct="1">
              <a:lnSpc>
                <a:spcPct val="80000"/>
              </a:lnSpc>
              <a:defRPr/>
            </a:pPr>
            <a:r>
              <a:rPr lang="en-US" sz="2800" smtClean="0"/>
              <a:t>Bebas dari prasangka</a:t>
            </a:r>
          </a:p>
          <a:p>
            <a:pPr lvl="1" eaLnBrk="1" hangingPunct="1">
              <a:lnSpc>
                <a:spcPct val="80000"/>
              </a:lnSpc>
              <a:defRPr/>
            </a:pPr>
            <a:r>
              <a:rPr lang="en-US" sz="2400" smtClean="0"/>
              <a:t>Maksudnya bebas dari sudut pandang yang subyektif tetapi benar-benar berdasarkan alasan dan bukti yang lengkap dengan pembuktian yang obyektif.</a:t>
            </a:r>
          </a:p>
          <a:p>
            <a:pPr eaLnBrk="1" hangingPunct="1">
              <a:lnSpc>
                <a:spcPct val="80000"/>
              </a:lnSpc>
              <a:defRPr/>
            </a:pPr>
            <a:r>
              <a:rPr lang="en-US" sz="2800" smtClean="0"/>
              <a:t>Menggunakan analisis</a:t>
            </a:r>
          </a:p>
          <a:p>
            <a:pPr lvl="1" eaLnBrk="1" hangingPunct="1">
              <a:lnSpc>
                <a:spcPct val="80000"/>
              </a:lnSpc>
              <a:defRPr/>
            </a:pPr>
            <a:r>
              <a:rPr lang="en-US" sz="2400" smtClean="0"/>
              <a:t>Maksudnya masalah harus dicari sebab-sebabnya serta pemecahannya dengan menggunakan analisis yang logis.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eaLnBrk="1" hangingPunct="1">
              <a:defRPr/>
            </a:pPr>
            <a:endParaRPr lang="id-ID" smtClean="0"/>
          </a:p>
        </p:txBody>
      </p:sp>
      <p:sp>
        <p:nvSpPr>
          <p:cNvPr id="169987" name="Rectangle 3"/>
          <p:cNvSpPr>
            <a:spLocks noGrp="1" noChangeArrowheads="1"/>
          </p:cNvSpPr>
          <p:nvPr>
            <p:ph type="body" idx="1"/>
          </p:nvPr>
        </p:nvSpPr>
        <p:spPr/>
        <p:txBody>
          <a:bodyPr/>
          <a:lstStyle/>
          <a:p>
            <a:pPr eaLnBrk="1" hangingPunct="1">
              <a:defRPr/>
            </a:pPr>
            <a:r>
              <a:rPr lang="en-US" dirty="0" smtClean="0"/>
              <a:t>Pengertian riset :</a:t>
            </a:r>
          </a:p>
          <a:p>
            <a:pPr lvl="1" eaLnBrk="1" hangingPunct="1">
              <a:defRPr/>
            </a:pPr>
            <a:r>
              <a:rPr lang="en-US" b="1" dirty="0" smtClean="0">
                <a:solidFill>
                  <a:srgbClr val="FFFF00"/>
                </a:solidFill>
              </a:rPr>
              <a:t>Webster</a:t>
            </a:r>
            <a:r>
              <a:rPr lang="en-US" dirty="0" smtClean="0"/>
              <a:t> : riset sebagai suatu kata kerja yang memiliki arti memeriksa atau mencari kembali.</a:t>
            </a:r>
          </a:p>
          <a:p>
            <a:pPr lvl="1" eaLnBrk="1" hangingPunct="1">
              <a:defRPr/>
            </a:pPr>
            <a:r>
              <a:rPr lang="id-ID" b="1" dirty="0" smtClean="0">
                <a:solidFill>
                  <a:srgbClr val="FFFF00"/>
                </a:solidFill>
              </a:rPr>
              <a:t>KBBI</a:t>
            </a:r>
            <a:r>
              <a:rPr lang="en-US" dirty="0" smtClean="0">
                <a:solidFill>
                  <a:srgbClr val="FF0000"/>
                </a:solidFill>
              </a:rPr>
              <a:t> </a:t>
            </a:r>
            <a:r>
              <a:rPr lang="en-US" dirty="0" smtClean="0"/>
              <a:t>: riset </a:t>
            </a:r>
            <a:r>
              <a:rPr lang="id-ID" dirty="0" smtClean="0"/>
              <a:t>adalah penyelidikan (penelitian) suatu masalah secara bersistem, kritis, dan ilmiah untuk meningkatkan pengetahuan dan pengertian, mendapatkan fakta yang baru, atau melakukan penafsiran yang lebih baik.</a:t>
            </a: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pPr eaLnBrk="1" hangingPunct="1">
              <a:defRPr/>
            </a:pPr>
            <a:r>
              <a:rPr lang="en-US" smtClean="0"/>
              <a:t>Kriteria Riset ilmiah</a:t>
            </a:r>
          </a:p>
        </p:txBody>
      </p:sp>
      <p:sp>
        <p:nvSpPr>
          <p:cNvPr id="146435" name="Rectangle 3"/>
          <p:cNvSpPr>
            <a:spLocks noGrp="1" noChangeArrowheads="1"/>
          </p:cNvSpPr>
          <p:nvPr>
            <p:ph type="body" idx="1"/>
          </p:nvPr>
        </p:nvSpPr>
        <p:spPr>
          <a:xfrm>
            <a:off x="457200" y="1600200"/>
            <a:ext cx="8229600" cy="5257800"/>
          </a:xfrm>
        </p:spPr>
        <p:txBody>
          <a:bodyPr/>
          <a:lstStyle/>
          <a:p>
            <a:pPr eaLnBrk="1" hangingPunct="1">
              <a:lnSpc>
                <a:spcPct val="80000"/>
              </a:lnSpc>
              <a:defRPr/>
            </a:pPr>
            <a:r>
              <a:rPr lang="en-US" sz="2800" smtClean="0"/>
              <a:t>Menggunakan hipotesis</a:t>
            </a:r>
          </a:p>
          <a:p>
            <a:pPr lvl="1" eaLnBrk="1" hangingPunct="1">
              <a:lnSpc>
                <a:spcPct val="80000"/>
              </a:lnSpc>
              <a:defRPr/>
            </a:pPr>
            <a:r>
              <a:rPr lang="en-US" sz="2400" smtClean="0"/>
              <a:t>Sebenarnya hipotesis ini hanya berguna dalam hal membantu peneliti dalam hal menuntun jalan pikirannya untuk mencapai hasil penelitiannya.</a:t>
            </a:r>
          </a:p>
          <a:p>
            <a:pPr eaLnBrk="1" hangingPunct="1">
              <a:lnSpc>
                <a:spcPct val="80000"/>
              </a:lnSpc>
              <a:defRPr/>
            </a:pPr>
            <a:r>
              <a:rPr lang="en-US" sz="2800" smtClean="0"/>
              <a:t>Menggunakan ukuran yang obyektif</a:t>
            </a:r>
          </a:p>
          <a:p>
            <a:pPr lvl="1" eaLnBrk="1" hangingPunct="1">
              <a:lnSpc>
                <a:spcPct val="80000"/>
              </a:lnSpc>
              <a:defRPr/>
            </a:pPr>
            <a:r>
              <a:rPr lang="en-US" sz="2400" smtClean="0"/>
              <a:t>Maksudnya selama melakukan proses penelitian, tahapan-tahapan hasil yang dicapai dapat diukur dengan alat ukur obyektif.</a:t>
            </a:r>
          </a:p>
          <a:p>
            <a:pPr eaLnBrk="1" hangingPunct="1">
              <a:lnSpc>
                <a:spcPct val="80000"/>
              </a:lnSpc>
              <a:defRPr/>
            </a:pPr>
            <a:r>
              <a:rPr lang="en-US" sz="2800" smtClean="0"/>
              <a:t>Menggunakan teknik kuantifikasi</a:t>
            </a:r>
          </a:p>
          <a:p>
            <a:pPr lvl="1" eaLnBrk="1" hangingPunct="1">
              <a:lnSpc>
                <a:spcPct val="80000"/>
              </a:lnSpc>
              <a:defRPr/>
            </a:pPr>
            <a:r>
              <a:rPr lang="en-US" sz="2400" smtClean="0"/>
              <a:t>Maksudnya dalam pemakaian data yang masih dapat dikuantifikasikan harus dilakukan pengkuantifikasian itu. Jauhi ukuran-ukuran seperti sejauh mata memandang, menurut hati nurani dan sebagainya.</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pPr eaLnBrk="1" hangingPunct="1">
              <a:defRPr/>
            </a:pPr>
            <a:r>
              <a:rPr lang="en-US" smtClean="0"/>
              <a:t>Langkah-langkah Riset</a:t>
            </a:r>
          </a:p>
        </p:txBody>
      </p:sp>
      <p:sp>
        <p:nvSpPr>
          <p:cNvPr id="135171" name="Rectangle 3"/>
          <p:cNvSpPr>
            <a:spLocks noGrp="1" noChangeArrowheads="1"/>
          </p:cNvSpPr>
          <p:nvPr>
            <p:ph type="body" idx="1"/>
          </p:nvPr>
        </p:nvSpPr>
        <p:spPr/>
        <p:txBody>
          <a:bodyPr/>
          <a:lstStyle/>
          <a:p>
            <a:pPr marL="609600" indent="-609600" eaLnBrk="1" hangingPunct="1">
              <a:lnSpc>
                <a:spcPct val="90000"/>
              </a:lnSpc>
              <a:buFont typeface="Wingdings" pitchFamily="2" charset="2"/>
              <a:buAutoNum type="arabicPeriod"/>
              <a:defRPr/>
            </a:pPr>
            <a:r>
              <a:rPr lang="en-US" sz="2400" smtClean="0"/>
              <a:t>Menentukan Latar Belakang</a:t>
            </a:r>
          </a:p>
          <a:p>
            <a:pPr marL="609600" indent="-609600" eaLnBrk="1" hangingPunct="1">
              <a:lnSpc>
                <a:spcPct val="90000"/>
              </a:lnSpc>
              <a:buFont typeface="Wingdings" pitchFamily="2" charset="2"/>
              <a:buAutoNum type="arabicPeriod"/>
              <a:defRPr/>
            </a:pPr>
            <a:r>
              <a:rPr lang="en-US" sz="2400" dirty="0" smtClean="0"/>
              <a:t>Mendefinisikan dan merumuskan masalah</a:t>
            </a:r>
          </a:p>
          <a:p>
            <a:pPr marL="609600" indent="-609600" eaLnBrk="1" hangingPunct="1">
              <a:lnSpc>
                <a:spcPct val="90000"/>
              </a:lnSpc>
              <a:buFont typeface="Wingdings" pitchFamily="2" charset="2"/>
              <a:buAutoNum type="arabicPeriod"/>
              <a:defRPr/>
            </a:pPr>
            <a:r>
              <a:rPr lang="en-US" sz="2400" dirty="0" smtClean="0"/>
              <a:t>Menyusun landasan teori atau melakukan studi kepustakaan</a:t>
            </a:r>
          </a:p>
          <a:p>
            <a:pPr marL="609600" indent="-609600" eaLnBrk="1" hangingPunct="1">
              <a:lnSpc>
                <a:spcPct val="90000"/>
              </a:lnSpc>
              <a:buFont typeface="Wingdings" pitchFamily="2" charset="2"/>
              <a:buAutoNum type="arabicPeriod"/>
              <a:defRPr/>
            </a:pPr>
            <a:r>
              <a:rPr lang="en-US" sz="2400" dirty="0" smtClean="0"/>
              <a:t>Memformulasikan hipotesis</a:t>
            </a:r>
          </a:p>
          <a:p>
            <a:pPr marL="609600" indent="-609600" eaLnBrk="1" hangingPunct="1">
              <a:lnSpc>
                <a:spcPct val="90000"/>
              </a:lnSpc>
              <a:buFont typeface="Wingdings" pitchFamily="2" charset="2"/>
              <a:buAutoNum type="arabicPeriod"/>
              <a:defRPr/>
            </a:pPr>
            <a:r>
              <a:rPr lang="en-US" sz="2400" dirty="0" smtClean="0"/>
              <a:t>Menentukan model</a:t>
            </a:r>
          </a:p>
          <a:p>
            <a:pPr marL="609600" indent="-609600" eaLnBrk="1" hangingPunct="1">
              <a:lnSpc>
                <a:spcPct val="90000"/>
              </a:lnSpc>
              <a:buFont typeface="Wingdings" pitchFamily="2" charset="2"/>
              <a:buAutoNum type="arabicPeriod"/>
              <a:defRPr/>
            </a:pPr>
            <a:r>
              <a:rPr lang="en-US" sz="2400" dirty="0" smtClean="0"/>
              <a:t>Mengumpulkan data</a:t>
            </a:r>
          </a:p>
          <a:p>
            <a:pPr marL="609600" indent="-609600" eaLnBrk="1" hangingPunct="1">
              <a:lnSpc>
                <a:spcPct val="90000"/>
              </a:lnSpc>
              <a:buFont typeface="Wingdings" pitchFamily="2" charset="2"/>
              <a:buAutoNum type="arabicPeriod"/>
              <a:defRPr/>
            </a:pPr>
            <a:r>
              <a:rPr lang="en-US" sz="2400" dirty="0" smtClean="0"/>
              <a:t>Mengolah dan menyajikan data </a:t>
            </a:r>
          </a:p>
          <a:p>
            <a:pPr marL="609600" indent="-609600" eaLnBrk="1" hangingPunct="1">
              <a:lnSpc>
                <a:spcPct val="90000"/>
              </a:lnSpc>
              <a:buFont typeface="Wingdings" pitchFamily="2" charset="2"/>
              <a:buAutoNum type="arabicPeriod"/>
              <a:defRPr/>
            </a:pPr>
            <a:r>
              <a:rPr lang="en-US" sz="2400" dirty="0" smtClean="0"/>
              <a:t>Menganalisis dan menginterpretasi</a:t>
            </a:r>
          </a:p>
          <a:p>
            <a:pPr marL="609600" indent="-609600" eaLnBrk="1" hangingPunct="1">
              <a:lnSpc>
                <a:spcPct val="90000"/>
              </a:lnSpc>
              <a:buFont typeface="Wingdings" pitchFamily="2" charset="2"/>
              <a:buAutoNum type="arabicPeriod"/>
              <a:defRPr/>
            </a:pPr>
            <a:r>
              <a:rPr lang="en-US" sz="2400" dirty="0" smtClean="0"/>
              <a:t>Membuat generalisasi (kesimpulan) dan rekomendasi (saran)</a:t>
            </a:r>
          </a:p>
          <a:p>
            <a:pPr marL="609600" indent="-609600" eaLnBrk="1" hangingPunct="1">
              <a:lnSpc>
                <a:spcPct val="90000"/>
              </a:lnSpc>
              <a:buFont typeface="Wingdings" pitchFamily="2" charset="2"/>
              <a:buAutoNum type="arabicPeriod"/>
              <a:defRPr/>
            </a:pPr>
            <a:r>
              <a:rPr lang="en-US" sz="2400" dirty="0" smtClean="0"/>
              <a:t>Membuat laporan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pPr eaLnBrk="1" hangingPunct="1">
              <a:defRPr/>
            </a:pPr>
            <a:r>
              <a:rPr lang="en-US" smtClean="0"/>
              <a:t>Langkah-langkah Riset</a:t>
            </a:r>
          </a:p>
        </p:txBody>
      </p:sp>
      <p:sp>
        <p:nvSpPr>
          <p:cNvPr id="147459" name="Rectangle 3"/>
          <p:cNvSpPr>
            <a:spLocks noGrp="1" noChangeArrowheads="1"/>
          </p:cNvSpPr>
          <p:nvPr>
            <p:ph type="body" idx="1"/>
          </p:nvPr>
        </p:nvSpPr>
        <p:spPr>
          <a:xfrm>
            <a:off x="457200" y="1600200"/>
            <a:ext cx="8229600" cy="4953000"/>
          </a:xfrm>
        </p:spPr>
        <p:txBody>
          <a:bodyPr/>
          <a:lstStyle/>
          <a:p>
            <a:pPr marL="533400" indent="-533400" eaLnBrk="1" hangingPunct="1">
              <a:lnSpc>
                <a:spcPct val="80000"/>
              </a:lnSpc>
              <a:buFont typeface="Wingdings" pitchFamily="2" charset="2"/>
              <a:buNone/>
              <a:defRPr/>
            </a:pPr>
            <a:r>
              <a:rPr lang="en-US" sz="2800" smtClean="0"/>
              <a:t>1.	Mendefinisikan dan merumuskan masalah</a:t>
            </a:r>
          </a:p>
          <a:p>
            <a:pPr marL="914400" lvl="1" indent="-457200" eaLnBrk="1" hangingPunct="1">
              <a:lnSpc>
                <a:spcPct val="80000"/>
              </a:lnSpc>
              <a:defRPr/>
            </a:pPr>
            <a:r>
              <a:rPr lang="en-US" sz="2400" smtClean="0"/>
              <a:t>Hal-hal yang dapat dipermasalahkan dalam penelitian adalah </a:t>
            </a:r>
            <a:r>
              <a:rPr lang="en-US" sz="2400" i="1" smtClean="0"/>
              <a:t>masalah</a:t>
            </a:r>
            <a:r>
              <a:rPr lang="en-US" sz="2400" smtClean="0"/>
              <a:t> atau </a:t>
            </a:r>
            <a:r>
              <a:rPr lang="en-US" sz="2400" i="1" smtClean="0"/>
              <a:t>peluang</a:t>
            </a:r>
            <a:r>
              <a:rPr lang="en-US" sz="2400" smtClean="0"/>
              <a:t>, dimana pendefinisiannya harus jelas baik keluasannya maupun kedalamannya. </a:t>
            </a:r>
          </a:p>
          <a:p>
            <a:pPr marL="914400" lvl="1" indent="-457200" eaLnBrk="1" hangingPunct="1">
              <a:lnSpc>
                <a:spcPct val="80000"/>
              </a:lnSpc>
              <a:defRPr/>
            </a:pPr>
            <a:r>
              <a:rPr lang="en-US" sz="2400" i="1" smtClean="0"/>
              <a:t>Masalah</a:t>
            </a:r>
            <a:r>
              <a:rPr lang="en-US" sz="2400" smtClean="0"/>
              <a:t> diartikan sebagai suatu situasi dimana suatu fakta yang terjadi sudah menyimpang dari batas-batas toleransi yang diharapkan.</a:t>
            </a:r>
          </a:p>
          <a:p>
            <a:pPr marL="914400" lvl="1" indent="-457200" eaLnBrk="1" hangingPunct="1">
              <a:lnSpc>
                <a:spcPct val="80000"/>
              </a:lnSpc>
              <a:defRPr/>
            </a:pPr>
            <a:r>
              <a:rPr lang="en-US" sz="2400" smtClean="0"/>
              <a:t>Sedangkan </a:t>
            </a:r>
            <a:r>
              <a:rPr lang="en-US" sz="2400" i="1" smtClean="0"/>
              <a:t>peluang</a:t>
            </a:r>
            <a:r>
              <a:rPr lang="en-US" sz="2400" smtClean="0"/>
              <a:t> merupakan suatu kondisi eksternal yang menguntungkan jika dapat diraih dengan usaha-usaha tertentu, tetapi juga dapat menjadi ancaman bila peluang itu dapat dimanfaatkan oleh pesaing.</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pPr eaLnBrk="1" hangingPunct="1">
              <a:defRPr/>
            </a:pPr>
            <a:endParaRPr lang="id-ID" smtClean="0"/>
          </a:p>
        </p:txBody>
      </p:sp>
      <p:sp>
        <p:nvSpPr>
          <p:cNvPr id="148483" name="Rectangle 3"/>
          <p:cNvSpPr>
            <a:spLocks noGrp="1" noChangeArrowheads="1"/>
          </p:cNvSpPr>
          <p:nvPr>
            <p:ph type="body" idx="1"/>
          </p:nvPr>
        </p:nvSpPr>
        <p:spPr>
          <a:xfrm>
            <a:off x="457200" y="1600200"/>
            <a:ext cx="8229600" cy="4876800"/>
          </a:xfrm>
        </p:spPr>
        <p:txBody>
          <a:bodyPr/>
          <a:lstStyle/>
          <a:p>
            <a:pPr eaLnBrk="1" hangingPunct="1">
              <a:lnSpc>
                <a:spcPct val="80000"/>
              </a:lnSpc>
              <a:defRPr/>
            </a:pPr>
            <a:r>
              <a:rPr lang="en-US" sz="2800" smtClean="0"/>
              <a:t>Contoh statement masalah</a:t>
            </a:r>
          </a:p>
          <a:p>
            <a:pPr lvl="1" eaLnBrk="1" hangingPunct="1">
              <a:lnSpc>
                <a:spcPct val="80000"/>
              </a:lnSpc>
              <a:defRPr/>
            </a:pPr>
            <a:r>
              <a:rPr lang="en-US" sz="2400" smtClean="0"/>
              <a:t>Adanya gejala penurunan kepuasan kerja karyawan</a:t>
            </a:r>
          </a:p>
          <a:p>
            <a:pPr lvl="1" eaLnBrk="1" hangingPunct="1">
              <a:lnSpc>
                <a:spcPct val="80000"/>
              </a:lnSpc>
              <a:defRPr/>
            </a:pPr>
            <a:r>
              <a:rPr lang="en-US" sz="2400" smtClean="0"/>
              <a:t>Penjualan suatu produk tidak meningkat dan menurun dari waktu ke waktu padahal biaya promosi meningkat.</a:t>
            </a:r>
          </a:p>
          <a:p>
            <a:pPr eaLnBrk="1" hangingPunct="1">
              <a:lnSpc>
                <a:spcPct val="80000"/>
              </a:lnSpc>
              <a:defRPr/>
            </a:pPr>
            <a:r>
              <a:rPr lang="en-US" sz="2800" smtClean="0"/>
              <a:t>Contoh peluang</a:t>
            </a:r>
          </a:p>
          <a:p>
            <a:pPr lvl="1" eaLnBrk="1" hangingPunct="1">
              <a:lnSpc>
                <a:spcPct val="80000"/>
              </a:lnSpc>
              <a:defRPr/>
            </a:pPr>
            <a:r>
              <a:rPr lang="en-US" sz="2400" smtClean="0"/>
              <a:t>Adanya pasar lain yang potensial tetapi belum dimanfaatkan</a:t>
            </a:r>
          </a:p>
          <a:p>
            <a:pPr lvl="1" eaLnBrk="1" hangingPunct="1">
              <a:lnSpc>
                <a:spcPct val="80000"/>
              </a:lnSpc>
              <a:defRPr/>
            </a:pPr>
            <a:r>
              <a:rPr lang="en-US" sz="2400" smtClean="0"/>
              <a:t>Adanya tawaran SDM yang menguasai teknologi tertentu yang ternyata dibutuhkan perusahaan.</a:t>
            </a:r>
          </a:p>
          <a:p>
            <a:pPr lvl="1" eaLnBrk="1" hangingPunct="1">
              <a:lnSpc>
                <a:spcPct val="80000"/>
              </a:lnSpc>
              <a:defRPr/>
            </a:pPr>
            <a:r>
              <a:rPr lang="en-US" sz="2400" smtClean="0"/>
              <a:t>Penggunaan sistem yang terkomputersasi akan mempercepat proses transaksi</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eaLnBrk="1" hangingPunct="1">
              <a:defRPr/>
            </a:pPr>
            <a:endParaRPr lang="id-ID" smtClean="0"/>
          </a:p>
        </p:txBody>
      </p:sp>
      <p:sp>
        <p:nvSpPr>
          <p:cNvPr id="149507" name="Rectangle 3"/>
          <p:cNvSpPr>
            <a:spLocks noGrp="1" noChangeArrowheads="1"/>
          </p:cNvSpPr>
          <p:nvPr>
            <p:ph type="body" idx="1"/>
          </p:nvPr>
        </p:nvSpPr>
        <p:spPr>
          <a:xfrm>
            <a:off x="457200" y="1600200"/>
            <a:ext cx="8229600" cy="5029200"/>
          </a:xfrm>
        </p:spPr>
        <p:txBody>
          <a:bodyPr/>
          <a:lstStyle/>
          <a:p>
            <a:pPr eaLnBrk="1" hangingPunct="1">
              <a:lnSpc>
                <a:spcPct val="90000"/>
              </a:lnSpc>
              <a:defRPr/>
            </a:pPr>
            <a:r>
              <a:rPr lang="en-US" sz="2400" smtClean="0"/>
              <a:t>Setelah masalah diketahui, selanjutnya dibuat suatu rumusan masalah yang tujuannya adalah agar peneliti maupun pengguna hasil penelitian mempunyai persepsi yang sama dengan penelitian yang dihasilkan. Ditinjau dari pertanyaan-pertanyaan yang berpola 5W+1H (</a:t>
            </a:r>
            <a:r>
              <a:rPr lang="en-US" sz="2400" i="1" smtClean="0"/>
              <a:t>what, why, where, who dan how)</a:t>
            </a:r>
            <a:endParaRPr lang="en-US" sz="2400" smtClean="0"/>
          </a:p>
          <a:p>
            <a:pPr eaLnBrk="1" hangingPunct="1">
              <a:lnSpc>
                <a:spcPct val="90000"/>
              </a:lnSpc>
              <a:buFont typeface="Wingdings" pitchFamily="2" charset="2"/>
              <a:buNone/>
              <a:defRPr/>
            </a:pPr>
            <a:r>
              <a:rPr lang="en-US" sz="2400" smtClean="0"/>
              <a:t>Contoh :</a:t>
            </a:r>
          </a:p>
          <a:p>
            <a:pPr eaLnBrk="1" hangingPunct="1">
              <a:lnSpc>
                <a:spcPct val="90000"/>
              </a:lnSpc>
              <a:defRPr/>
            </a:pPr>
            <a:r>
              <a:rPr lang="en-US" sz="2400" smtClean="0"/>
              <a:t>Rumusan permasalahan :</a:t>
            </a:r>
          </a:p>
          <a:p>
            <a:pPr lvl="1" eaLnBrk="1" hangingPunct="1">
              <a:lnSpc>
                <a:spcPct val="90000"/>
              </a:lnSpc>
              <a:defRPr/>
            </a:pPr>
            <a:r>
              <a:rPr lang="en-US" sz="2000" smtClean="0"/>
              <a:t>Menggunakan desain deskriptif yang sulit dihipotesiskan</a:t>
            </a:r>
          </a:p>
          <a:p>
            <a:pPr lvl="2" eaLnBrk="1" hangingPunct="1">
              <a:lnSpc>
                <a:spcPct val="90000"/>
              </a:lnSpc>
              <a:defRPr/>
            </a:pPr>
            <a:r>
              <a:rPr lang="en-US" sz="1800" smtClean="0"/>
              <a:t>Menganalisis aspek-aspek kepuasan kerja karyawan dan karyawati bagian penjualan produk sepatu di PT. X</a:t>
            </a:r>
          </a:p>
          <a:p>
            <a:pPr lvl="1" eaLnBrk="1" hangingPunct="1">
              <a:lnSpc>
                <a:spcPct val="90000"/>
              </a:lnSpc>
              <a:defRPr/>
            </a:pPr>
            <a:r>
              <a:rPr lang="en-US" sz="2000" smtClean="0"/>
              <a:t>Menggunakan desain kausal yang mudah dihipotesiskan</a:t>
            </a:r>
          </a:p>
          <a:p>
            <a:pPr lvl="2" eaLnBrk="1" hangingPunct="1">
              <a:lnSpc>
                <a:spcPct val="90000"/>
              </a:lnSpc>
              <a:defRPr/>
            </a:pPr>
            <a:r>
              <a:rPr lang="en-US" sz="1800" smtClean="0"/>
              <a:t>Menganalisis pengaruh biaya promosi terhadap penjualan produk sepatu di PT. X</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pPr eaLnBrk="1" hangingPunct="1">
              <a:defRPr/>
            </a:pPr>
            <a:r>
              <a:rPr lang="en-US" smtClean="0"/>
              <a:t>Langkah-langkah Riset</a:t>
            </a:r>
          </a:p>
        </p:txBody>
      </p:sp>
      <p:sp>
        <p:nvSpPr>
          <p:cNvPr id="150531" name="Rectangle 3"/>
          <p:cNvSpPr>
            <a:spLocks noGrp="1" noChangeArrowheads="1"/>
          </p:cNvSpPr>
          <p:nvPr>
            <p:ph type="body" idx="1"/>
          </p:nvPr>
        </p:nvSpPr>
        <p:spPr>
          <a:xfrm>
            <a:off x="457200" y="1600200"/>
            <a:ext cx="8229600" cy="5029200"/>
          </a:xfrm>
        </p:spPr>
        <p:txBody>
          <a:bodyPr/>
          <a:lstStyle/>
          <a:p>
            <a:pPr marL="609600" indent="-609600" eaLnBrk="1" hangingPunct="1">
              <a:lnSpc>
                <a:spcPct val="90000"/>
              </a:lnSpc>
              <a:buFont typeface="Wingdings" pitchFamily="2" charset="2"/>
              <a:buNone/>
              <a:defRPr/>
            </a:pPr>
            <a:r>
              <a:rPr lang="en-US" smtClean="0"/>
              <a:t>2.	Menyusun landasan teori atau melakukan studi kepustakaan</a:t>
            </a:r>
          </a:p>
          <a:p>
            <a:pPr marL="990600" lvl="1" indent="-533400" eaLnBrk="1" hangingPunct="1">
              <a:lnSpc>
                <a:spcPct val="90000"/>
              </a:lnSpc>
              <a:defRPr/>
            </a:pPr>
            <a:r>
              <a:rPr lang="en-US" smtClean="0"/>
              <a:t>Untuk melakukan penelitian seperti pembuatan suatu model atau ingin membandingkan apa yang seharusnya terjadi dengan kejadian sebenarnya maka digunakanlah teori.</a:t>
            </a:r>
          </a:p>
          <a:p>
            <a:pPr marL="990600" lvl="1" indent="-533400" eaLnBrk="1" hangingPunct="1">
              <a:lnSpc>
                <a:spcPct val="90000"/>
              </a:lnSpc>
              <a:defRPr/>
            </a:pPr>
            <a:r>
              <a:rPr lang="en-US" smtClean="0"/>
              <a:t>Penggunaan teori dapat mengacu pada buku-buku teks ataupun penelitian orang lain. Hal ini merupakan keharusan.</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pPr eaLnBrk="1" hangingPunct="1">
              <a:defRPr/>
            </a:pPr>
            <a:r>
              <a:rPr lang="en-US" smtClean="0"/>
              <a:t>Langkah-langkah Riset</a:t>
            </a:r>
          </a:p>
        </p:txBody>
      </p:sp>
      <p:sp>
        <p:nvSpPr>
          <p:cNvPr id="152579" name="Rectangle 3"/>
          <p:cNvSpPr>
            <a:spLocks noGrp="1" noChangeArrowheads="1"/>
          </p:cNvSpPr>
          <p:nvPr>
            <p:ph type="body" idx="1"/>
          </p:nvPr>
        </p:nvSpPr>
        <p:spPr>
          <a:xfrm>
            <a:off x="457200" y="1600200"/>
            <a:ext cx="8229600" cy="4953000"/>
          </a:xfrm>
        </p:spPr>
        <p:txBody>
          <a:bodyPr/>
          <a:lstStyle/>
          <a:p>
            <a:pPr marL="609600" indent="-609600" eaLnBrk="1" hangingPunct="1">
              <a:lnSpc>
                <a:spcPct val="90000"/>
              </a:lnSpc>
              <a:buFont typeface="Wingdings" pitchFamily="2" charset="2"/>
              <a:buNone/>
              <a:defRPr/>
            </a:pPr>
            <a:r>
              <a:rPr lang="en-US" smtClean="0"/>
              <a:t>3.	Memformulasikan hipotesis</a:t>
            </a:r>
          </a:p>
          <a:p>
            <a:pPr marL="990600" lvl="1" indent="-533400" eaLnBrk="1" hangingPunct="1">
              <a:lnSpc>
                <a:spcPct val="90000"/>
              </a:lnSpc>
              <a:buFont typeface="Wingdings" pitchFamily="2" charset="2"/>
              <a:buChar char="n"/>
              <a:defRPr/>
            </a:pPr>
            <a:r>
              <a:rPr lang="en-US" smtClean="0"/>
              <a:t>Hipotesis merupakan anggapan sementara tentang suatu fenomena tertentu yang akan diselidiki.</a:t>
            </a:r>
          </a:p>
          <a:p>
            <a:pPr marL="990600" lvl="1" indent="-533400" eaLnBrk="1" hangingPunct="1">
              <a:lnSpc>
                <a:spcPct val="90000"/>
              </a:lnSpc>
              <a:buFont typeface="Wingdings" pitchFamily="2" charset="2"/>
              <a:buChar char="n"/>
              <a:defRPr/>
            </a:pPr>
            <a:r>
              <a:rPr lang="en-US" smtClean="0"/>
              <a:t>Kegunaannya untuk membantu peneliti untuk mencapai hasil penelitiannya.</a:t>
            </a:r>
          </a:p>
          <a:p>
            <a:pPr marL="990600" lvl="1" indent="-533400" eaLnBrk="1" hangingPunct="1">
              <a:lnSpc>
                <a:spcPct val="90000"/>
              </a:lnSpc>
              <a:buFont typeface="Wingdings" pitchFamily="2" charset="2"/>
              <a:buChar char="n"/>
              <a:defRPr/>
            </a:pPr>
            <a:r>
              <a:rPr lang="en-US" smtClean="0"/>
              <a:t>Tidak semua riset menggunakan hipotesis, khususnya riset yang menggunakan desain deskriptif dan desain eksploratori.</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eaLnBrk="1" hangingPunct="1">
              <a:defRPr/>
            </a:pPr>
            <a:endParaRPr lang="id-ID" smtClean="0"/>
          </a:p>
        </p:txBody>
      </p:sp>
      <p:sp>
        <p:nvSpPr>
          <p:cNvPr id="153603" name="Rectangle 3"/>
          <p:cNvSpPr>
            <a:spLocks noGrp="1" noChangeArrowheads="1"/>
          </p:cNvSpPr>
          <p:nvPr>
            <p:ph type="body" idx="1"/>
          </p:nvPr>
        </p:nvSpPr>
        <p:spPr/>
        <p:txBody>
          <a:bodyPr/>
          <a:lstStyle/>
          <a:p>
            <a:pPr eaLnBrk="1" hangingPunct="1">
              <a:defRPr/>
            </a:pPr>
            <a:r>
              <a:rPr lang="en-US" smtClean="0"/>
              <a:t>Contoh :</a:t>
            </a:r>
          </a:p>
          <a:p>
            <a:pPr lvl="1" eaLnBrk="1" hangingPunct="1">
              <a:defRPr/>
            </a:pPr>
            <a:r>
              <a:rPr lang="en-US" smtClean="0"/>
              <a:t>Rumusan masalah :</a:t>
            </a:r>
          </a:p>
          <a:p>
            <a:pPr lvl="2" eaLnBrk="1" hangingPunct="1">
              <a:defRPr/>
            </a:pPr>
            <a:r>
              <a:rPr lang="en-US" smtClean="0"/>
              <a:t>Menganalisis pengaruh biaya promosi terhadap penjualan produk sepatu di PT. X</a:t>
            </a:r>
          </a:p>
          <a:p>
            <a:pPr lvl="1" eaLnBrk="1" hangingPunct="1">
              <a:defRPr/>
            </a:pPr>
            <a:r>
              <a:rPr lang="en-US" smtClean="0"/>
              <a:t>Formula Hipotesis :</a:t>
            </a:r>
          </a:p>
          <a:p>
            <a:pPr lvl="2" eaLnBrk="1" hangingPunct="1">
              <a:defRPr/>
            </a:pPr>
            <a:r>
              <a:rPr lang="en-US" smtClean="0"/>
              <a:t>Tidak ada pengaruh antara biaya promosi terhadap penjualan.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eaLnBrk="1" hangingPunct="1">
              <a:defRPr/>
            </a:pPr>
            <a:r>
              <a:rPr lang="en-US" smtClean="0"/>
              <a:t>Langkah-langkah Riset</a:t>
            </a:r>
          </a:p>
        </p:txBody>
      </p:sp>
      <p:sp>
        <p:nvSpPr>
          <p:cNvPr id="154627" name="Rectangle 3"/>
          <p:cNvSpPr>
            <a:spLocks noGrp="1" noChangeArrowheads="1"/>
          </p:cNvSpPr>
          <p:nvPr>
            <p:ph type="body" idx="1"/>
          </p:nvPr>
        </p:nvSpPr>
        <p:spPr>
          <a:xfrm>
            <a:off x="457200" y="1600200"/>
            <a:ext cx="8229600" cy="5029200"/>
          </a:xfrm>
        </p:spPr>
        <p:txBody>
          <a:bodyPr/>
          <a:lstStyle/>
          <a:p>
            <a:pPr marL="609600" indent="-609600" eaLnBrk="1" hangingPunct="1">
              <a:buFont typeface="Wingdings" pitchFamily="2" charset="2"/>
              <a:buNone/>
              <a:defRPr/>
            </a:pPr>
            <a:r>
              <a:rPr lang="en-US" smtClean="0"/>
              <a:t>4.	Menentukan model</a:t>
            </a:r>
          </a:p>
          <a:p>
            <a:pPr marL="990600" lvl="1" indent="-533400" eaLnBrk="1" hangingPunct="1">
              <a:defRPr/>
            </a:pPr>
            <a:r>
              <a:rPr lang="en-US" smtClean="0"/>
              <a:t>Model merupakan contoh mengandung unsur yang bersifat menyederhanakan untuk ditiru.</a:t>
            </a:r>
          </a:p>
          <a:p>
            <a:pPr marL="990600" lvl="1" indent="-533400" eaLnBrk="1" hangingPunct="1">
              <a:defRPr/>
            </a:pPr>
            <a:r>
              <a:rPr lang="en-US" smtClean="0"/>
              <a:t>Model dipergunakan untuk membayangkan kemungkinan-kemungkinan setelah mengetahui data serta asumsi-asumsinya, sehingga keadaan menjadi lebih jelas dan kemungkinan apa yang dapat terjadi juga dapat dibayangkan.</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pPr eaLnBrk="1" hangingPunct="1">
              <a:defRPr/>
            </a:pPr>
            <a:endParaRPr lang="id-ID" smtClean="0"/>
          </a:p>
        </p:txBody>
      </p:sp>
      <p:sp>
        <p:nvSpPr>
          <p:cNvPr id="156675" name="Rectangle 3"/>
          <p:cNvSpPr>
            <a:spLocks noGrp="1" noChangeArrowheads="1"/>
          </p:cNvSpPr>
          <p:nvPr>
            <p:ph type="body" idx="1"/>
          </p:nvPr>
        </p:nvSpPr>
        <p:spPr/>
        <p:txBody>
          <a:bodyPr/>
          <a:lstStyle/>
          <a:p>
            <a:pPr eaLnBrk="1" hangingPunct="1">
              <a:defRPr/>
            </a:pPr>
            <a:r>
              <a:rPr lang="en-US" smtClean="0"/>
              <a:t>Pentingnya pemakaian model dalam analis adalah untuk :</a:t>
            </a:r>
          </a:p>
          <a:p>
            <a:pPr lvl="1" eaLnBrk="1" hangingPunct="1">
              <a:defRPr/>
            </a:pPr>
            <a:r>
              <a:rPr lang="en-US" smtClean="0"/>
              <a:t>Mengetahui hubungan antara masalah yang dipecahkan dengan unsur-unsur yang terkait</a:t>
            </a:r>
          </a:p>
          <a:p>
            <a:pPr lvl="1" eaLnBrk="1" hangingPunct="1">
              <a:defRPr/>
            </a:pPr>
            <a:r>
              <a:rPr lang="en-US" smtClean="0"/>
              <a:t>Mengetahui hubungan antar unsur-unsur tadi</a:t>
            </a:r>
          </a:p>
          <a:p>
            <a:pPr lvl="1" eaLnBrk="1" hangingPunct="1">
              <a:defRPr/>
            </a:pPr>
            <a:r>
              <a:rPr lang="en-US" smtClean="0"/>
              <a:t>Merumuskan hipotesis mengenai hakikat hubungan antar unsur.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pPr eaLnBrk="1" hangingPunct="1">
              <a:defRPr/>
            </a:pPr>
            <a:r>
              <a:rPr lang="en-US" smtClean="0"/>
              <a:t>Definisi Penelitian (</a:t>
            </a:r>
            <a:r>
              <a:rPr lang="en-US" i="1" smtClean="0"/>
              <a:t>Research</a:t>
            </a:r>
            <a:r>
              <a:rPr lang="en-US" smtClean="0"/>
              <a:t>)</a:t>
            </a:r>
          </a:p>
        </p:txBody>
      </p:sp>
      <p:sp>
        <p:nvSpPr>
          <p:cNvPr id="119811" name="Rectangle 3"/>
          <p:cNvSpPr>
            <a:spLocks noGrp="1" noChangeArrowheads="1"/>
          </p:cNvSpPr>
          <p:nvPr>
            <p:ph type="body" idx="1"/>
          </p:nvPr>
        </p:nvSpPr>
        <p:spPr>
          <a:xfrm>
            <a:off x="457200" y="1870075"/>
            <a:ext cx="8229600" cy="4530725"/>
          </a:xfrm>
        </p:spPr>
        <p:txBody>
          <a:bodyPr/>
          <a:lstStyle/>
          <a:p>
            <a:pPr eaLnBrk="1" hangingPunct="1">
              <a:defRPr/>
            </a:pPr>
            <a:r>
              <a:rPr lang="en-US" sz="2800" smtClean="0"/>
              <a:t>Penelitian (</a:t>
            </a:r>
            <a:r>
              <a:rPr lang="en-US" sz="2800" i="1" smtClean="0"/>
              <a:t>Research</a:t>
            </a:r>
            <a:r>
              <a:rPr lang="en-US" sz="2800" smtClean="0"/>
              <a:t>) dapat didefinisikan sebagai  usaha untuk menemukan, mengembangkan, dan menguji kebenaran suatu pengetahuan yang dilakukan dengan menggunakan metode-metode ilmiah. </a:t>
            </a:r>
          </a:p>
          <a:p>
            <a:pPr eaLnBrk="1" hangingPunct="1">
              <a:defRPr/>
            </a:pPr>
            <a:r>
              <a:rPr lang="en-US" sz="2800" smtClean="0"/>
              <a:t>Atau, rangkaian kegiatan ilmiah dalam rangka pemecahan suatu permasalahan.</a:t>
            </a:r>
          </a:p>
          <a:p>
            <a:pPr eaLnBrk="1" hangingPunct="1">
              <a:defRPr/>
            </a:pPr>
            <a:endParaRPr lang="en-US" sz="280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pPr eaLnBrk="1" hangingPunct="1">
              <a:defRPr/>
            </a:pPr>
            <a:endParaRPr lang="id-ID" smtClean="0"/>
          </a:p>
        </p:txBody>
      </p:sp>
      <p:sp>
        <p:nvSpPr>
          <p:cNvPr id="157699" name="Rectangle 3"/>
          <p:cNvSpPr>
            <a:spLocks noGrp="1" noChangeArrowheads="1"/>
          </p:cNvSpPr>
          <p:nvPr>
            <p:ph type="body" idx="1"/>
          </p:nvPr>
        </p:nvSpPr>
        <p:spPr/>
        <p:txBody>
          <a:bodyPr/>
          <a:lstStyle/>
          <a:p>
            <a:pPr eaLnBrk="1" hangingPunct="1">
              <a:defRPr/>
            </a:pPr>
            <a:r>
              <a:rPr lang="en-US" smtClean="0"/>
              <a:t>Contoh:</a:t>
            </a:r>
          </a:p>
          <a:p>
            <a:pPr lvl="1" eaLnBrk="1" hangingPunct="1">
              <a:defRPr/>
            </a:pPr>
            <a:r>
              <a:rPr lang="en-US" smtClean="0"/>
              <a:t>Dalam ilmu komputer, model pengujian (</a:t>
            </a:r>
            <a:r>
              <a:rPr lang="en-US" i="1" smtClean="0"/>
              <a:t>testing</a:t>
            </a:r>
            <a:r>
              <a:rPr lang="en-US" smtClean="0"/>
              <a:t>) dapat dipakai untuk menguji beban suatu server</a:t>
            </a:r>
          </a:p>
          <a:p>
            <a:pPr lvl="1" eaLnBrk="1" hangingPunct="1">
              <a:defRPr/>
            </a:pPr>
            <a:r>
              <a:rPr lang="en-US" smtClean="0"/>
              <a:t>Dalam ilmu ekonomi manajemen, model matematis dapat dipakai untuk menguji hubungan antar fenomena.</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eaLnBrk="1" hangingPunct="1">
              <a:defRPr/>
            </a:pPr>
            <a:r>
              <a:rPr lang="en-US" smtClean="0"/>
              <a:t>Langkah-langkah Riset</a:t>
            </a:r>
          </a:p>
        </p:txBody>
      </p:sp>
      <p:sp>
        <p:nvSpPr>
          <p:cNvPr id="158723" name="Rectangle 3"/>
          <p:cNvSpPr>
            <a:spLocks noGrp="1" noChangeArrowheads="1"/>
          </p:cNvSpPr>
          <p:nvPr>
            <p:ph type="body" idx="1"/>
          </p:nvPr>
        </p:nvSpPr>
        <p:spPr>
          <a:xfrm>
            <a:off x="457200" y="1600200"/>
            <a:ext cx="8229600" cy="5029200"/>
          </a:xfrm>
        </p:spPr>
        <p:txBody>
          <a:bodyPr/>
          <a:lstStyle/>
          <a:p>
            <a:pPr marL="609600" indent="-609600" eaLnBrk="1" hangingPunct="1">
              <a:lnSpc>
                <a:spcPct val="90000"/>
              </a:lnSpc>
              <a:buFont typeface="Wingdings" pitchFamily="2" charset="2"/>
              <a:buNone/>
              <a:defRPr/>
            </a:pPr>
            <a:r>
              <a:rPr lang="en-US" smtClean="0"/>
              <a:t>5.	Mengumpulkan data</a:t>
            </a:r>
          </a:p>
          <a:p>
            <a:pPr marL="990600" lvl="1" indent="-533400" eaLnBrk="1" hangingPunct="1">
              <a:lnSpc>
                <a:spcPct val="90000"/>
              </a:lnSpc>
              <a:defRPr/>
            </a:pPr>
            <a:r>
              <a:rPr lang="en-US" smtClean="0"/>
              <a:t>Data merupakan bahan baku informasi yang sangat penting dalam melakukan penelitian.</a:t>
            </a:r>
          </a:p>
          <a:p>
            <a:pPr marL="990600" lvl="1" indent="-533400" eaLnBrk="1" hangingPunct="1">
              <a:lnSpc>
                <a:spcPct val="90000"/>
              </a:lnSpc>
              <a:defRPr/>
            </a:pPr>
            <a:r>
              <a:rPr lang="en-US" smtClean="0"/>
              <a:t>Dalam melakukan pengumpulan data harus menggunakan teknik-teknik yang tepat.</a:t>
            </a:r>
          </a:p>
          <a:p>
            <a:pPr marL="990600" lvl="1" indent="-533400" eaLnBrk="1" hangingPunct="1">
              <a:lnSpc>
                <a:spcPct val="90000"/>
              </a:lnSpc>
              <a:defRPr/>
            </a:pPr>
            <a:r>
              <a:rPr lang="en-US" smtClean="0"/>
              <a:t>Jika pengumpulan data dilakukan dengan cara yang salah, maka akan mengakibatkan informasi menjadi salah, sehingga hasil penelitianpun tidak dapat dipertanggungjawabkan.</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eaLnBrk="1" hangingPunct="1">
              <a:defRPr/>
            </a:pPr>
            <a:r>
              <a:rPr lang="en-US" smtClean="0"/>
              <a:t>Langkah-langkah Riset</a:t>
            </a:r>
          </a:p>
        </p:txBody>
      </p:sp>
      <p:sp>
        <p:nvSpPr>
          <p:cNvPr id="159747" name="Rectangle 3"/>
          <p:cNvSpPr>
            <a:spLocks noGrp="1" noChangeArrowheads="1"/>
          </p:cNvSpPr>
          <p:nvPr>
            <p:ph type="body" idx="1"/>
          </p:nvPr>
        </p:nvSpPr>
        <p:spPr>
          <a:xfrm>
            <a:off x="457200" y="1600200"/>
            <a:ext cx="8229600" cy="4953000"/>
          </a:xfrm>
        </p:spPr>
        <p:txBody>
          <a:bodyPr/>
          <a:lstStyle/>
          <a:p>
            <a:pPr marL="609600" indent="-609600" eaLnBrk="1" hangingPunct="1">
              <a:lnSpc>
                <a:spcPct val="90000"/>
              </a:lnSpc>
              <a:buFont typeface="Wingdings" pitchFamily="2" charset="2"/>
              <a:buNone/>
              <a:defRPr/>
            </a:pPr>
            <a:r>
              <a:rPr lang="en-US" smtClean="0"/>
              <a:t>6.	Mengolah dan menyajikan data </a:t>
            </a:r>
          </a:p>
          <a:p>
            <a:pPr marL="990600" lvl="1" indent="-533400" eaLnBrk="1" hangingPunct="1">
              <a:lnSpc>
                <a:spcPct val="90000"/>
              </a:lnSpc>
              <a:defRPr/>
            </a:pPr>
            <a:r>
              <a:rPr lang="en-US" smtClean="0"/>
              <a:t>Setelah data dikumpulkan, selanjutnya data diolah sehingga dapat menyajikan informasi yang lebih mudah untuk diinterpretasikan dan dianalisis lebih lanjut.</a:t>
            </a:r>
          </a:p>
          <a:p>
            <a:pPr marL="990600" lvl="1" indent="-533400" eaLnBrk="1" hangingPunct="1">
              <a:lnSpc>
                <a:spcPct val="90000"/>
              </a:lnSpc>
              <a:defRPr/>
            </a:pPr>
            <a:r>
              <a:rPr lang="en-US" smtClean="0"/>
              <a:t>Seperti dalam bentuk tabel, grafik dan nilai statistik.</a:t>
            </a:r>
          </a:p>
          <a:p>
            <a:pPr marL="990600" lvl="1" indent="-533400" eaLnBrk="1" hangingPunct="1">
              <a:lnSpc>
                <a:spcPct val="90000"/>
              </a:lnSpc>
              <a:defRPr/>
            </a:pPr>
            <a:r>
              <a:rPr lang="en-US" smtClean="0"/>
              <a:t>Untuk kemudahan, dapat dipergunakan program komputer yang mendukung.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eaLnBrk="1" hangingPunct="1">
              <a:defRPr/>
            </a:pPr>
            <a:r>
              <a:rPr lang="en-US" smtClean="0"/>
              <a:t>Langkah-langkah Riset</a:t>
            </a:r>
          </a:p>
        </p:txBody>
      </p:sp>
      <p:sp>
        <p:nvSpPr>
          <p:cNvPr id="160771" name="Rectangle 3"/>
          <p:cNvSpPr>
            <a:spLocks noGrp="1" noChangeArrowheads="1"/>
          </p:cNvSpPr>
          <p:nvPr>
            <p:ph type="body" idx="1"/>
          </p:nvPr>
        </p:nvSpPr>
        <p:spPr>
          <a:xfrm>
            <a:off x="457200" y="1600200"/>
            <a:ext cx="8229600" cy="4953000"/>
          </a:xfrm>
        </p:spPr>
        <p:txBody>
          <a:bodyPr/>
          <a:lstStyle/>
          <a:p>
            <a:pPr marL="609600" indent="-609600" eaLnBrk="1" hangingPunct="1">
              <a:lnSpc>
                <a:spcPct val="90000"/>
              </a:lnSpc>
              <a:buFont typeface="Wingdings" pitchFamily="2" charset="2"/>
              <a:buNone/>
              <a:defRPr/>
            </a:pPr>
            <a:r>
              <a:rPr lang="en-US" smtClean="0"/>
              <a:t>7.	Menganalisis dan menginterpretasi</a:t>
            </a:r>
          </a:p>
          <a:p>
            <a:pPr marL="990600" lvl="1" indent="-533400" eaLnBrk="1" hangingPunct="1">
              <a:lnSpc>
                <a:spcPct val="90000"/>
              </a:lnSpc>
              <a:defRPr/>
            </a:pPr>
            <a:r>
              <a:rPr lang="en-US" smtClean="0"/>
              <a:t>Setelah data diolah, kemudian informasi hasil olahan di analisis lebih lanjut dengan menggunakan alat-alat analisis yang sesuai dengan tujuan riset agar menghasilkan kajian yang cukup tajam, mendalam dan luas.</a:t>
            </a:r>
          </a:p>
          <a:p>
            <a:pPr marL="990600" lvl="1" indent="-533400" eaLnBrk="1" hangingPunct="1">
              <a:lnSpc>
                <a:spcPct val="90000"/>
              </a:lnSpc>
              <a:defRPr/>
            </a:pPr>
            <a:r>
              <a:rPr lang="en-US" smtClean="0"/>
              <a:t>Alat-alat analisis kuantitatif maupun kualitatif dapat dipilih sesuai dengan bidangnya, tujuannya dan desain penelitiannya.</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eaLnBrk="1" hangingPunct="1">
              <a:defRPr/>
            </a:pPr>
            <a:r>
              <a:rPr lang="en-US" smtClean="0"/>
              <a:t>Langkah-langkah Riset</a:t>
            </a:r>
          </a:p>
        </p:txBody>
      </p:sp>
      <p:sp>
        <p:nvSpPr>
          <p:cNvPr id="161795" name="Rectangle 3"/>
          <p:cNvSpPr>
            <a:spLocks noGrp="1" noChangeArrowheads="1"/>
          </p:cNvSpPr>
          <p:nvPr>
            <p:ph type="body" idx="1"/>
          </p:nvPr>
        </p:nvSpPr>
        <p:spPr>
          <a:xfrm>
            <a:off x="457200" y="1600200"/>
            <a:ext cx="8229600" cy="5257800"/>
          </a:xfrm>
        </p:spPr>
        <p:txBody>
          <a:bodyPr/>
          <a:lstStyle/>
          <a:p>
            <a:pPr marL="609600" indent="-609600" eaLnBrk="1" hangingPunct="1">
              <a:lnSpc>
                <a:spcPct val="90000"/>
              </a:lnSpc>
              <a:buFont typeface="Wingdings" pitchFamily="2" charset="2"/>
              <a:buNone/>
              <a:defRPr/>
            </a:pPr>
            <a:r>
              <a:rPr lang="en-US" smtClean="0"/>
              <a:t>8.	Membuat generalisasi (kesimpulan) dan rekomendasi (saran)</a:t>
            </a:r>
          </a:p>
          <a:p>
            <a:pPr marL="990600" lvl="1" indent="-533400" eaLnBrk="1" hangingPunct="1">
              <a:lnSpc>
                <a:spcPct val="90000"/>
              </a:lnSpc>
              <a:defRPr/>
            </a:pPr>
            <a:r>
              <a:rPr lang="en-US" smtClean="0"/>
              <a:t>Setelah melakukan analisis dan interpretasi, selanjutnya peneliti membuat generalisasi (kesimpulan umum) berdasarkan batasan-batasan penelitian yang ada dan sesuai dengan hipotesis yang diajukan.</a:t>
            </a:r>
          </a:p>
          <a:p>
            <a:pPr marL="990600" lvl="1" indent="-533400" eaLnBrk="1" hangingPunct="1">
              <a:lnSpc>
                <a:spcPct val="90000"/>
              </a:lnSpc>
              <a:defRPr/>
            </a:pPr>
            <a:r>
              <a:rPr lang="en-US" smtClean="0"/>
              <a:t>Selain itu juga perlu menyajikan saran, karena penelitian biasanya memiliki keterbatasan-keterbatasan atau asumsi-asumsi.</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defRPr/>
            </a:pPr>
            <a:endParaRPr lang="id-ID" smtClean="0"/>
          </a:p>
        </p:txBody>
      </p:sp>
      <p:sp>
        <p:nvSpPr>
          <p:cNvPr id="162819" name="Rectangle 3"/>
          <p:cNvSpPr>
            <a:spLocks noGrp="1" noChangeArrowheads="1"/>
          </p:cNvSpPr>
          <p:nvPr>
            <p:ph type="body" idx="1"/>
          </p:nvPr>
        </p:nvSpPr>
        <p:spPr>
          <a:xfrm>
            <a:off x="457200" y="1600200"/>
            <a:ext cx="8229600" cy="5029200"/>
          </a:xfrm>
        </p:spPr>
        <p:txBody>
          <a:bodyPr/>
          <a:lstStyle/>
          <a:p>
            <a:pPr lvl="1" eaLnBrk="1" hangingPunct="1">
              <a:defRPr/>
            </a:pPr>
            <a:r>
              <a:rPr lang="en-US" sz="2400" smtClean="0"/>
              <a:t>Jika riset merupakan riset terapan, maka agar hasil riset dapat diterapkan dengan baik maka bisa saja ada saran-saran yang perlu dipertimbangkan oleh pelaksana hasil riset.</a:t>
            </a:r>
          </a:p>
          <a:p>
            <a:pPr lvl="1" eaLnBrk="1" hangingPunct="1">
              <a:defRPr/>
            </a:pPr>
            <a:r>
              <a:rPr lang="en-US" sz="2400" smtClean="0"/>
              <a:t>Jika riset merupakan riset dasar, artinya riset yang bertujuan untuk kepentingan teori, dengan adanya keterbatasan penelitian biasanya disarankan agar peneliti yang selanjutnya untuk menindaklanjuti hasil riset ini dengan menggunakan asumsi-asumsi yang lain. Sehingga dapat dihasilkan suatu </a:t>
            </a:r>
            <a:r>
              <a:rPr lang="en-US" sz="2400" i="1" smtClean="0"/>
              <a:t>scientific law</a:t>
            </a:r>
            <a:r>
              <a:rPr lang="en-US" sz="2400" smtClean="0"/>
              <a:t> yang berlaku umum.</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eaLnBrk="1" hangingPunct="1">
              <a:defRPr/>
            </a:pPr>
            <a:r>
              <a:rPr lang="en-US" smtClean="0"/>
              <a:t>Langkah-langkah Riset</a:t>
            </a:r>
          </a:p>
        </p:txBody>
      </p:sp>
      <p:sp>
        <p:nvSpPr>
          <p:cNvPr id="155651" name="Rectangle 3"/>
          <p:cNvSpPr>
            <a:spLocks noGrp="1" noChangeArrowheads="1"/>
          </p:cNvSpPr>
          <p:nvPr>
            <p:ph type="body" idx="1"/>
          </p:nvPr>
        </p:nvSpPr>
        <p:spPr>
          <a:xfrm>
            <a:off x="457200" y="1600200"/>
            <a:ext cx="8229600" cy="5029200"/>
          </a:xfrm>
        </p:spPr>
        <p:txBody>
          <a:bodyPr/>
          <a:lstStyle/>
          <a:p>
            <a:pPr marL="609600" indent="-609600" eaLnBrk="1" hangingPunct="1">
              <a:buFont typeface="Wingdings" pitchFamily="2" charset="2"/>
              <a:buNone/>
              <a:defRPr/>
            </a:pPr>
            <a:r>
              <a:rPr lang="en-US" sz="2800" smtClean="0"/>
              <a:t>9.	Membuat laporan </a:t>
            </a:r>
          </a:p>
          <a:p>
            <a:pPr marL="990600" lvl="1" indent="-533400" eaLnBrk="1" hangingPunct="1">
              <a:defRPr/>
            </a:pPr>
            <a:r>
              <a:rPr lang="en-US" sz="2400" smtClean="0"/>
              <a:t>Akhirnya hasil kerja dari penelitian harus dibuat dalam bentuk suatu laporan tertulis sesuai dengan teknik atau aturan-aturan penulisan tertentu.</a:t>
            </a:r>
          </a:p>
          <a:p>
            <a:pPr marL="990600" lvl="1" indent="-533400" eaLnBrk="1" hangingPunct="1">
              <a:defRPr/>
            </a:pPr>
            <a:r>
              <a:rPr lang="en-US" sz="2400" smtClean="0"/>
              <a:t>S1 skripsi, S2 tesis, S3 disertasi.</a:t>
            </a:r>
          </a:p>
          <a:p>
            <a:pPr marL="990600" lvl="1" indent="-533400" eaLnBrk="1" hangingPunct="1">
              <a:defRPr/>
            </a:pPr>
            <a:r>
              <a:rPr lang="en-US" sz="2400" smtClean="0"/>
              <a:t>Selanjutnya, laporan tersebut akan dikaji secara bersama-sama untuk diputuskan apakah hasil kajian ini perlu diubah, diperbaiki, dilanjutkan atau ditolak menjadi sebuah karya yang dapat dipertanggungjawabkan secara ilmiah.</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457200" y="277813"/>
            <a:ext cx="8229600" cy="1017587"/>
          </a:xfrm>
        </p:spPr>
        <p:txBody>
          <a:bodyPr/>
          <a:lstStyle/>
          <a:p>
            <a:pPr eaLnBrk="1" hangingPunct="1">
              <a:defRPr/>
            </a:pPr>
            <a:r>
              <a:rPr lang="en-US" sz="3200" smtClean="0"/>
              <a:t>Untuk menilai kualitas penelitian yang baik ada beberapa kriteria: </a:t>
            </a:r>
          </a:p>
        </p:txBody>
      </p:sp>
      <p:sp>
        <p:nvSpPr>
          <p:cNvPr id="172035" name="Rectangle 3"/>
          <p:cNvSpPr>
            <a:spLocks noGrp="1" noChangeArrowheads="1"/>
          </p:cNvSpPr>
          <p:nvPr>
            <p:ph type="body" idx="1"/>
          </p:nvPr>
        </p:nvSpPr>
        <p:spPr>
          <a:xfrm>
            <a:off x="457200" y="1565275"/>
            <a:ext cx="8229600" cy="4530725"/>
          </a:xfrm>
        </p:spPr>
        <p:txBody>
          <a:bodyPr/>
          <a:lstStyle/>
          <a:p>
            <a:pPr marL="609600" indent="-609600" eaLnBrk="1" hangingPunct="1">
              <a:lnSpc>
                <a:spcPct val="90000"/>
              </a:lnSpc>
              <a:buFontTx/>
              <a:buAutoNum type="arabicPeriod"/>
              <a:defRPr/>
            </a:pPr>
            <a:r>
              <a:rPr lang="en-US" sz="2200" smtClean="0"/>
              <a:t>Memiliki tujuan yang jelas, berdasarkan pada permasalahan tepat.</a:t>
            </a:r>
          </a:p>
          <a:p>
            <a:pPr marL="609600" indent="-609600" eaLnBrk="1" hangingPunct="1">
              <a:lnSpc>
                <a:spcPct val="90000"/>
              </a:lnSpc>
              <a:buFontTx/>
              <a:buAutoNum type="arabicPeriod"/>
              <a:defRPr/>
            </a:pPr>
            <a:r>
              <a:rPr lang="id-ID" sz="2200" smtClean="0"/>
              <a:t>Menggunakan landasan teori yang tepat dan metode penelitian yang cermat dan teliti.</a:t>
            </a:r>
            <a:endParaRPr lang="en-US" sz="2200" smtClean="0"/>
          </a:p>
          <a:p>
            <a:pPr marL="609600" indent="-609600" eaLnBrk="1" hangingPunct="1">
              <a:lnSpc>
                <a:spcPct val="90000"/>
              </a:lnSpc>
              <a:buFontTx/>
              <a:buAutoNum type="arabicPeriod"/>
              <a:defRPr/>
            </a:pPr>
            <a:r>
              <a:rPr lang="id-ID" sz="2200" smtClean="0"/>
              <a:t>Mengembangkan hipotesis yang dapat diuji</a:t>
            </a:r>
            <a:r>
              <a:rPr lang="en-US" sz="2200" smtClean="0"/>
              <a:t>.</a:t>
            </a:r>
          </a:p>
          <a:p>
            <a:pPr marL="609600" indent="-609600" eaLnBrk="1" hangingPunct="1">
              <a:lnSpc>
                <a:spcPct val="90000"/>
              </a:lnSpc>
              <a:buFontTx/>
              <a:buAutoNum type="arabicPeriod"/>
              <a:defRPr/>
            </a:pPr>
            <a:r>
              <a:rPr lang="en-US" sz="2200" smtClean="0"/>
              <a:t>Dapat didukung (diulang) dengan menggunakan riset-riset yang lain, sehingga dapat diuji tingkat validitas dan reliabilitasnya .</a:t>
            </a:r>
          </a:p>
          <a:p>
            <a:pPr marL="609600" indent="-609600" eaLnBrk="1" hangingPunct="1">
              <a:lnSpc>
                <a:spcPct val="90000"/>
              </a:lnSpc>
              <a:buFontTx/>
              <a:buAutoNum type="arabicPeriod"/>
              <a:defRPr/>
            </a:pPr>
            <a:r>
              <a:rPr lang="en-US" sz="2200" smtClean="0"/>
              <a:t>Memiliki tingkat ketepatan dan kepercayaan yang tinggi </a:t>
            </a:r>
          </a:p>
          <a:p>
            <a:pPr marL="609600" indent="-609600" eaLnBrk="1" hangingPunct="1">
              <a:lnSpc>
                <a:spcPct val="90000"/>
              </a:lnSpc>
              <a:buFontTx/>
              <a:buAutoNum type="arabicPeriod"/>
              <a:defRPr/>
            </a:pPr>
            <a:r>
              <a:rPr lang="en-US" sz="2200" smtClean="0"/>
              <a:t>Bersifat obyektif, artinya kesimpulan yang ditarik harus benar-benar berdasarkan data yang diperoleh dilapangan </a:t>
            </a:r>
          </a:p>
          <a:p>
            <a:pPr marL="609600" indent="-609600" eaLnBrk="1" hangingPunct="1">
              <a:lnSpc>
                <a:spcPct val="90000"/>
              </a:lnSpc>
              <a:buFontTx/>
              <a:buAutoNum type="arabicPeriod"/>
              <a:defRPr/>
            </a:pPr>
            <a:r>
              <a:rPr lang="en-US" sz="2200" smtClean="0"/>
              <a:t>Dapat digeneralisasikan, artinya hasil penelitian dapat diterapkan pada lingkup yang lebih luas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pPr eaLnBrk="1" hangingPunct="1">
              <a:defRPr/>
            </a:pPr>
            <a:endParaRPr lang="id-ID" smtClean="0"/>
          </a:p>
        </p:txBody>
      </p:sp>
      <p:sp>
        <p:nvSpPr>
          <p:cNvPr id="175107" name="Rectangle 3"/>
          <p:cNvSpPr>
            <a:spLocks noGrp="1" noChangeArrowheads="1"/>
          </p:cNvSpPr>
          <p:nvPr>
            <p:ph type="body" idx="1"/>
          </p:nvPr>
        </p:nvSpPr>
        <p:spPr/>
        <p:txBody>
          <a:bodyPr/>
          <a:lstStyle/>
          <a:p>
            <a:pPr eaLnBrk="1" hangingPunct="1">
              <a:defRPr/>
            </a:pPr>
            <a:r>
              <a:rPr lang="en-US" sz="2800" smtClean="0"/>
              <a:t>Walaupun penelitian merupakan rangkaian kegiatan untuk memecahkan suatu permasalahan, namun hasil penelitian tidak dipergunakan sebagai pemecahan masalah secara langsung.</a:t>
            </a:r>
          </a:p>
          <a:p>
            <a:pPr eaLnBrk="1" hangingPunct="1">
              <a:defRPr/>
            </a:pPr>
            <a:r>
              <a:rPr lang="en-US" sz="2800" smtClean="0"/>
              <a:t>Tugas penelitian adalah untuk mencarikan alternatif penjelasan atau jawaban dari permasalahan yang ada, yang dapat dipergunakan sebagai bagian dari informasi untuk pemecahan masalah.</a:t>
            </a:r>
          </a:p>
          <a:p>
            <a:pPr eaLnBrk="1" hangingPunct="1">
              <a:defRPr/>
            </a:pPr>
            <a:endParaRPr lang="en-US" sz="2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pPr eaLnBrk="1" hangingPunct="1">
              <a:defRPr/>
            </a:pPr>
            <a:endParaRPr lang="id-ID" smtClean="0"/>
          </a:p>
        </p:txBody>
      </p:sp>
      <p:sp>
        <p:nvSpPr>
          <p:cNvPr id="176131" name="Rectangle 3"/>
          <p:cNvSpPr>
            <a:spLocks noGrp="1" noChangeArrowheads="1"/>
          </p:cNvSpPr>
          <p:nvPr>
            <p:ph type="body" idx="1"/>
          </p:nvPr>
        </p:nvSpPr>
        <p:spPr/>
        <p:txBody>
          <a:bodyPr/>
          <a:lstStyle/>
          <a:p>
            <a:pPr eaLnBrk="1" hangingPunct="1">
              <a:lnSpc>
                <a:spcPct val="90000"/>
              </a:lnSpc>
              <a:defRPr/>
            </a:pPr>
            <a:r>
              <a:rPr lang="en-US" smtClean="0"/>
              <a:t>Tugas para pengambil keputusan dan pemakai hasil penelitian untuk mengintegrasikan hasil penelitian yang satu dengan yang lain dalam bidang yang relevan guna memecahkan permasalahan.</a:t>
            </a:r>
          </a:p>
          <a:p>
            <a:pPr eaLnBrk="1" hangingPunct="1">
              <a:lnSpc>
                <a:spcPct val="90000"/>
              </a:lnSpc>
              <a:defRPr/>
            </a:pPr>
            <a:r>
              <a:rPr lang="en-US" smtClean="0"/>
              <a:t>Peneliti hanya memberikan informasi ilmiah lewat temuan, kesimpulan dan saran penelitian.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eaLnBrk="1" hangingPunct="1">
              <a:defRPr/>
            </a:pPr>
            <a:r>
              <a:rPr lang="en-US" smtClean="0"/>
              <a:t>Definisi Penelitian (</a:t>
            </a:r>
            <a:r>
              <a:rPr lang="en-US" i="1" smtClean="0"/>
              <a:t>Research</a:t>
            </a:r>
            <a:r>
              <a:rPr lang="en-US" smtClean="0"/>
              <a:t>)</a:t>
            </a:r>
          </a:p>
        </p:txBody>
      </p:sp>
      <p:sp>
        <p:nvSpPr>
          <p:cNvPr id="171011" name="Rectangle 3"/>
          <p:cNvSpPr>
            <a:spLocks noGrp="1" noChangeArrowheads="1"/>
          </p:cNvSpPr>
          <p:nvPr>
            <p:ph type="body" idx="1"/>
          </p:nvPr>
        </p:nvSpPr>
        <p:spPr/>
        <p:txBody>
          <a:bodyPr/>
          <a:lstStyle/>
          <a:p>
            <a:pPr eaLnBrk="1" hangingPunct="1">
              <a:defRPr/>
            </a:pPr>
            <a:r>
              <a:rPr lang="en-US" smtClean="0"/>
              <a:t>sebagai usaha untuk menemukan suatu hal berdasarkan metode yang ilmiah, riset memiliki tiga hal penting yaitu </a:t>
            </a:r>
          </a:p>
          <a:p>
            <a:pPr eaLnBrk="1" hangingPunct="1">
              <a:defRPr/>
            </a:pPr>
            <a:r>
              <a:rPr lang="en-US" smtClean="0"/>
              <a:t>sasaran, </a:t>
            </a:r>
          </a:p>
          <a:p>
            <a:pPr eaLnBrk="1" hangingPunct="1">
              <a:defRPr/>
            </a:pPr>
            <a:r>
              <a:rPr lang="en-US" smtClean="0"/>
              <a:t>usaha untuk mencapai sasaran,</a:t>
            </a:r>
          </a:p>
          <a:p>
            <a:pPr eaLnBrk="1" hangingPunct="1">
              <a:defRPr/>
            </a:pPr>
            <a:r>
              <a:rPr lang="en-US" smtClean="0"/>
              <a:t>Metode ilmiah.</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id-ID" sz="3600" dirty="0" smtClean="0"/>
              <a:t>Kaidah Ilmiah Wajib memenuhi 3 unsur</a:t>
            </a:r>
            <a:endParaRPr lang="id-ID" sz="3600" dirty="0"/>
          </a:p>
        </p:txBody>
      </p:sp>
      <p:sp>
        <p:nvSpPr>
          <p:cNvPr id="3" name="Content Placeholder 2"/>
          <p:cNvSpPr>
            <a:spLocks noGrp="1"/>
          </p:cNvSpPr>
          <p:nvPr>
            <p:ph idx="1"/>
          </p:nvPr>
        </p:nvSpPr>
        <p:spPr/>
        <p:txBody>
          <a:bodyPr/>
          <a:lstStyle/>
          <a:p>
            <a:pPr>
              <a:defRPr/>
            </a:pPr>
            <a:r>
              <a:rPr lang="id-ID" sz="2800" dirty="0" smtClean="0"/>
              <a:t>Rasional </a:t>
            </a:r>
          </a:p>
          <a:p>
            <a:pPr lvl="1">
              <a:defRPr/>
            </a:pPr>
            <a:r>
              <a:rPr lang="id-ID" sz="2400" dirty="0" smtClean="0"/>
              <a:t>Semua aspek pada penelitian (lokus, populasi, sample, responde, waktu, teknik pengambilan data) harus masuk akal.</a:t>
            </a:r>
          </a:p>
          <a:p>
            <a:pPr>
              <a:defRPr/>
            </a:pPr>
            <a:r>
              <a:rPr lang="id-ID" sz="2800" dirty="0" smtClean="0"/>
              <a:t>Empiris</a:t>
            </a:r>
          </a:p>
          <a:p>
            <a:pPr lvl="1">
              <a:defRPr/>
            </a:pPr>
            <a:r>
              <a:rPr lang="id-ID" sz="2400" dirty="0" smtClean="0"/>
              <a:t>Data peneletian harus dapat dibuktikan dengan Panca Indera</a:t>
            </a:r>
          </a:p>
          <a:p>
            <a:pPr>
              <a:defRPr/>
            </a:pPr>
            <a:r>
              <a:rPr lang="id-ID" sz="2800" dirty="0" smtClean="0"/>
              <a:t>Sistematis</a:t>
            </a:r>
          </a:p>
          <a:p>
            <a:pPr lvl="1">
              <a:defRPr/>
            </a:pPr>
            <a:r>
              <a:rPr lang="id-ID" sz="2400" dirty="0" smtClean="0"/>
              <a:t>Semua tahap penelitian harus dilaksanakan secara berurutan sesuai pedoman</a:t>
            </a:r>
            <a:endParaRPr lang="id-ID"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pPr eaLnBrk="1" hangingPunct="1">
              <a:defRPr/>
            </a:pPr>
            <a:endParaRPr lang="id-ID" smtClean="0"/>
          </a:p>
        </p:txBody>
      </p:sp>
      <p:sp>
        <p:nvSpPr>
          <p:cNvPr id="11267" name="Text Box 5"/>
          <p:cNvSpPr txBox="1">
            <a:spLocks noChangeArrowheads="1"/>
          </p:cNvSpPr>
          <p:nvPr/>
        </p:nvSpPr>
        <p:spPr bwMode="auto">
          <a:xfrm>
            <a:off x="2514600" y="1498600"/>
            <a:ext cx="4114800" cy="711200"/>
          </a:xfrm>
          <a:prstGeom prst="rect">
            <a:avLst/>
          </a:prstGeom>
          <a:noFill/>
          <a:ln w="9525">
            <a:solidFill>
              <a:schemeClr val="tx1"/>
            </a:solidFill>
            <a:miter lim="800000"/>
            <a:headEnd/>
            <a:tailEnd/>
          </a:ln>
        </p:spPr>
        <p:txBody>
          <a:bodyPr>
            <a:spAutoFit/>
          </a:bodyPr>
          <a:lstStyle/>
          <a:p>
            <a:pPr algn="ctr">
              <a:spcBef>
                <a:spcPct val="50000"/>
              </a:spcBef>
            </a:pPr>
            <a:r>
              <a:rPr lang="en-US" sz="2000"/>
              <a:t>Memperhatikan dan memikirkan suatu fenomena</a:t>
            </a:r>
          </a:p>
        </p:txBody>
      </p:sp>
      <p:sp>
        <p:nvSpPr>
          <p:cNvPr id="11268" name="Text Box 6"/>
          <p:cNvSpPr txBox="1">
            <a:spLocks noChangeArrowheads="1"/>
          </p:cNvSpPr>
          <p:nvPr/>
        </p:nvSpPr>
        <p:spPr bwMode="auto">
          <a:xfrm>
            <a:off x="3124200" y="2565400"/>
            <a:ext cx="2895600" cy="406400"/>
          </a:xfrm>
          <a:prstGeom prst="rect">
            <a:avLst/>
          </a:prstGeom>
          <a:noFill/>
          <a:ln w="9525">
            <a:solidFill>
              <a:schemeClr val="tx1"/>
            </a:solidFill>
            <a:miter lim="800000"/>
            <a:headEnd/>
            <a:tailEnd/>
          </a:ln>
        </p:spPr>
        <p:txBody>
          <a:bodyPr>
            <a:spAutoFit/>
          </a:bodyPr>
          <a:lstStyle/>
          <a:p>
            <a:pPr algn="ctr">
              <a:spcBef>
                <a:spcPct val="50000"/>
              </a:spcBef>
            </a:pPr>
            <a:r>
              <a:rPr lang="en-US" sz="2000"/>
              <a:t>Rasa ingin tahu</a:t>
            </a:r>
          </a:p>
        </p:txBody>
      </p:sp>
      <p:sp>
        <p:nvSpPr>
          <p:cNvPr id="11269" name="Text Box 7"/>
          <p:cNvSpPr txBox="1">
            <a:spLocks noChangeArrowheads="1"/>
          </p:cNvSpPr>
          <p:nvPr/>
        </p:nvSpPr>
        <p:spPr bwMode="auto">
          <a:xfrm>
            <a:off x="2819400" y="3327400"/>
            <a:ext cx="3505200" cy="1016000"/>
          </a:xfrm>
          <a:prstGeom prst="rect">
            <a:avLst/>
          </a:prstGeom>
          <a:noFill/>
          <a:ln w="9525">
            <a:solidFill>
              <a:schemeClr val="tx1"/>
            </a:solidFill>
            <a:miter lim="800000"/>
            <a:headEnd/>
            <a:tailEnd/>
          </a:ln>
        </p:spPr>
        <p:txBody>
          <a:bodyPr>
            <a:spAutoFit/>
          </a:bodyPr>
          <a:lstStyle/>
          <a:p>
            <a:pPr algn="ctr">
              <a:spcBef>
                <a:spcPct val="50000"/>
              </a:spcBef>
            </a:pPr>
            <a:r>
              <a:rPr lang="en-US" sz="2000"/>
              <a:t>Permasalahan atau pertanyaan penelitian (</a:t>
            </a:r>
            <a:r>
              <a:rPr lang="en-US" sz="2000" i="1"/>
              <a:t>Research Question</a:t>
            </a:r>
            <a:r>
              <a:rPr lang="en-US" sz="2000"/>
              <a:t>)</a:t>
            </a:r>
          </a:p>
        </p:txBody>
      </p:sp>
      <p:cxnSp>
        <p:nvCxnSpPr>
          <p:cNvPr id="11270" name="AutoShape 8"/>
          <p:cNvCxnSpPr>
            <a:cxnSpLocks noChangeShapeType="1"/>
            <a:stCxn id="11267" idx="2"/>
            <a:endCxn id="11268" idx="0"/>
          </p:cNvCxnSpPr>
          <p:nvPr/>
        </p:nvCxnSpPr>
        <p:spPr bwMode="auto">
          <a:xfrm>
            <a:off x="4572000" y="2209800"/>
            <a:ext cx="0" cy="355600"/>
          </a:xfrm>
          <a:prstGeom prst="straightConnector1">
            <a:avLst/>
          </a:prstGeom>
          <a:noFill/>
          <a:ln w="9525">
            <a:solidFill>
              <a:schemeClr val="tx1"/>
            </a:solidFill>
            <a:round/>
            <a:headEnd/>
            <a:tailEnd type="triangle" w="med" len="med"/>
          </a:ln>
        </p:spPr>
      </p:cxnSp>
      <p:cxnSp>
        <p:nvCxnSpPr>
          <p:cNvPr id="11271" name="AutoShape 9"/>
          <p:cNvCxnSpPr>
            <a:cxnSpLocks noChangeShapeType="1"/>
            <a:stCxn id="11268" idx="2"/>
            <a:endCxn id="11269" idx="0"/>
          </p:cNvCxnSpPr>
          <p:nvPr/>
        </p:nvCxnSpPr>
        <p:spPr bwMode="auto">
          <a:xfrm>
            <a:off x="4572000" y="2971800"/>
            <a:ext cx="0" cy="355600"/>
          </a:xfrm>
          <a:prstGeom prst="straightConnector1">
            <a:avLst/>
          </a:prstGeom>
          <a:noFill/>
          <a:ln w="9525">
            <a:solidFill>
              <a:schemeClr val="tx1"/>
            </a:solidFill>
            <a:round/>
            <a:headEnd/>
            <a:tailEnd type="triangle" w="med" len="med"/>
          </a:ln>
        </p:spPr>
      </p:cxnSp>
      <p:sp>
        <p:nvSpPr>
          <p:cNvPr id="11272" name="Text Box 10"/>
          <p:cNvSpPr txBox="1">
            <a:spLocks noChangeArrowheads="1"/>
          </p:cNvSpPr>
          <p:nvPr/>
        </p:nvSpPr>
        <p:spPr bwMode="auto">
          <a:xfrm>
            <a:off x="2590800" y="4699000"/>
            <a:ext cx="3962400" cy="711200"/>
          </a:xfrm>
          <a:prstGeom prst="rect">
            <a:avLst/>
          </a:prstGeom>
          <a:noFill/>
          <a:ln w="9525">
            <a:solidFill>
              <a:schemeClr val="tx1"/>
            </a:solidFill>
            <a:miter lim="800000"/>
            <a:headEnd/>
            <a:tailEnd/>
          </a:ln>
        </p:spPr>
        <p:txBody>
          <a:bodyPr>
            <a:spAutoFit/>
          </a:bodyPr>
          <a:lstStyle/>
          <a:p>
            <a:pPr algn="ctr">
              <a:spcBef>
                <a:spcPct val="50000"/>
              </a:spcBef>
            </a:pPr>
            <a:r>
              <a:rPr lang="en-US" sz="2000"/>
              <a:t>Menggunakan metode untuk pembuktian</a:t>
            </a:r>
          </a:p>
        </p:txBody>
      </p:sp>
      <p:sp>
        <p:nvSpPr>
          <p:cNvPr id="11273" name="Text Box 11"/>
          <p:cNvSpPr txBox="1">
            <a:spLocks noChangeArrowheads="1"/>
          </p:cNvSpPr>
          <p:nvPr/>
        </p:nvSpPr>
        <p:spPr bwMode="auto">
          <a:xfrm>
            <a:off x="3124200" y="5765800"/>
            <a:ext cx="2895600" cy="711200"/>
          </a:xfrm>
          <a:prstGeom prst="rect">
            <a:avLst/>
          </a:prstGeom>
          <a:noFill/>
          <a:ln w="9525">
            <a:solidFill>
              <a:schemeClr val="tx1"/>
            </a:solidFill>
            <a:miter lim="800000"/>
            <a:headEnd/>
            <a:tailEnd/>
          </a:ln>
        </p:spPr>
        <p:txBody>
          <a:bodyPr>
            <a:spAutoFit/>
          </a:bodyPr>
          <a:lstStyle/>
          <a:p>
            <a:pPr algn="ctr">
              <a:spcBef>
                <a:spcPct val="50000"/>
              </a:spcBef>
            </a:pPr>
            <a:r>
              <a:rPr lang="en-US" sz="2000"/>
              <a:t>Mendapatkan kesimpulan</a:t>
            </a:r>
          </a:p>
        </p:txBody>
      </p:sp>
      <p:cxnSp>
        <p:nvCxnSpPr>
          <p:cNvPr id="11274" name="AutoShape 12"/>
          <p:cNvCxnSpPr>
            <a:cxnSpLocks noChangeShapeType="1"/>
            <a:stCxn id="11269" idx="2"/>
            <a:endCxn id="11272" idx="0"/>
          </p:cNvCxnSpPr>
          <p:nvPr/>
        </p:nvCxnSpPr>
        <p:spPr bwMode="auto">
          <a:xfrm>
            <a:off x="4572000" y="4343400"/>
            <a:ext cx="0" cy="355600"/>
          </a:xfrm>
          <a:prstGeom prst="straightConnector1">
            <a:avLst/>
          </a:prstGeom>
          <a:noFill/>
          <a:ln w="9525">
            <a:solidFill>
              <a:schemeClr val="tx1"/>
            </a:solidFill>
            <a:round/>
            <a:headEnd/>
            <a:tailEnd type="triangle" w="med" len="med"/>
          </a:ln>
        </p:spPr>
      </p:cxnSp>
      <p:cxnSp>
        <p:nvCxnSpPr>
          <p:cNvPr id="11275" name="AutoShape 13"/>
          <p:cNvCxnSpPr>
            <a:cxnSpLocks noChangeShapeType="1"/>
            <a:stCxn id="11272" idx="2"/>
            <a:endCxn id="11273" idx="0"/>
          </p:cNvCxnSpPr>
          <p:nvPr/>
        </p:nvCxnSpPr>
        <p:spPr bwMode="auto">
          <a:xfrm>
            <a:off x="4572000" y="5410200"/>
            <a:ext cx="0" cy="355600"/>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Globe</Template>
  <TotalTime>2338</TotalTime>
  <Words>2154</Words>
  <Application>Microsoft Office PowerPoint</Application>
  <PresentationFormat>On-screen Show (4:3)</PresentationFormat>
  <Paragraphs>267</Paragraphs>
  <Slides>47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Verdana</vt:lpstr>
      <vt:lpstr>Arial</vt:lpstr>
      <vt:lpstr>Wingdings</vt:lpstr>
      <vt:lpstr>Calibri</vt:lpstr>
      <vt:lpstr>Globe</vt:lpstr>
      <vt:lpstr>Metode Penelitian Ilmiah</vt:lpstr>
      <vt:lpstr>Objective</vt:lpstr>
      <vt:lpstr>Slide 3</vt:lpstr>
      <vt:lpstr>Definisi Penelitian (Research)</vt:lpstr>
      <vt:lpstr>Slide 5</vt:lpstr>
      <vt:lpstr>Slide 6</vt:lpstr>
      <vt:lpstr>Definisi Penelitian (Research)</vt:lpstr>
      <vt:lpstr>Kaidah Ilmiah Wajib memenuhi 3 unsur</vt:lpstr>
      <vt:lpstr>Slide 9</vt:lpstr>
      <vt:lpstr>Masalah dalam Penelitian</vt:lpstr>
      <vt:lpstr>Contoh Real Problem</vt:lpstr>
      <vt:lpstr>Masalah dalam Penelitian</vt:lpstr>
      <vt:lpstr>Tujuan Penelitian (Research)</vt:lpstr>
      <vt:lpstr>Fungsi Penelitian</vt:lpstr>
      <vt:lpstr>Jenis Penelitian</vt:lpstr>
      <vt:lpstr>Jenis Penelitian (2)</vt:lpstr>
      <vt:lpstr>Jenis Penelitian (3)</vt:lpstr>
      <vt:lpstr>Jenis Penelitian (4)</vt:lpstr>
      <vt:lpstr>Jenis Penelitian (5)</vt:lpstr>
      <vt:lpstr>Pengetahuan Ilmiah</vt:lpstr>
      <vt:lpstr>Slide 21</vt:lpstr>
      <vt:lpstr>Syarat Pengetahuan ilmiah</vt:lpstr>
      <vt:lpstr>Syarat Pengetahuan ilmiah</vt:lpstr>
      <vt:lpstr>Syarat Pengetahuan ilmiah</vt:lpstr>
      <vt:lpstr>Syarat Pengetahuan ilmiah</vt:lpstr>
      <vt:lpstr>Syarat Pengetahuan ilmiah</vt:lpstr>
      <vt:lpstr>Slide 27</vt:lpstr>
      <vt:lpstr>Kriteria Riset ilmiah</vt:lpstr>
      <vt:lpstr>Kriteria Riset ilmiah</vt:lpstr>
      <vt:lpstr>Kriteria Riset ilmiah</vt:lpstr>
      <vt:lpstr>Langkah-langkah Riset</vt:lpstr>
      <vt:lpstr>Langkah-langkah Riset</vt:lpstr>
      <vt:lpstr>Slide 33</vt:lpstr>
      <vt:lpstr>Slide 34</vt:lpstr>
      <vt:lpstr>Langkah-langkah Riset</vt:lpstr>
      <vt:lpstr>Langkah-langkah Riset</vt:lpstr>
      <vt:lpstr>Slide 37</vt:lpstr>
      <vt:lpstr>Langkah-langkah Riset</vt:lpstr>
      <vt:lpstr>Slide 39</vt:lpstr>
      <vt:lpstr>Slide 40</vt:lpstr>
      <vt:lpstr>Langkah-langkah Riset</vt:lpstr>
      <vt:lpstr>Langkah-langkah Riset</vt:lpstr>
      <vt:lpstr>Langkah-langkah Riset</vt:lpstr>
      <vt:lpstr>Langkah-langkah Riset</vt:lpstr>
      <vt:lpstr>Slide 45</vt:lpstr>
      <vt:lpstr>Langkah-langkah Riset</vt:lpstr>
      <vt:lpstr>Untuk menilai kualitas penelitian yang baik ada beberapa kriteria: </vt:lpstr>
    </vt:vector>
  </TitlesOfParts>
  <Company>Coconut Cabin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Integration</dc:title>
  <dc:creator>adi</dc:creator>
  <cp:lastModifiedBy>Iman Muhammad</cp:lastModifiedBy>
  <cp:revision>250</cp:revision>
  <dcterms:created xsi:type="dcterms:W3CDTF">2007-08-08T05:19:49Z</dcterms:created>
  <dcterms:modified xsi:type="dcterms:W3CDTF">2016-10-30T22:51:43Z</dcterms:modified>
</cp:coreProperties>
</file>